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7" r:id="rId3"/>
    <p:sldId id="284" r:id="rId4"/>
    <p:sldId id="257" r:id="rId5"/>
    <p:sldId id="275" r:id="rId6"/>
    <p:sldId id="258" r:id="rId7"/>
    <p:sldId id="259" r:id="rId8"/>
    <p:sldId id="265" r:id="rId9"/>
    <p:sldId id="266" r:id="rId10"/>
    <p:sldId id="285" r:id="rId11"/>
    <p:sldId id="262" r:id="rId12"/>
    <p:sldId id="263" r:id="rId13"/>
    <p:sldId id="264" r:id="rId14"/>
    <p:sldId id="267" r:id="rId15"/>
    <p:sldId id="268" r:id="rId16"/>
    <p:sldId id="269" r:id="rId17"/>
    <p:sldId id="270" r:id="rId18"/>
    <p:sldId id="271" r:id="rId19"/>
    <p:sldId id="287" r:id="rId20"/>
    <p:sldId id="272" r:id="rId21"/>
    <p:sldId id="273" r:id="rId22"/>
    <p:sldId id="274" r:id="rId23"/>
    <p:sldId id="278" r:id="rId24"/>
    <p:sldId id="286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CF55A62-444C-4B23-8707-3DE7553D6CFB}" type="datetimeFigureOut">
              <a:rPr lang="ko-KR" altLang="en-US" smtClean="0"/>
              <a:t>2016-04-07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2775D8C-271E-404F-822A-655883641A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1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koos.jams.or.kr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온라인투고시스템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kOOS.jams.OR.KR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투고자 매뉴얼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6594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2960" y="332656"/>
            <a:ext cx="7520940" cy="6120680"/>
          </a:xfrm>
        </p:spPr>
        <p:txBody>
          <a:bodyPr>
            <a:normAutofit/>
          </a:bodyPr>
          <a:lstStyle/>
          <a:p>
            <a:r>
              <a:rPr lang="en-US" altLang="ko-KR" dirty="0"/>
              <a:t>[</a:t>
            </a:r>
            <a:r>
              <a:rPr lang="ko-KR" altLang="en-US" dirty="0"/>
              <a:t>논문투고 안내</a:t>
            </a:r>
            <a:r>
              <a:rPr lang="en-US" altLang="ko-KR" dirty="0"/>
              <a:t>]</a:t>
            </a:r>
            <a:endParaRPr lang="ko-KR" altLang="en-US" dirty="0"/>
          </a:p>
          <a:p>
            <a:r>
              <a:rPr lang="en-US" altLang="ko-KR" sz="1200" b="0" dirty="0" smtClean="0"/>
              <a:t>1</a:t>
            </a:r>
            <a:r>
              <a:rPr lang="en-US" altLang="ko-KR" sz="1200" b="0" dirty="0"/>
              <a:t>. [</a:t>
            </a:r>
            <a:r>
              <a:rPr lang="ko-KR" altLang="en-US" sz="1200" b="0" dirty="0"/>
              <a:t>학술지</a:t>
            </a:r>
            <a:r>
              <a:rPr lang="en-US" altLang="ko-KR" sz="1200" b="0" dirty="0"/>
              <a:t>]- [</a:t>
            </a:r>
            <a:r>
              <a:rPr lang="ko-KR" altLang="en-US" sz="1200" b="0" dirty="0"/>
              <a:t>논문제출</a:t>
            </a:r>
            <a:r>
              <a:rPr lang="en-US" altLang="ko-KR" sz="1200" b="0" dirty="0"/>
              <a:t>] </a:t>
            </a:r>
            <a:r>
              <a:rPr lang="ko-KR" altLang="en-US" sz="1200" b="0" dirty="0"/>
              <a:t>클릭</a:t>
            </a:r>
          </a:p>
          <a:p>
            <a:endParaRPr lang="en-US" altLang="ko-KR" sz="1200" b="0" dirty="0" smtClean="0"/>
          </a:p>
          <a:p>
            <a:r>
              <a:rPr lang="en-US" altLang="ko-KR" sz="1200" b="0" dirty="0" smtClean="0"/>
              <a:t>2</a:t>
            </a:r>
            <a:r>
              <a:rPr lang="en-US" altLang="ko-KR" sz="1200" b="0" dirty="0"/>
              <a:t>. </a:t>
            </a:r>
            <a:r>
              <a:rPr lang="en-US" altLang="ko-KR" sz="1200" dirty="0">
                <a:solidFill>
                  <a:srgbClr val="FF0000"/>
                </a:solidFill>
              </a:rPr>
              <a:t>[</a:t>
            </a:r>
            <a:r>
              <a:rPr lang="ko-KR" altLang="en-US" sz="1200" dirty="0">
                <a:solidFill>
                  <a:srgbClr val="FF0000"/>
                </a:solidFill>
              </a:rPr>
              <a:t>연구윤리서약</a:t>
            </a:r>
            <a:r>
              <a:rPr lang="en-US" altLang="ko-KR" sz="1200" dirty="0">
                <a:solidFill>
                  <a:srgbClr val="FF0000"/>
                </a:solidFill>
              </a:rPr>
              <a:t>] </a:t>
            </a:r>
            <a:r>
              <a:rPr lang="en-US" altLang="ko-KR" sz="1200" b="0" dirty="0"/>
              <a:t>- </a:t>
            </a:r>
            <a:r>
              <a:rPr lang="ko-KR" altLang="en-US" sz="1200" b="0" dirty="0"/>
              <a:t>투고자 및 공동저자 이름 입력 후 </a:t>
            </a:r>
            <a:r>
              <a:rPr lang="en-US" altLang="ko-KR" sz="1200" b="0" dirty="0"/>
              <a:t>"</a:t>
            </a:r>
            <a:r>
              <a:rPr lang="ko-KR" altLang="en-US" sz="1200" b="0" dirty="0"/>
              <a:t>서약합니다</a:t>
            </a:r>
            <a:r>
              <a:rPr lang="en-US" altLang="ko-KR" sz="1200" b="0" dirty="0"/>
              <a:t>" </a:t>
            </a:r>
            <a:r>
              <a:rPr lang="ko-KR" altLang="en-US" sz="1200" b="0" dirty="0"/>
              <a:t>클릭</a:t>
            </a:r>
          </a:p>
          <a:p>
            <a:endParaRPr lang="en-US" altLang="ko-KR" sz="1200" b="0" dirty="0" smtClean="0"/>
          </a:p>
          <a:p>
            <a:r>
              <a:rPr lang="en-US" altLang="ko-KR" sz="1200" b="0" dirty="0" smtClean="0"/>
              <a:t>3</a:t>
            </a:r>
            <a:r>
              <a:rPr lang="en-US" altLang="ko-KR" sz="1200" b="0" dirty="0"/>
              <a:t>. </a:t>
            </a:r>
            <a:r>
              <a:rPr lang="en-US" altLang="ko-KR" sz="1200" dirty="0">
                <a:solidFill>
                  <a:srgbClr val="FF0000"/>
                </a:solidFill>
              </a:rPr>
              <a:t>[</a:t>
            </a:r>
            <a:r>
              <a:rPr lang="ko-KR" altLang="en-US" sz="1200" dirty="0">
                <a:solidFill>
                  <a:srgbClr val="FF0000"/>
                </a:solidFill>
              </a:rPr>
              <a:t>신규논문등록</a:t>
            </a:r>
            <a:r>
              <a:rPr lang="en-US" altLang="ko-KR" sz="1200" dirty="0">
                <a:solidFill>
                  <a:srgbClr val="FF0000"/>
                </a:solidFill>
              </a:rPr>
              <a:t>]</a:t>
            </a:r>
            <a:r>
              <a:rPr lang="en-US" altLang="ko-KR" sz="1200" b="0" dirty="0">
                <a:solidFill>
                  <a:srgbClr val="FF0000"/>
                </a:solidFill>
              </a:rPr>
              <a:t> </a:t>
            </a:r>
            <a:r>
              <a:rPr lang="en-US" altLang="ko-KR" sz="1200" b="0" dirty="0"/>
              <a:t>- </a:t>
            </a:r>
            <a:r>
              <a:rPr lang="ko-KR" altLang="en-US" sz="1200" b="0" dirty="0"/>
              <a:t>별표란 모두 입력 </a:t>
            </a:r>
            <a:r>
              <a:rPr lang="en-US" altLang="ko-KR" sz="1200" b="0" dirty="0"/>
              <a:t>(</a:t>
            </a:r>
            <a:r>
              <a:rPr lang="ko-KR" altLang="en-US" sz="1200" b="0" dirty="0"/>
              <a:t>논문원본에서 복사 후 </a:t>
            </a:r>
            <a:r>
              <a:rPr lang="ko-KR" altLang="en-US" sz="1200" b="0" dirty="0" err="1"/>
              <a:t>붙여넣기</a:t>
            </a:r>
            <a:r>
              <a:rPr lang="ko-KR" altLang="en-US" sz="1200" b="0" dirty="0"/>
              <a:t> 가능</a:t>
            </a:r>
            <a:r>
              <a:rPr lang="en-US" altLang="ko-KR" sz="1200" b="0" dirty="0"/>
              <a:t>)</a:t>
            </a:r>
          </a:p>
          <a:p>
            <a:r>
              <a:rPr lang="en-US" altLang="ko-KR" sz="1200" b="0" dirty="0"/>
              <a:t>                           * </a:t>
            </a:r>
            <a:r>
              <a:rPr lang="ko-KR" altLang="en-US" sz="1200" u="sng" dirty="0"/>
              <a:t>원문파일</a:t>
            </a:r>
            <a:r>
              <a:rPr lang="ko-KR" altLang="en-US" sz="1200" b="0" u="sng" dirty="0"/>
              <a:t> 란 </a:t>
            </a:r>
            <a:r>
              <a:rPr lang="en-US" altLang="ko-KR" sz="1200" b="0" u="sng" dirty="0"/>
              <a:t>- </a:t>
            </a:r>
            <a:r>
              <a:rPr lang="ko-KR" altLang="en-US" sz="1200" b="0" u="sng" dirty="0"/>
              <a:t>논문 업로드 </a:t>
            </a:r>
            <a:r>
              <a:rPr lang="en-US" altLang="ko-KR" sz="1200" b="0" u="sng" dirty="0"/>
              <a:t>(</a:t>
            </a:r>
            <a:r>
              <a:rPr lang="ko-KR" altLang="en-US" sz="1200" b="0" u="sng" dirty="0"/>
              <a:t>표</a:t>
            </a:r>
            <a:r>
              <a:rPr lang="en-US" altLang="ko-KR" sz="1200" b="0" u="sng" dirty="0"/>
              <a:t>,</a:t>
            </a:r>
            <a:r>
              <a:rPr lang="ko-KR" altLang="en-US" sz="1200" b="0" u="sng" dirty="0"/>
              <a:t>그림 포함</a:t>
            </a:r>
            <a:r>
              <a:rPr lang="en-US" altLang="ko-KR" sz="1200" b="0" u="sng" dirty="0"/>
              <a:t>) </a:t>
            </a:r>
          </a:p>
          <a:p>
            <a:r>
              <a:rPr lang="en-US" altLang="ko-KR" sz="1200" b="0" dirty="0"/>
              <a:t>                               (</a:t>
            </a:r>
            <a:r>
              <a:rPr lang="ko-KR" altLang="en-US" sz="1200" b="0" dirty="0">
                <a:solidFill>
                  <a:srgbClr val="FF0000"/>
                </a:solidFill>
              </a:rPr>
              <a:t>저자비공개 </a:t>
            </a:r>
            <a:r>
              <a:rPr lang="en-US" altLang="ko-KR" sz="1200" b="0" dirty="0">
                <a:solidFill>
                  <a:srgbClr val="FF0000"/>
                </a:solidFill>
              </a:rPr>
              <a:t>- </a:t>
            </a:r>
            <a:r>
              <a:rPr lang="ko-KR" altLang="en-US" sz="1200" b="0" dirty="0">
                <a:solidFill>
                  <a:srgbClr val="FF0000"/>
                </a:solidFill>
              </a:rPr>
              <a:t>저자명</a:t>
            </a:r>
            <a:r>
              <a:rPr lang="en-US" altLang="ko-KR" sz="1200" b="0" dirty="0">
                <a:solidFill>
                  <a:srgbClr val="FF0000"/>
                </a:solidFill>
              </a:rPr>
              <a:t>, </a:t>
            </a:r>
            <a:r>
              <a:rPr lang="ko-KR" altLang="en-US" sz="1200" b="0" dirty="0">
                <a:solidFill>
                  <a:srgbClr val="FF0000"/>
                </a:solidFill>
              </a:rPr>
              <a:t>소속 등 삭제 한 원본</a:t>
            </a:r>
            <a:r>
              <a:rPr lang="en-US" altLang="ko-KR" sz="1200" b="0" dirty="0"/>
              <a:t>)</a:t>
            </a:r>
          </a:p>
          <a:p>
            <a:r>
              <a:rPr lang="en-US" altLang="ko-KR" sz="1200" b="0" dirty="0"/>
              <a:t>                           </a:t>
            </a:r>
            <a:r>
              <a:rPr lang="en-US" altLang="ko-KR" sz="1200" b="0" u="sng" dirty="0"/>
              <a:t>* </a:t>
            </a:r>
            <a:r>
              <a:rPr lang="ko-KR" altLang="en-US" sz="1200" u="sng" dirty="0"/>
              <a:t>첨부파일</a:t>
            </a:r>
            <a:r>
              <a:rPr lang="ko-KR" altLang="en-US" sz="1200" b="0" u="sng" dirty="0"/>
              <a:t> 란 </a:t>
            </a:r>
            <a:r>
              <a:rPr lang="en-US" altLang="ko-KR" sz="1200" b="0" u="sng" dirty="0"/>
              <a:t>- 2014 </a:t>
            </a:r>
            <a:r>
              <a:rPr lang="ko-KR" altLang="en-US" sz="1200" b="0" u="sng" dirty="0"/>
              <a:t>투고의뢰서 </a:t>
            </a:r>
            <a:r>
              <a:rPr lang="ko-KR" altLang="en-US" sz="1200" b="0" u="sng" dirty="0" smtClean="0"/>
              <a:t>업로드 </a:t>
            </a:r>
            <a:r>
              <a:rPr lang="en-US" altLang="ko-KR" sz="1200" b="0" u="sng" dirty="0" smtClean="0"/>
              <a:t>(</a:t>
            </a:r>
            <a:r>
              <a:rPr lang="ko-KR" altLang="en-US" sz="1200" b="0" u="sng" dirty="0"/>
              <a:t>서식 </a:t>
            </a:r>
            <a:r>
              <a:rPr lang="en-US" altLang="ko-KR" sz="1200" b="0" u="sng" dirty="0"/>
              <a:t>: [</a:t>
            </a:r>
            <a:r>
              <a:rPr lang="ko-KR" altLang="en-US" sz="1200" b="0" u="sng" dirty="0" err="1"/>
              <a:t>알림마당</a:t>
            </a:r>
            <a:r>
              <a:rPr lang="en-US" altLang="ko-KR" sz="1200" b="0" u="sng" dirty="0"/>
              <a:t>]-[</a:t>
            </a:r>
            <a:r>
              <a:rPr lang="ko-KR" altLang="en-US" sz="1200" b="0" u="sng" dirty="0"/>
              <a:t>자유게시판</a:t>
            </a:r>
            <a:r>
              <a:rPr lang="en-US" altLang="ko-KR" sz="1200" b="0" u="sng" dirty="0"/>
              <a:t>]) </a:t>
            </a:r>
            <a:r>
              <a:rPr lang="en-US" altLang="ko-KR" sz="1200" b="0" dirty="0"/>
              <a:t>                    </a:t>
            </a:r>
          </a:p>
          <a:p>
            <a:r>
              <a:rPr lang="en-US" altLang="ko-KR" sz="1200" b="0" dirty="0"/>
              <a:t>                           *</a:t>
            </a:r>
            <a:r>
              <a:rPr lang="ko-KR" altLang="en-US" sz="1200" b="0" dirty="0"/>
              <a:t>표</a:t>
            </a:r>
            <a:r>
              <a:rPr lang="en-US" altLang="ko-KR" sz="1200" b="0" dirty="0"/>
              <a:t>,</a:t>
            </a:r>
            <a:r>
              <a:rPr lang="ko-KR" altLang="en-US" sz="1200" b="0" dirty="0"/>
              <a:t>그림파일 </a:t>
            </a:r>
            <a:r>
              <a:rPr lang="en-US" altLang="ko-KR" sz="1200" b="0" dirty="0" smtClean="0"/>
              <a:t>– </a:t>
            </a:r>
            <a:r>
              <a:rPr lang="ko-KR" altLang="en-US" sz="1200" b="0" dirty="0" err="1" smtClean="0"/>
              <a:t>사용안함</a:t>
            </a:r>
            <a:endParaRPr lang="en-US" altLang="ko-KR" sz="1200" b="0" dirty="0" smtClean="0"/>
          </a:p>
          <a:p>
            <a:endParaRPr lang="en-US" altLang="ko-KR" sz="1200" b="0" dirty="0" smtClean="0"/>
          </a:p>
          <a:p>
            <a:r>
              <a:rPr lang="en-US" altLang="ko-KR" sz="1200" b="0" dirty="0" smtClean="0"/>
              <a:t>4</a:t>
            </a:r>
            <a:r>
              <a:rPr lang="en-US" altLang="ko-KR" sz="1200" dirty="0">
                <a:solidFill>
                  <a:srgbClr val="FF0000"/>
                </a:solidFill>
              </a:rPr>
              <a:t>.[</a:t>
            </a:r>
            <a:r>
              <a:rPr lang="ko-KR" altLang="en-US" sz="1200" dirty="0">
                <a:solidFill>
                  <a:srgbClr val="FF0000"/>
                </a:solidFill>
              </a:rPr>
              <a:t>투고자입력</a:t>
            </a:r>
            <a:r>
              <a:rPr lang="en-US" altLang="ko-KR" sz="1200" dirty="0">
                <a:solidFill>
                  <a:srgbClr val="FF0000"/>
                </a:solidFill>
              </a:rPr>
              <a:t>]</a:t>
            </a:r>
            <a:r>
              <a:rPr lang="en-US" altLang="ko-KR" sz="1200" b="0" dirty="0">
                <a:solidFill>
                  <a:srgbClr val="FF0000"/>
                </a:solidFill>
              </a:rPr>
              <a:t> </a:t>
            </a:r>
            <a:r>
              <a:rPr lang="en-US" altLang="ko-KR" sz="1200" b="0" dirty="0"/>
              <a:t>- </a:t>
            </a:r>
            <a:r>
              <a:rPr lang="ko-KR" altLang="en-US" sz="1200" b="0" dirty="0"/>
              <a:t>주저자</a:t>
            </a:r>
            <a:r>
              <a:rPr lang="en-US" altLang="ko-KR" sz="1200" b="0" dirty="0"/>
              <a:t>, </a:t>
            </a:r>
            <a:r>
              <a:rPr lang="ko-KR" altLang="en-US" sz="1200" b="0" dirty="0"/>
              <a:t>교신저자</a:t>
            </a:r>
            <a:r>
              <a:rPr lang="en-US" altLang="ko-KR" sz="1200" b="0" dirty="0"/>
              <a:t>, </a:t>
            </a:r>
            <a:r>
              <a:rPr lang="ko-KR" altLang="en-US" sz="1200" b="0" dirty="0"/>
              <a:t>공동저자 모두 입력 해 주세요</a:t>
            </a:r>
            <a:r>
              <a:rPr lang="en-US" altLang="ko-KR" sz="1200" b="0" dirty="0"/>
              <a:t>. ("</a:t>
            </a:r>
            <a:r>
              <a:rPr lang="ko-KR" altLang="en-US" sz="1200" b="0" dirty="0">
                <a:solidFill>
                  <a:srgbClr val="FF0000"/>
                </a:solidFill>
              </a:rPr>
              <a:t>한국인추가</a:t>
            </a:r>
            <a:r>
              <a:rPr lang="en-US" altLang="ko-KR" sz="1200" b="0" dirty="0"/>
              <a:t>" </a:t>
            </a:r>
            <a:r>
              <a:rPr lang="ko-KR" altLang="en-US" sz="1200" b="0" dirty="0"/>
              <a:t>버튼 클릭</a:t>
            </a:r>
            <a:r>
              <a:rPr lang="en-US" altLang="ko-KR" sz="1200" b="0" dirty="0"/>
              <a:t>)</a:t>
            </a:r>
          </a:p>
          <a:p>
            <a:r>
              <a:rPr lang="en-US" altLang="ko-KR" sz="1200" b="0" dirty="0"/>
              <a:t>                      </a:t>
            </a:r>
            <a:r>
              <a:rPr lang="en-US" altLang="ko-KR" sz="1200" b="0" dirty="0" smtClean="0"/>
              <a:t>     </a:t>
            </a:r>
            <a:r>
              <a:rPr lang="en-US" altLang="ko-KR" sz="1200" b="0" dirty="0"/>
              <a:t>  </a:t>
            </a:r>
            <a:r>
              <a:rPr lang="ko-KR" altLang="en-US" sz="1200" b="0" dirty="0"/>
              <a:t>단독 인 경우 </a:t>
            </a:r>
            <a:r>
              <a:rPr lang="en-US" altLang="ko-KR" sz="1200" b="0" dirty="0"/>
              <a:t>-</a:t>
            </a:r>
            <a:r>
              <a:rPr lang="ko-KR" altLang="en-US" sz="1200" b="0" dirty="0"/>
              <a:t>주저자</a:t>
            </a:r>
            <a:r>
              <a:rPr lang="en-US" altLang="ko-KR" sz="1200" b="0" dirty="0"/>
              <a:t>,</a:t>
            </a:r>
            <a:r>
              <a:rPr lang="ko-KR" altLang="en-US" sz="1200" b="0" dirty="0"/>
              <a:t>교신저자 모두 자동으로 체크 됩니다</a:t>
            </a:r>
            <a:r>
              <a:rPr lang="en-US" altLang="ko-KR" sz="1200" b="0" dirty="0"/>
              <a:t>.</a:t>
            </a:r>
          </a:p>
          <a:p>
            <a:r>
              <a:rPr lang="en-US" altLang="ko-KR" sz="1200" b="0" dirty="0"/>
              <a:t>                      </a:t>
            </a:r>
            <a:r>
              <a:rPr lang="en-US" altLang="ko-KR" sz="1200" b="0" dirty="0" smtClean="0"/>
              <a:t>     </a:t>
            </a:r>
            <a:r>
              <a:rPr lang="en-US" altLang="ko-KR" sz="1200" b="0" dirty="0"/>
              <a:t>  1</a:t>
            </a:r>
            <a:r>
              <a:rPr lang="ko-KR" altLang="en-US" sz="1200" b="0" dirty="0"/>
              <a:t>인 이상인 경우 </a:t>
            </a:r>
            <a:r>
              <a:rPr lang="en-US" altLang="ko-KR" sz="1200" b="0" dirty="0"/>
              <a:t>- </a:t>
            </a:r>
            <a:r>
              <a:rPr lang="ko-KR" altLang="en-US" sz="1200" b="0" dirty="0"/>
              <a:t>주저자</a:t>
            </a:r>
            <a:r>
              <a:rPr lang="en-US" altLang="ko-KR" sz="1200" b="0" dirty="0"/>
              <a:t>, </a:t>
            </a:r>
            <a:r>
              <a:rPr lang="ko-KR" altLang="en-US" sz="1200" b="0" dirty="0"/>
              <a:t>교신저자 구별하여 체크 해 주세요</a:t>
            </a:r>
          </a:p>
          <a:p>
            <a:endParaRPr lang="en-US" altLang="ko-KR" sz="1200" b="0" dirty="0" smtClean="0"/>
          </a:p>
          <a:p>
            <a:r>
              <a:rPr lang="en-US" altLang="ko-KR" sz="1200" b="0" dirty="0" smtClean="0"/>
              <a:t>5</a:t>
            </a:r>
            <a:r>
              <a:rPr lang="en-US" altLang="ko-KR" sz="1200" b="0" dirty="0"/>
              <a:t>. </a:t>
            </a:r>
            <a:r>
              <a:rPr lang="en-US" altLang="ko-KR" sz="1200" dirty="0">
                <a:solidFill>
                  <a:srgbClr val="FF0000"/>
                </a:solidFill>
              </a:rPr>
              <a:t>[</a:t>
            </a:r>
            <a:r>
              <a:rPr lang="ko-KR" altLang="en-US" sz="1200" dirty="0">
                <a:solidFill>
                  <a:srgbClr val="FF0000"/>
                </a:solidFill>
              </a:rPr>
              <a:t>투고 </a:t>
            </a:r>
            <a:r>
              <a:rPr lang="ko-KR" altLang="en-US" sz="1200" dirty="0" err="1">
                <a:solidFill>
                  <a:srgbClr val="FF0000"/>
                </a:solidFill>
              </a:rPr>
              <a:t>점검표</a:t>
            </a:r>
            <a:r>
              <a:rPr lang="en-US" altLang="ko-KR" sz="1200" dirty="0">
                <a:solidFill>
                  <a:srgbClr val="FF0000"/>
                </a:solidFill>
              </a:rPr>
              <a:t>] </a:t>
            </a:r>
            <a:r>
              <a:rPr lang="en-US" altLang="ko-KR" sz="1200" b="0" dirty="0"/>
              <a:t>- </a:t>
            </a:r>
            <a:r>
              <a:rPr lang="ko-KR" altLang="en-US" sz="1200" b="0" dirty="0"/>
              <a:t>내용 확인하시고 체크 해주세요</a:t>
            </a:r>
            <a:r>
              <a:rPr lang="en-US" altLang="ko-KR" sz="1200" b="0" dirty="0"/>
              <a:t>.(</a:t>
            </a:r>
            <a:r>
              <a:rPr lang="ko-KR" altLang="en-US" sz="1200" b="0" dirty="0"/>
              <a:t>투고규정과 다른 경우 접수거부 될 수 있습니다</a:t>
            </a:r>
            <a:r>
              <a:rPr lang="en-US" altLang="ko-KR" sz="1200" b="0" dirty="0"/>
              <a:t>.)  </a:t>
            </a:r>
          </a:p>
          <a:p>
            <a:r>
              <a:rPr lang="ko-KR" altLang="en-US" sz="1200" b="0" dirty="0"/>
              <a:t> 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36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179512" y="188640"/>
            <a:ext cx="8885353" cy="6554670"/>
            <a:chOff x="179512" y="188640"/>
            <a:chExt cx="8885353" cy="6554670"/>
          </a:xfrm>
        </p:grpSpPr>
        <p:pic>
          <p:nvPicPr>
            <p:cNvPr id="3074" name="Picture 2" descr="C:\Users\정세훈\Desktop\jams\논문투고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88640"/>
              <a:ext cx="6653105" cy="6554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79512" y="1556792"/>
              <a:ext cx="1853888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/>
                <a:t>d</a:t>
              </a:r>
              <a:r>
                <a:rPr lang="en-US" altLang="ko-KR" dirty="0" smtClean="0"/>
                <a:t>. </a:t>
              </a:r>
              <a:r>
                <a:rPr lang="ko-KR" altLang="en-US" dirty="0" smtClean="0"/>
                <a:t>별표표시는 필수 입력</a:t>
              </a:r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  <p:cxnSp>
          <p:nvCxnSpPr>
            <p:cNvPr id="11" name="직선 연결선 10"/>
            <p:cNvCxnSpPr>
              <a:stCxn id="6" idx="3"/>
            </p:cNvCxnSpPr>
            <p:nvPr/>
          </p:nvCxnSpPr>
          <p:spPr>
            <a:xfrm>
              <a:off x="2033400" y="1879958"/>
              <a:ext cx="3186672" cy="18089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직사각형 11"/>
            <p:cNvSpPr/>
            <p:nvPr/>
          </p:nvSpPr>
          <p:spPr>
            <a:xfrm>
              <a:off x="4572000" y="1741458"/>
              <a:ext cx="3744416" cy="42078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3520" y="2348880"/>
            <a:ext cx="365639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논문에서 복사 후 </a:t>
            </a:r>
            <a:r>
              <a:rPr lang="ko-KR" altLang="en-US" dirty="0" err="1" smtClean="0"/>
              <a:t>붙여넣기</a:t>
            </a:r>
            <a:r>
              <a:rPr lang="ko-KR" altLang="en-US" dirty="0" smtClean="0"/>
              <a:t> 가능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4101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169463" y="188640"/>
            <a:ext cx="8867033" cy="6554670"/>
            <a:chOff x="197832" y="188640"/>
            <a:chExt cx="8867033" cy="6554670"/>
          </a:xfrm>
        </p:grpSpPr>
        <p:pic>
          <p:nvPicPr>
            <p:cNvPr id="3074" name="Picture 2" descr="C:\Users\정세훈\Desktop\jams\논문투고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88640"/>
              <a:ext cx="6653105" cy="6554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직사각형 11"/>
            <p:cNvSpPr/>
            <p:nvPr/>
          </p:nvSpPr>
          <p:spPr>
            <a:xfrm>
              <a:off x="4572000" y="1741458"/>
              <a:ext cx="3744416" cy="42078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7832" y="3059668"/>
              <a:ext cx="2213928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e. </a:t>
              </a:r>
              <a:r>
                <a:rPr lang="ko-KR" altLang="en-US" dirty="0" smtClean="0"/>
                <a:t>논문원본 업로드</a:t>
              </a:r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  <p:cxnSp>
          <p:nvCxnSpPr>
            <p:cNvPr id="14" name="직선 연결선 13"/>
            <p:cNvCxnSpPr>
              <a:stCxn id="15" idx="3"/>
            </p:cNvCxnSpPr>
            <p:nvPr/>
          </p:nvCxnSpPr>
          <p:spPr>
            <a:xfrm>
              <a:off x="2411760" y="3244334"/>
              <a:ext cx="2592288" cy="169683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71616" y="3769585"/>
            <a:ext cx="238416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ko-KR" altLang="en-US" dirty="0" smtClean="0"/>
              <a:t>투고논문에 </a:t>
            </a:r>
            <a:r>
              <a:rPr lang="ko-KR" altLang="en-US" dirty="0" smtClean="0">
                <a:solidFill>
                  <a:srgbClr val="FF0000"/>
                </a:solidFill>
              </a:rPr>
              <a:t>저자명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소속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감사의 글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</a:t>
            </a:r>
            <a:r>
              <a:rPr lang="ko-KR" altLang="en-US" dirty="0" smtClean="0">
                <a:solidFill>
                  <a:srgbClr val="FF0000"/>
                </a:solidFill>
              </a:rPr>
              <a:t>삭제</a:t>
            </a:r>
            <a:r>
              <a:rPr lang="ko-KR" altLang="en-US" dirty="0" smtClean="0">
                <a:solidFill>
                  <a:schemeClr val="tx1"/>
                </a:solidFill>
              </a:rPr>
              <a:t>해서 업로드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en-US" altLang="ko-KR" dirty="0" smtClean="0">
                <a:solidFill>
                  <a:schemeClr val="tx1"/>
                </a:solidFill>
              </a:rPr>
              <a:t>  (</a:t>
            </a:r>
            <a:r>
              <a:rPr lang="ko-KR" altLang="en-US" dirty="0" smtClean="0">
                <a:solidFill>
                  <a:schemeClr val="tx1"/>
                </a:solidFill>
              </a:rPr>
              <a:t>저자 비공개 심사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4427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177949" y="188640"/>
            <a:ext cx="8858547" cy="6554670"/>
            <a:chOff x="206318" y="188640"/>
            <a:chExt cx="8858547" cy="6554670"/>
          </a:xfrm>
        </p:grpSpPr>
        <p:grpSp>
          <p:nvGrpSpPr>
            <p:cNvPr id="16" name="그룹 15"/>
            <p:cNvGrpSpPr/>
            <p:nvPr/>
          </p:nvGrpSpPr>
          <p:grpSpPr>
            <a:xfrm>
              <a:off x="2411760" y="188640"/>
              <a:ext cx="6653105" cy="6554670"/>
              <a:chOff x="2411760" y="188640"/>
              <a:chExt cx="6653105" cy="6554670"/>
            </a:xfrm>
          </p:grpSpPr>
          <p:pic>
            <p:nvPicPr>
              <p:cNvPr id="3074" name="Picture 2" descr="C:\Users\정세훈\Desktop\jams\논문투고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60" y="188640"/>
                <a:ext cx="6653105" cy="65546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직사각형 11"/>
              <p:cNvSpPr/>
              <p:nvPr/>
            </p:nvSpPr>
            <p:spPr>
              <a:xfrm>
                <a:off x="4572000" y="1741458"/>
                <a:ext cx="3744416" cy="420782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06318" y="2924944"/>
              <a:ext cx="2664296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f. </a:t>
              </a:r>
              <a:r>
                <a:rPr lang="ko-KR" altLang="en-US" dirty="0" smtClean="0"/>
                <a:t>투고의뢰서 업로드</a:t>
              </a:r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  <p:cxnSp>
          <p:nvCxnSpPr>
            <p:cNvPr id="18" name="직선 연결선 17"/>
            <p:cNvCxnSpPr/>
            <p:nvPr/>
          </p:nvCxnSpPr>
          <p:spPr>
            <a:xfrm>
              <a:off x="2656153" y="3294276"/>
              <a:ext cx="2635927" cy="222295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91538" y="3486590"/>
            <a:ext cx="258026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* </a:t>
            </a:r>
            <a:r>
              <a:rPr lang="ko-KR" altLang="en-US" dirty="0" smtClean="0">
                <a:solidFill>
                  <a:schemeClr val="tx1"/>
                </a:solidFill>
              </a:rPr>
              <a:t>자료실 </a:t>
            </a:r>
            <a:r>
              <a:rPr lang="en-US" altLang="ko-KR" dirty="0" smtClean="0">
                <a:solidFill>
                  <a:schemeClr val="tx1"/>
                </a:solidFill>
              </a:rPr>
              <a:t>– </a:t>
            </a:r>
            <a:r>
              <a:rPr lang="ko-KR" altLang="en-US" dirty="0" smtClean="0">
                <a:solidFill>
                  <a:schemeClr val="tx1"/>
                </a:solidFill>
              </a:rPr>
              <a:t>의뢰서 양식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2022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1616" y="138328"/>
            <a:ext cx="8834205" cy="6559779"/>
            <a:chOff x="171616" y="138328"/>
            <a:chExt cx="8834205" cy="6559779"/>
          </a:xfrm>
        </p:grpSpPr>
        <p:pic>
          <p:nvPicPr>
            <p:cNvPr id="5122" name="Picture 2" descr="C:\Users\정세훈\Desktop\jams\논문투고 완료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3832" y="138328"/>
              <a:ext cx="6761989" cy="6559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71616" y="1628800"/>
              <a:ext cx="2072216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tx1"/>
                  </a:solidFill>
                </a:rPr>
                <a:t>신규논문 투고완</a:t>
              </a:r>
              <a:r>
                <a:rPr lang="ko-KR" altLang="en-US" dirty="0">
                  <a:solidFill>
                    <a:schemeClr val="tx1"/>
                  </a:solidFill>
                </a:rPr>
                <a:t>료</a:t>
              </a:r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4283968" y="2492896"/>
              <a:ext cx="3960440" cy="14401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2243832" y="1998132"/>
              <a:ext cx="2040136" cy="99882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0237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461356" y="113176"/>
            <a:ext cx="8571237" cy="6628192"/>
            <a:chOff x="461356" y="113176"/>
            <a:chExt cx="8571237" cy="6628192"/>
          </a:xfrm>
        </p:grpSpPr>
        <p:grpSp>
          <p:nvGrpSpPr>
            <p:cNvPr id="10" name="그룹 9"/>
            <p:cNvGrpSpPr/>
            <p:nvPr/>
          </p:nvGrpSpPr>
          <p:grpSpPr>
            <a:xfrm>
              <a:off x="461356" y="113176"/>
              <a:ext cx="8571237" cy="6628192"/>
              <a:chOff x="461356" y="113176"/>
              <a:chExt cx="8571237" cy="6628192"/>
            </a:xfrm>
          </p:grpSpPr>
          <p:pic>
            <p:nvPicPr>
              <p:cNvPr id="6146" name="Picture 2" descr="C:\Users\정세훈\Desktop\jams\진행사항-논문심사현황-접수대기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113176"/>
                <a:ext cx="6836857" cy="6628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61356" y="3910936"/>
                <a:ext cx="1880104" cy="3693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ko-KR" altLang="en-US" dirty="0" smtClean="0">
                    <a:solidFill>
                      <a:schemeClr val="tx1"/>
                    </a:solidFill>
                  </a:rPr>
                  <a:t>접수 승인 전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" name="직선 연결선 6"/>
              <p:cNvCxnSpPr>
                <a:stCxn id="19" idx="3"/>
              </p:cNvCxnSpPr>
              <p:nvPr/>
            </p:nvCxnSpPr>
            <p:spPr>
              <a:xfrm flipV="1">
                <a:off x="2341460" y="3622904"/>
                <a:ext cx="5184576" cy="47269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" name="직사각형 7"/>
              <p:cNvSpPr/>
              <p:nvPr/>
            </p:nvSpPr>
            <p:spPr>
              <a:xfrm>
                <a:off x="4283968" y="2924944"/>
                <a:ext cx="3888432" cy="144016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" name="타원 8"/>
            <p:cNvSpPr/>
            <p:nvPr/>
          </p:nvSpPr>
          <p:spPr>
            <a:xfrm>
              <a:off x="7524328" y="3212976"/>
              <a:ext cx="648072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7760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323528" y="301298"/>
            <a:ext cx="8712968" cy="6368062"/>
            <a:chOff x="323528" y="301298"/>
            <a:chExt cx="8712968" cy="6368062"/>
          </a:xfrm>
        </p:grpSpPr>
        <p:pic>
          <p:nvPicPr>
            <p:cNvPr id="7170" name="Picture 2" descr="C:\Users\정세훈\Desktop\jams\논문심사현황-접수완료-심사진행중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301298"/>
              <a:ext cx="6696744" cy="6368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23528" y="2204864"/>
              <a:ext cx="2232248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논문 접수 승인 후  </a:t>
              </a:r>
              <a:endParaRPr lang="ko-KR" altLang="en-US" dirty="0"/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7524328" y="3212976"/>
              <a:ext cx="792088" cy="10801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2555776" y="2780928"/>
              <a:ext cx="4968552" cy="7920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3282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141292" y="166880"/>
            <a:ext cx="8719172" cy="6608760"/>
            <a:chOff x="141292" y="166880"/>
            <a:chExt cx="8719172" cy="6608760"/>
          </a:xfrm>
        </p:grpSpPr>
        <p:pic>
          <p:nvPicPr>
            <p:cNvPr id="8194" name="Picture 2" descr="C:\Users\정세훈\Desktop\jams\심사완료-심사서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9704" y="166880"/>
              <a:ext cx="6840760" cy="6608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41292" y="1916832"/>
              <a:ext cx="2160240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논문심사 진행 중</a:t>
              </a:r>
              <a:endParaRPr lang="ko-KR" altLang="en-US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>
              <a:off x="2301532" y="2636912"/>
              <a:ext cx="5078780" cy="115212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직사각형 8"/>
            <p:cNvSpPr/>
            <p:nvPr/>
          </p:nvSpPr>
          <p:spPr>
            <a:xfrm>
              <a:off x="7380312" y="3284984"/>
              <a:ext cx="720080" cy="8640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0913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141332" y="116632"/>
            <a:ext cx="8852852" cy="6581376"/>
            <a:chOff x="141332" y="116632"/>
            <a:chExt cx="8852852" cy="6581376"/>
          </a:xfrm>
        </p:grpSpPr>
        <p:sp>
          <p:nvSpPr>
            <p:cNvPr id="4" name="TextBox 3"/>
            <p:cNvSpPr txBox="1"/>
            <p:nvPr/>
          </p:nvSpPr>
          <p:spPr>
            <a:xfrm>
              <a:off x="141332" y="2380238"/>
              <a:ext cx="2160240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[</a:t>
              </a:r>
              <a:r>
                <a:rPr lang="ko-KR" altLang="en-US" dirty="0" smtClean="0"/>
                <a:t>심사종료</a:t>
              </a:r>
              <a:r>
                <a:rPr lang="en-US" altLang="ko-KR" dirty="0" smtClean="0"/>
                <a:t>]</a:t>
              </a:r>
            </a:p>
          </p:txBody>
        </p:sp>
        <p:pic>
          <p:nvPicPr>
            <p:cNvPr id="9218" name="Picture 2" descr="C:\Users\정세훈\Desktop\jams\편집위원장 총평 - 심사종료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456" y="116632"/>
              <a:ext cx="6552728" cy="6581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직사각형 1"/>
            <p:cNvSpPr/>
            <p:nvPr/>
          </p:nvSpPr>
          <p:spPr>
            <a:xfrm>
              <a:off x="7524328" y="3212976"/>
              <a:ext cx="648072" cy="7920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2301532" y="2564904"/>
              <a:ext cx="5222796" cy="84241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2165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5576" y="188640"/>
            <a:ext cx="7520940" cy="6408712"/>
          </a:xfrm>
        </p:spPr>
        <p:txBody>
          <a:bodyPr>
            <a:normAutofit/>
          </a:bodyPr>
          <a:lstStyle/>
          <a:p>
            <a:r>
              <a:rPr lang="en-US" altLang="ko-KR" b="0" dirty="0"/>
              <a:t>  </a:t>
            </a:r>
          </a:p>
          <a:p>
            <a:r>
              <a:rPr lang="ko-KR" altLang="en-US" b="0" dirty="0"/>
              <a:t> </a:t>
            </a:r>
          </a:p>
          <a:p>
            <a:r>
              <a:rPr lang="en-US" altLang="ko-KR" sz="1400" b="0" dirty="0"/>
              <a:t>[</a:t>
            </a:r>
            <a:r>
              <a:rPr lang="ko-KR" altLang="en-US" sz="1400" b="0" dirty="0"/>
              <a:t>심사결과 확인 후</a:t>
            </a:r>
            <a:r>
              <a:rPr lang="en-US" altLang="ko-KR" sz="1400" b="0" dirty="0"/>
              <a:t>]</a:t>
            </a:r>
            <a:endParaRPr lang="ko-KR" altLang="en-US" sz="1400" b="0" dirty="0"/>
          </a:p>
          <a:p>
            <a:r>
              <a:rPr lang="ko-KR" altLang="en-US" sz="1400" b="0" dirty="0" smtClean="0"/>
              <a:t>​</a:t>
            </a:r>
            <a:endParaRPr lang="en-US" altLang="ko-KR" sz="1400" b="0" dirty="0" smtClean="0"/>
          </a:p>
          <a:p>
            <a:r>
              <a:rPr lang="en-US" altLang="ko-KR" sz="1400" b="0" dirty="0" smtClean="0"/>
              <a:t>1</a:t>
            </a:r>
            <a:r>
              <a:rPr lang="en-US" altLang="ko-KR" sz="1400" b="0" dirty="0"/>
              <a:t>. 3</a:t>
            </a:r>
            <a:r>
              <a:rPr lang="ko-KR" altLang="en-US" sz="1400" b="0" dirty="0"/>
              <a:t>명 심사위원 심사결과 확인  </a:t>
            </a:r>
            <a:r>
              <a:rPr lang="en-US" altLang="ko-KR" sz="1400" b="0" dirty="0"/>
              <a:t>-  </a:t>
            </a:r>
            <a:r>
              <a:rPr lang="ko-KR" altLang="en-US" sz="1400" u="sng" dirty="0"/>
              <a:t>심사답변 입력</a:t>
            </a:r>
            <a:r>
              <a:rPr lang="ko-KR" altLang="en-US" sz="1400" b="0" u="sng" dirty="0"/>
              <a:t> </a:t>
            </a:r>
            <a:r>
              <a:rPr lang="en-US" altLang="ko-KR" sz="1400" b="0" u="sng" dirty="0"/>
              <a:t>/ </a:t>
            </a:r>
            <a:r>
              <a:rPr lang="ko-KR" altLang="en-US" sz="1400" b="0" u="sng" dirty="0"/>
              <a:t>논문수정 </a:t>
            </a:r>
            <a:r>
              <a:rPr lang="en-US" altLang="ko-KR" sz="1400" b="0" u="sng" dirty="0"/>
              <a:t>/ </a:t>
            </a:r>
            <a:r>
              <a:rPr lang="ko-KR" altLang="en-US" sz="1400" u="sng" dirty="0" err="1"/>
              <a:t>수정본</a:t>
            </a:r>
            <a:r>
              <a:rPr lang="ko-KR" altLang="en-US" sz="1400" u="sng" dirty="0"/>
              <a:t> 올리기 </a:t>
            </a:r>
            <a:endParaRPr lang="ko-KR" altLang="en-US" sz="1400" dirty="0"/>
          </a:p>
          <a:p>
            <a:r>
              <a:rPr lang="ko-KR" altLang="en-US" sz="1400" b="0" dirty="0"/>
              <a:t>                                               </a:t>
            </a:r>
            <a:r>
              <a:rPr lang="ko-KR" altLang="en-US" sz="1400" b="0" dirty="0" smtClean="0"/>
              <a:t>          </a:t>
            </a:r>
            <a:r>
              <a:rPr lang="ko-KR" altLang="en-US" sz="1400" b="0" dirty="0"/>
              <a:t>​</a:t>
            </a:r>
            <a:r>
              <a:rPr lang="en-US" altLang="ko-KR" sz="1400" b="0" dirty="0"/>
              <a:t>(* </a:t>
            </a:r>
            <a:r>
              <a:rPr lang="ko-KR" altLang="en-US" sz="1400" b="0" u="sng" dirty="0" err="1"/>
              <a:t>수정본에</a:t>
            </a:r>
            <a:r>
              <a:rPr lang="ko-KR" altLang="en-US" sz="1400" b="0" u="sng" dirty="0"/>
              <a:t> 수정사항은 </a:t>
            </a:r>
            <a:r>
              <a:rPr lang="ko-KR" altLang="en-US" sz="1400" b="0" u="sng" dirty="0">
                <a:solidFill>
                  <a:srgbClr val="FF0000"/>
                </a:solidFill>
              </a:rPr>
              <a:t>빨강색</a:t>
            </a:r>
            <a:r>
              <a:rPr lang="ko-KR" altLang="en-US" sz="1400" b="0" u="sng" dirty="0"/>
              <a:t>으로 </a:t>
            </a:r>
            <a:r>
              <a:rPr lang="ko-KR" altLang="en-US" sz="1400" b="0" u="sng" dirty="0" smtClean="0"/>
              <a:t>표시 해 주세요</a:t>
            </a:r>
            <a:r>
              <a:rPr lang="en-US" altLang="ko-KR" sz="1400" b="0" dirty="0" smtClean="0"/>
              <a:t>)</a:t>
            </a:r>
            <a:endParaRPr lang="en-US" altLang="ko-KR" sz="1400" b="0" dirty="0"/>
          </a:p>
          <a:p>
            <a:endParaRPr lang="en-US" altLang="ko-KR" sz="1400" b="0" dirty="0" smtClean="0"/>
          </a:p>
          <a:p>
            <a:r>
              <a:rPr lang="en-US" altLang="ko-KR" sz="1400" b="0" dirty="0" smtClean="0"/>
              <a:t>2</a:t>
            </a:r>
            <a:r>
              <a:rPr lang="en-US" altLang="ko-KR" sz="1400" b="0" dirty="0"/>
              <a:t>. </a:t>
            </a:r>
            <a:r>
              <a:rPr lang="ko-KR" altLang="en-US" sz="1400" b="0" dirty="0"/>
              <a:t>재심 인 경우 </a:t>
            </a:r>
            <a:r>
              <a:rPr lang="en-US" altLang="ko-KR" sz="1400" b="0" dirty="0"/>
              <a:t>- </a:t>
            </a:r>
            <a:r>
              <a:rPr lang="ko-KR" altLang="en-US" sz="1400" b="0" dirty="0"/>
              <a:t>재심진행</a:t>
            </a:r>
          </a:p>
          <a:p>
            <a:endParaRPr lang="en-US" altLang="ko-KR" sz="1400" b="0" dirty="0" smtClean="0"/>
          </a:p>
          <a:p>
            <a:r>
              <a:rPr lang="en-US" altLang="ko-KR" sz="1400" b="0" dirty="0" smtClean="0"/>
              <a:t>3</a:t>
            </a:r>
            <a:r>
              <a:rPr lang="en-US" altLang="ko-KR" sz="1400" b="0" dirty="0"/>
              <a:t>. </a:t>
            </a:r>
            <a:r>
              <a:rPr lang="ko-KR" altLang="en-US" sz="1400" b="0" dirty="0"/>
              <a:t>수정 후 게재인 경우 </a:t>
            </a:r>
            <a:r>
              <a:rPr lang="en-US" altLang="ko-KR" sz="1400" b="0" dirty="0"/>
              <a:t>- </a:t>
            </a:r>
            <a:r>
              <a:rPr lang="ko-KR" altLang="en-US" sz="1400" b="0" dirty="0"/>
              <a:t>수정사항 확인 후 게재가능 판정</a:t>
            </a:r>
          </a:p>
          <a:p>
            <a:endParaRPr lang="en-US" altLang="ko-KR" sz="1400" b="0" dirty="0" smtClean="0"/>
          </a:p>
          <a:p>
            <a:r>
              <a:rPr lang="ko-KR" altLang="en-US" sz="1400" b="0" dirty="0"/>
              <a:t> 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80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6413336" cy="548640"/>
          </a:xfrm>
        </p:spPr>
        <p:txBody>
          <a:bodyPr/>
          <a:lstStyle/>
          <a:p>
            <a:r>
              <a:rPr lang="ko-KR" altLang="en-US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한국안광학회  논문투고 온라인시스템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ko-KR" dirty="0" smtClean="0"/>
              <a:t>[</a:t>
            </a:r>
            <a:r>
              <a:rPr lang="ko-KR" altLang="en-US" dirty="0" smtClean="0"/>
              <a:t>한국안광학회지</a:t>
            </a:r>
            <a:r>
              <a:rPr lang="en-US" altLang="ko-KR" dirty="0" smtClean="0"/>
              <a:t>]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0" indent="0"/>
            <a:endParaRPr lang="en-US" altLang="ko-KR" dirty="0" smtClean="0"/>
          </a:p>
          <a:p>
            <a:pPr marL="0" indent="0"/>
            <a:r>
              <a:rPr lang="ko-KR" altLang="en-US" dirty="0" smtClean="0"/>
              <a:t>발행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매년 </a:t>
            </a:r>
            <a:r>
              <a:rPr lang="en-US" altLang="ko-KR" dirty="0"/>
              <a:t>4</a:t>
            </a:r>
            <a:r>
              <a:rPr lang="ko-KR" altLang="en-US" dirty="0"/>
              <a:t>회</a:t>
            </a:r>
            <a:r>
              <a:rPr lang="en-US" altLang="ko-KR" dirty="0"/>
              <a:t>(3</a:t>
            </a:r>
            <a:r>
              <a:rPr lang="ko-KR" altLang="en-US" dirty="0"/>
              <a:t>월 </a:t>
            </a:r>
            <a:r>
              <a:rPr lang="en-US" altLang="ko-KR" dirty="0"/>
              <a:t>31</a:t>
            </a:r>
            <a:r>
              <a:rPr lang="ko-KR" altLang="en-US" dirty="0"/>
              <a:t>일</a:t>
            </a:r>
            <a:r>
              <a:rPr lang="en-US" altLang="ko-KR" dirty="0"/>
              <a:t>, 6</a:t>
            </a:r>
            <a:r>
              <a:rPr lang="ko-KR" altLang="en-US" dirty="0"/>
              <a:t>월 </a:t>
            </a:r>
            <a:r>
              <a:rPr lang="en-US" altLang="ko-KR" dirty="0"/>
              <a:t>30</a:t>
            </a:r>
            <a:r>
              <a:rPr lang="ko-KR" altLang="en-US" dirty="0"/>
              <a:t>일</a:t>
            </a:r>
            <a:r>
              <a:rPr lang="en-US" altLang="ko-KR" dirty="0"/>
              <a:t>, 9</a:t>
            </a:r>
            <a:r>
              <a:rPr lang="ko-KR" altLang="en-US" dirty="0"/>
              <a:t>월 </a:t>
            </a:r>
            <a:r>
              <a:rPr lang="en-US" altLang="ko-KR" dirty="0"/>
              <a:t>30</a:t>
            </a:r>
            <a:r>
              <a:rPr lang="ko-KR" altLang="en-US" dirty="0"/>
              <a:t>일</a:t>
            </a:r>
            <a:r>
              <a:rPr lang="en-US" altLang="ko-KR" dirty="0"/>
              <a:t>, 12</a:t>
            </a:r>
            <a:r>
              <a:rPr lang="ko-KR" altLang="en-US" dirty="0"/>
              <a:t>월 </a:t>
            </a:r>
            <a:r>
              <a:rPr lang="en-US" altLang="ko-KR" dirty="0"/>
              <a:t>31</a:t>
            </a:r>
            <a:r>
              <a:rPr lang="ko-KR" altLang="en-US" dirty="0"/>
              <a:t>일</a:t>
            </a:r>
            <a:r>
              <a:rPr lang="en-US" altLang="ko-KR" dirty="0"/>
              <a:t>) </a:t>
            </a:r>
            <a:r>
              <a:rPr lang="en-US" altLang="ko-KR" dirty="0" smtClean="0"/>
              <a:t> </a:t>
            </a:r>
          </a:p>
          <a:p>
            <a:pPr marL="0" indent="0"/>
            <a:endParaRPr lang="en-US" altLang="ko-KR" dirty="0" smtClean="0"/>
          </a:p>
          <a:p>
            <a:pPr marL="0" indent="0"/>
            <a:r>
              <a:rPr lang="ko-KR" altLang="en-US" dirty="0" smtClean="0"/>
              <a:t>열람 </a:t>
            </a:r>
            <a:r>
              <a:rPr lang="en-US" altLang="ko-KR" dirty="0" smtClean="0"/>
              <a:t>: KCI</a:t>
            </a:r>
            <a:r>
              <a:rPr lang="en-US" altLang="ko-KR" dirty="0"/>
              <a:t>, KISS, RISS, </a:t>
            </a:r>
            <a:r>
              <a:rPr lang="en-US" altLang="ko-KR" dirty="0" err="1"/>
              <a:t>MedRIC</a:t>
            </a:r>
            <a:r>
              <a:rPr lang="en-US" altLang="ko-KR" dirty="0"/>
              <a:t>, </a:t>
            </a:r>
            <a:r>
              <a:rPr lang="en-US" altLang="ko-KR" dirty="0" err="1"/>
              <a:t>KMBase</a:t>
            </a:r>
            <a:r>
              <a:rPr lang="en-US" altLang="ko-KR" dirty="0"/>
              <a:t>, Korea </a:t>
            </a:r>
            <a:r>
              <a:rPr lang="en-US" altLang="ko-KR" dirty="0" smtClean="0"/>
              <a:t>Science,  </a:t>
            </a:r>
          </a:p>
          <a:p>
            <a:pPr marL="0" indent="0"/>
            <a:r>
              <a:rPr lang="en-US" altLang="ko-KR" dirty="0"/>
              <a:t> </a:t>
            </a:r>
            <a:r>
              <a:rPr lang="en-US" altLang="ko-KR" dirty="0" smtClean="0"/>
              <a:t>          http</a:t>
            </a:r>
            <a:r>
              <a:rPr lang="en-US" altLang="ko-KR" dirty="0"/>
              <a:t>://www. koos.or.kr/</a:t>
            </a:r>
            <a:r>
              <a:rPr lang="en-US" altLang="ko-KR" dirty="0" err="1"/>
              <a:t>jkoos</a:t>
            </a:r>
            <a:r>
              <a:rPr lang="en-US" altLang="ko-KR" dirty="0"/>
              <a:t>/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0" indent="0"/>
            <a:r>
              <a:rPr lang="en-US" altLang="ko-KR" dirty="0"/>
              <a:t> </a:t>
            </a:r>
            <a:r>
              <a:rPr lang="en-US" altLang="ko-KR" dirty="0" smtClean="0"/>
              <a:t>          </a:t>
            </a:r>
            <a:r>
              <a:rPr lang="en-US" altLang="ko-KR" dirty="0" smtClean="0">
                <a:hlinkClick r:id="rId2"/>
              </a:rPr>
              <a:t>http</a:t>
            </a:r>
            <a:r>
              <a:rPr lang="en-US" altLang="ko-KR" dirty="0">
                <a:hlinkClick r:id="rId2"/>
              </a:rPr>
              <a:t>://</a:t>
            </a:r>
            <a:r>
              <a:rPr lang="en-US" altLang="ko-KR" dirty="0" smtClean="0">
                <a:hlinkClick r:id="rId2"/>
              </a:rPr>
              <a:t>koos.jams.or.kr</a:t>
            </a:r>
            <a:r>
              <a:rPr lang="en-US" altLang="ko-KR" dirty="0" smtClean="0"/>
              <a:t> /</a:t>
            </a:r>
          </a:p>
          <a:p>
            <a:pPr marL="0" indent="0"/>
            <a:r>
              <a:rPr lang="en-US" altLang="ko-KR" dirty="0"/>
              <a:t> </a:t>
            </a:r>
            <a:r>
              <a:rPr lang="en-US" altLang="ko-KR" dirty="0" smtClean="0"/>
              <a:t>         DOI</a:t>
            </a:r>
            <a:r>
              <a:rPr lang="ko-KR" altLang="en-US" dirty="0"/>
              <a:t>를 통한 전문연결 및 </a:t>
            </a:r>
            <a:r>
              <a:rPr lang="en-US" altLang="ko-KR" dirty="0" err="1"/>
              <a:t>CrossCheck</a:t>
            </a:r>
            <a:r>
              <a:rPr lang="en-US" altLang="ko-KR" dirty="0"/>
              <a:t> </a:t>
            </a:r>
            <a:r>
              <a:rPr lang="ko-KR" altLang="en-US" dirty="0"/>
              <a:t>도 </a:t>
            </a:r>
            <a:r>
              <a:rPr lang="ko-KR" altLang="en-US" dirty="0" smtClean="0"/>
              <a:t>가능</a:t>
            </a:r>
            <a:r>
              <a:rPr lang="en-US" altLang="ko-KR" dirty="0" smtClean="0"/>
              <a:t>.</a:t>
            </a:r>
          </a:p>
          <a:p>
            <a:pPr marL="0" indent="0"/>
            <a:endParaRPr lang="en-US" altLang="ko-KR" dirty="0" smtClean="0"/>
          </a:p>
          <a:p>
            <a:pPr marL="0" indent="0"/>
            <a:r>
              <a:rPr lang="en-US" altLang="ko-KR" dirty="0" smtClean="0"/>
              <a:t>* </a:t>
            </a:r>
            <a:r>
              <a:rPr lang="en-US" altLang="ko-KR" dirty="0" smtClean="0"/>
              <a:t>2014</a:t>
            </a:r>
            <a:r>
              <a:rPr lang="ko-KR" altLang="en-US" dirty="0" smtClean="0"/>
              <a:t>년  </a:t>
            </a:r>
            <a:r>
              <a:rPr lang="en-US" altLang="ko-KR" dirty="0" smtClean="0"/>
              <a:t>19</a:t>
            </a:r>
            <a:r>
              <a:rPr lang="ko-KR" altLang="en-US" dirty="0" smtClean="0"/>
              <a:t>권 </a:t>
            </a:r>
            <a:r>
              <a:rPr lang="en-US" altLang="ko-KR" dirty="0" smtClean="0"/>
              <a:t>4</a:t>
            </a:r>
            <a:r>
              <a:rPr lang="ko-KR" altLang="en-US" dirty="0" smtClean="0"/>
              <a:t>호부터 </a:t>
            </a:r>
            <a:r>
              <a:rPr lang="en-US" altLang="ko-KR" dirty="0" smtClean="0"/>
              <a:t>JAMS(</a:t>
            </a:r>
            <a:r>
              <a:rPr lang="ko-KR" altLang="en-US" dirty="0" smtClean="0"/>
              <a:t>온라인투고시스템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이용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4501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683568" y="1294611"/>
            <a:ext cx="7924800" cy="5329238"/>
            <a:chOff x="683568" y="1294611"/>
            <a:chExt cx="7924800" cy="5329238"/>
          </a:xfrm>
        </p:grpSpPr>
        <p:pic>
          <p:nvPicPr>
            <p:cNvPr id="10243" name="Picture 3" descr="C:\Users\정세훈\Desktop\그림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294611"/>
              <a:ext cx="7924800" cy="5329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직사각형 2"/>
            <p:cNvSpPr/>
            <p:nvPr/>
          </p:nvSpPr>
          <p:spPr>
            <a:xfrm>
              <a:off x="6758902" y="4221088"/>
              <a:ext cx="693418" cy="6480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자유형 7"/>
            <p:cNvSpPr/>
            <p:nvPr/>
          </p:nvSpPr>
          <p:spPr>
            <a:xfrm>
              <a:off x="6030686" y="3697373"/>
              <a:ext cx="1168400" cy="523715"/>
            </a:xfrm>
            <a:custGeom>
              <a:avLst/>
              <a:gdLst>
                <a:gd name="connsiteX0" fmla="*/ 1168400 w 1168400"/>
                <a:gd name="connsiteY0" fmla="*/ 523715 h 523715"/>
                <a:gd name="connsiteX1" fmla="*/ 573314 w 1168400"/>
                <a:gd name="connsiteY1" fmla="*/ 8458 h 523715"/>
                <a:gd name="connsiteX2" fmla="*/ 0 w 1168400"/>
                <a:gd name="connsiteY2" fmla="*/ 189887 h 523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8400" h="523715">
                  <a:moveTo>
                    <a:pt x="1168400" y="523715"/>
                  </a:moveTo>
                  <a:cubicBezTo>
                    <a:pt x="968223" y="293905"/>
                    <a:pt x="768047" y="64096"/>
                    <a:pt x="573314" y="8458"/>
                  </a:cubicBezTo>
                  <a:cubicBezTo>
                    <a:pt x="378581" y="-47180"/>
                    <a:pt x="0" y="189887"/>
                    <a:pt x="0" y="189887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0714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683568" y="1294611"/>
            <a:ext cx="7924800" cy="5329238"/>
            <a:chOff x="683568" y="1294611"/>
            <a:chExt cx="7924800" cy="5329238"/>
          </a:xfrm>
        </p:grpSpPr>
        <p:grpSp>
          <p:nvGrpSpPr>
            <p:cNvPr id="9" name="그룹 8"/>
            <p:cNvGrpSpPr/>
            <p:nvPr/>
          </p:nvGrpSpPr>
          <p:grpSpPr>
            <a:xfrm>
              <a:off x="683568" y="1294611"/>
              <a:ext cx="7924800" cy="5329238"/>
              <a:chOff x="683568" y="1294611"/>
              <a:chExt cx="7924800" cy="5329238"/>
            </a:xfrm>
          </p:grpSpPr>
          <p:pic>
            <p:nvPicPr>
              <p:cNvPr id="10243" name="Picture 3" descr="C:\Users\정세훈\Desktop\그림1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1294611"/>
                <a:ext cx="7924800" cy="53292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직사각형 2"/>
              <p:cNvSpPr/>
              <p:nvPr/>
            </p:nvSpPr>
            <p:spPr>
              <a:xfrm>
                <a:off x="4067944" y="4365104"/>
                <a:ext cx="693418" cy="79208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3419872" y="3517805"/>
              <a:ext cx="1872208" cy="369332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심사결과 보기</a:t>
              </a:r>
              <a:endParaRPr lang="ko-KR" altLang="en-US" dirty="0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4211960" y="3887137"/>
              <a:ext cx="0" cy="47796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1878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pic>
        <p:nvPicPr>
          <p:cNvPr id="1027" name="Picture 3" descr="C:\Users\정세훈\Desktop\그림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3133"/>
            <a:ext cx="5643563" cy="653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3528" y="2560779"/>
            <a:ext cx="1872208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dirty="0" smtClean="0"/>
              <a:t>심사결과 보기</a:t>
            </a:r>
            <a:endParaRPr lang="ko-KR" altLang="en-US" dirty="0"/>
          </a:p>
        </p:txBody>
      </p:sp>
      <p:cxnSp>
        <p:nvCxnSpPr>
          <p:cNvPr id="7" name="직선 연결선 6"/>
          <p:cNvCxnSpPr>
            <a:stCxn id="12" idx="3"/>
          </p:cNvCxnSpPr>
          <p:nvPr/>
        </p:nvCxnSpPr>
        <p:spPr>
          <a:xfrm flipV="1">
            <a:off x="2195736" y="2636912"/>
            <a:ext cx="792088" cy="10853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3520" y="727164"/>
            <a:ext cx="19282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논문 심사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0907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3520" y="404664"/>
            <a:ext cx="22162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err="1" smtClean="0"/>
              <a:t>수정본</a:t>
            </a:r>
            <a:r>
              <a:rPr lang="ko-KR" altLang="en-US" dirty="0" smtClean="0"/>
              <a:t> </a:t>
            </a:r>
            <a:r>
              <a:rPr lang="en-US" altLang="ko-KR" dirty="0" smtClean="0"/>
              <a:t>/ </a:t>
            </a:r>
            <a:r>
              <a:rPr lang="ko-KR" altLang="en-US" dirty="0" err="1" smtClean="0"/>
              <a:t>최종본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107504" y="1079536"/>
            <a:ext cx="8568952" cy="3861632"/>
            <a:chOff x="107504" y="1079536"/>
            <a:chExt cx="8568952" cy="38616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079536"/>
              <a:ext cx="8568952" cy="386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타원 3"/>
            <p:cNvSpPr/>
            <p:nvPr/>
          </p:nvSpPr>
          <p:spPr>
            <a:xfrm>
              <a:off x="3995936" y="2420888"/>
              <a:ext cx="864096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/>
          </p:nvSpPr>
          <p:spPr>
            <a:xfrm>
              <a:off x="5580112" y="2420888"/>
              <a:ext cx="864096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4932040" y="2672916"/>
              <a:ext cx="57606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1091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2960" y="332656"/>
            <a:ext cx="7520940" cy="6408712"/>
          </a:xfrm>
        </p:spPr>
        <p:txBody>
          <a:bodyPr>
            <a:normAutofit/>
          </a:bodyPr>
          <a:lstStyle/>
          <a:p>
            <a:r>
              <a:rPr lang="en-US" altLang="ko-KR" b="0" dirty="0"/>
              <a:t>  </a:t>
            </a:r>
          </a:p>
          <a:p>
            <a:r>
              <a:rPr lang="ko-KR" altLang="en-US" b="0" dirty="0"/>
              <a:t> </a:t>
            </a:r>
          </a:p>
          <a:p>
            <a:r>
              <a:rPr lang="en-US" altLang="ko-KR" sz="1400" b="0" dirty="0" smtClean="0"/>
              <a:t>[</a:t>
            </a:r>
            <a:r>
              <a:rPr lang="ko-KR" altLang="en-US" sz="1400" b="0" dirty="0" err="1" smtClean="0"/>
              <a:t>최종본</a:t>
            </a:r>
            <a:r>
              <a:rPr lang="ko-KR" altLang="en-US" sz="1400" b="0" dirty="0" smtClean="0"/>
              <a:t> 올리기</a:t>
            </a:r>
            <a:r>
              <a:rPr lang="en-US" altLang="ko-KR" sz="1400" b="0" dirty="0" smtClean="0"/>
              <a:t>]</a:t>
            </a:r>
            <a:endParaRPr lang="ko-KR" altLang="en-US" sz="1400" b="0" dirty="0"/>
          </a:p>
          <a:p>
            <a:r>
              <a:rPr lang="ko-KR" altLang="en-US" sz="1400" b="0" dirty="0"/>
              <a:t> </a:t>
            </a:r>
            <a:r>
              <a:rPr lang="ko-KR" altLang="en-US" sz="1400" b="0" dirty="0" smtClean="0"/>
              <a:t>저자이름</a:t>
            </a:r>
            <a:r>
              <a:rPr lang="en-US" altLang="ko-KR" sz="1400" b="0" dirty="0"/>
              <a:t>, </a:t>
            </a:r>
            <a:r>
              <a:rPr lang="ko-KR" altLang="en-US" sz="1400" b="0" dirty="0"/>
              <a:t>소속</a:t>
            </a:r>
            <a:r>
              <a:rPr lang="en-US" altLang="ko-KR" sz="1400" b="0" dirty="0"/>
              <a:t>, </a:t>
            </a:r>
            <a:r>
              <a:rPr lang="ko-KR" altLang="en-US" sz="1400" b="0" dirty="0"/>
              <a:t>교신저자</a:t>
            </a:r>
            <a:r>
              <a:rPr lang="en-US" altLang="ko-KR" sz="1400" b="0" dirty="0"/>
              <a:t>, </a:t>
            </a:r>
            <a:r>
              <a:rPr lang="ko-KR" altLang="en-US" sz="1400" b="0" dirty="0" smtClean="0"/>
              <a:t>감사의 글  </a:t>
            </a:r>
            <a:r>
              <a:rPr lang="ko-KR" altLang="en-US" sz="1400" b="0" dirty="0"/>
              <a:t>빠짐없이 </a:t>
            </a:r>
            <a:r>
              <a:rPr lang="ko-KR" altLang="en-US" sz="1400" b="0" dirty="0" smtClean="0"/>
              <a:t>기입</a:t>
            </a:r>
            <a:r>
              <a:rPr lang="en-US" altLang="ko-KR" sz="1400" b="0" dirty="0" smtClean="0"/>
              <a:t> </a:t>
            </a:r>
            <a:endParaRPr lang="ko-KR" altLang="en-US" sz="1400" b="0" dirty="0"/>
          </a:p>
          <a:p>
            <a:endParaRPr lang="en-US" altLang="ko-KR" sz="1400" b="0" dirty="0" smtClean="0"/>
          </a:p>
          <a:p>
            <a:r>
              <a:rPr lang="en-US" altLang="ko-KR" sz="1400" b="0" dirty="0" smtClean="0"/>
              <a:t>5</a:t>
            </a:r>
            <a:r>
              <a:rPr lang="en-US" altLang="ko-KR" sz="1400" b="0" dirty="0"/>
              <a:t>. </a:t>
            </a:r>
            <a:r>
              <a:rPr lang="ko-KR" altLang="en-US" sz="1400" b="0" dirty="0"/>
              <a:t>완료​</a:t>
            </a:r>
          </a:p>
          <a:p>
            <a:r>
              <a:rPr lang="ko-KR" altLang="en-US" sz="1400" b="0" dirty="0"/>
              <a:t> 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4187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논문 투고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2960" y="1100628"/>
            <a:ext cx="7853496" cy="3579849"/>
          </a:xfrm>
        </p:spPr>
        <p:txBody>
          <a:bodyPr/>
          <a:lstStyle/>
          <a:p>
            <a:r>
              <a:rPr lang="ko-KR" altLang="en-US" dirty="0"/>
              <a:t>* 논문투고 진행 </a:t>
            </a:r>
            <a:r>
              <a:rPr lang="ko-KR" altLang="en-US" u="sng" dirty="0" smtClean="0"/>
              <a:t>단계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r>
              <a:rPr lang="en-US" altLang="ko-KR" sz="1400" dirty="0" smtClean="0"/>
              <a:t>1.</a:t>
            </a:r>
            <a:r>
              <a:rPr lang="en-US" altLang="ko-KR" sz="1400" dirty="0" smtClean="0">
                <a:solidFill>
                  <a:srgbClr val="FF0000"/>
                </a:solidFill>
              </a:rPr>
              <a:t> [</a:t>
            </a:r>
            <a:r>
              <a:rPr lang="ko-KR" altLang="en-US" sz="1400" u="sng" dirty="0">
                <a:solidFill>
                  <a:srgbClr val="FF0000"/>
                </a:solidFill>
              </a:rPr>
              <a:t>논문투고</a:t>
            </a:r>
            <a:r>
              <a:rPr lang="en-US" altLang="ko-KR" sz="1400" dirty="0">
                <a:solidFill>
                  <a:srgbClr val="FF0000"/>
                </a:solidFill>
              </a:rPr>
              <a:t>] 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/>
              <a:t>-  [</a:t>
            </a:r>
            <a:r>
              <a:rPr lang="ko-KR" altLang="en-US" sz="1400" dirty="0" smtClean="0"/>
              <a:t>심사완료</a:t>
            </a:r>
            <a:r>
              <a:rPr lang="en-US" altLang="ko-KR" sz="1400" dirty="0" smtClean="0"/>
              <a:t>]  </a:t>
            </a:r>
            <a:r>
              <a:rPr lang="en-US" altLang="ko-KR" sz="1400" dirty="0" smtClean="0"/>
              <a:t>-  </a:t>
            </a:r>
            <a:r>
              <a:rPr lang="en-US" altLang="ko-KR" sz="1400" dirty="0" smtClean="0">
                <a:solidFill>
                  <a:srgbClr val="FF0000"/>
                </a:solidFill>
              </a:rPr>
              <a:t>[</a:t>
            </a:r>
            <a:r>
              <a:rPr lang="ko-KR" altLang="en-US" sz="1400" u="sng" dirty="0" err="1" smtClean="0">
                <a:solidFill>
                  <a:srgbClr val="FF0000"/>
                </a:solidFill>
              </a:rPr>
              <a:t>수정본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 올리기</a:t>
            </a:r>
            <a:r>
              <a:rPr lang="en-US" altLang="ko-KR" sz="1400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심사답변서 작성</a:t>
            </a:r>
            <a:r>
              <a:rPr lang="en-US" altLang="ko-KR" sz="1400" dirty="0" smtClean="0">
                <a:solidFill>
                  <a:srgbClr val="FF0000"/>
                </a:solidFill>
              </a:rPr>
              <a:t>]  </a:t>
            </a:r>
            <a:r>
              <a:rPr lang="en-US" altLang="ko-KR" sz="1400" dirty="0" smtClean="0"/>
              <a:t>-  </a:t>
            </a:r>
            <a:r>
              <a:rPr lang="ko-KR" altLang="en-US" sz="1400" dirty="0"/>
              <a:t>게재가 </a:t>
            </a:r>
            <a:r>
              <a:rPr lang="ko-KR" altLang="en-US" sz="1400" dirty="0" smtClean="0"/>
              <a:t>판정</a:t>
            </a:r>
            <a:r>
              <a:rPr lang="en-US" altLang="ko-KR" sz="1400" dirty="0">
                <a:solidFill>
                  <a:srgbClr val="FF0000"/>
                </a:solidFill>
              </a:rPr>
              <a:t>– </a:t>
            </a:r>
            <a:r>
              <a:rPr lang="en-US" altLang="ko-KR" sz="1400" dirty="0" smtClean="0">
                <a:solidFill>
                  <a:srgbClr val="FF0000"/>
                </a:solidFill>
              </a:rPr>
              <a:t>[</a:t>
            </a:r>
            <a:r>
              <a:rPr lang="ko-KR" altLang="en-US" sz="1400" u="sng" dirty="0" err="1" smtClean="0">
                <a:solidFill>
                  <a:srgbClr val="FF0000"/>
                </a:solidFill>
              </a:rPr>
              <a:t>최종본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 </a:t>
            </a:r>
            <a:r>
              <a:rPr lang="ko-KR" altLang="en-US" sz="1400" u="sng" dirty="0">
                <a:solidFill>
                  <a:srgbClr val="FF0000"/>
                </a:solidFill>
              </a:rPr>
              <a:t>올리기</a:t>
            </a:r>
            <a:r>
              <a:rPr lang="en-US" altLang="ko-KR" sz="1400" dirty="0" smtClean="0">
                <a:solidFill>
                  <a:srgbClr val="FF0000"/>
                </a:solidFill>
              </a:rPr>
              <a:t>]</a:t>
            </a:r>
            <a:endParaRPr lang="en-US" altLang="ko-KR" sz="1400" dirty="0"/>
          </a:p>
          <a:p>
            <a:r>
              <a:rPr lang="en-US" altLang="ko-KR" sz="1400" dirty="0" smtClean="0"/>
              <a:t>2</a:t>
            </a:r>
            <a:r>
              <a:rPr lang="en-US" altLang="ko-KR" sz="1400" dirty="0" smtClean="0"/>
              <a:t>.</a:t>
            </a:r>
            <a:r>
              <a:rPr lang="en-US" altLang="ko-KR" sz="1400" dirty="0" smtClean="0">
                <a:solidFill>
                  <a:srgbClr val="FF0000"/>
                </a:solidFill>
              </a:rPr>
              <a:t> [</a:t>
            </a:r>
            <a:r>
              <a:rPr lang="ko-KR" altLang="en-US" sz="1400" u="sng" dirty="0">
                <a:solidFill>
                  <a:srgbClr val="FF0000"/>
                </a:solidFill>
              </a:rPr>
              <a:t>논문투고</a:t>
            </a:r>
            <a:r>
              <a:rPr lang="en-US" altLang="ko-KR" sz="1400" dirty="0">
                <a:solidFill>
                  <a:srgbClr val="FF0000"/>
                </a:solidFill>
              </a:rPr>
              <a:t>]  </a:t>
            </a:r>
            <a:r>
              <a:rPr lang="en-US" altLang="ko-KR" sz="1400" dirty="0"/>
              <a:t>-  [</a:t>
            </a:r>
            <a:r>
              <a:rPr lang="ko-KR" altLang="en-US" sz="1400" dirty="0" smtClean="0"/>
              <a:t>심사완료</a:t>
            </a:r>
            <a:r>
              <a:rPr lang="en-US" altLang="ko-KR" sz="1400" dirty="0" smtClean="0"/>
              <a:t>]  </a:t>
            </a:r>
            <a:r>
              <a:rPr lang="en-US" altLang="ko-KR" sz="1400" dirty="0"/>
              <a:t>-  </a:t>
            </a:r>
            <a:r>
              <a:rPr lang="en-US" altLang="ko-KR" sz="1400" dirty="0">
                <a:solidFill>
                  <a:srgbClr val="FF0000"/>
                </a:solidFill>
              </a:rPr>
              <a:t>[</a:t>
            </a:r>
            <a:r>
              <a:rPr lang="ko-KR" altLang="en-US" sz="1400" u="sng" dirty="0" err="1" smtClean="0">
                <a:solidFill>
                  <a:srgbClr val="FF0000"/>
                </a:solidFill>
              </a:rPr>
              <a:t>수정본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 올리기</a:t>
            </a:r>
            <a:r>
              <a:rPr lang="en-US" altLang="ko-KR" sz="1400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u="sng" dirty="0">
                <a:solidFill>
                  <a:srgbClr val="FF0000"/>
                </a:solidFill>
              </a:rPr>
              <a:t>심사답변서 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작성</a:t>
            </a:r>
            <a:r>
              <a:rPr lang="en-US" altLang="ko-KR" sz="1400" dirty="0" smtClean="0">
                <a:solidFill>
                  <a:srgbClr val="FF0000"/>
                </a:solidFill>
              </a:rPr>
              <a:t>]  </a:t>
            </a:r>
            <a:r>
              <a:rPr lang="en-US" altLang="ko-KR" sz="1400" dirty="0"/>
              <a:t>-  </a:t>
            </a:r>
            <a:r>
              <a:rPr lang="en-US" altLang="ko-KR" sz="1400" dirty="0" smtClean="0"/>
              <a:t>[</a:t>
            </a:r>
            <a:r>
              <a:rPr lang="ko-KR" altLang="en-US" sz="1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재심사</a:t>
            </a:r>
            <a:r>
              <a:rPr lang="en-US" altLang="ko-KR" sz="1400" dirty="0" smtClean="0"/>
              <a:t>]  </a:t>
            </a:r>
            <a:r>
              <a:rPr lang="en-US" altLang="ko-KR" sz="1400" dirty="0"/>
              <a:t>- </a:t>
            </a:r>
            <a:r>
              <a:rPr lang="en-US" altLang="ko-KR" sz="1400" dirty="0" smtClean="0"/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ko-KR" sz="1400" dirty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                       </a:t>
            </a:r>
            <a:r>
              <a:rPr lang="en-US" altLang="ko-KR" sz="1400" dirty="0" smtClean="0"/>
              <a:t>-</a:t>
            </a:r>
            <a:r>
              <a:rPr lang="en-US" altLang="ko-KR" sz="1400" dirty="0" smtClean="0">
                <a:solidFill>
                  <a:srgbClr val="FF0000"/>
                </a:solidFill>
              </a:rPr>
              <a:t>  </a:t>
            </a:r>
            <a:r>
              <a:rPr lang="en-US" altLang="ko-KR" sz="1400" dirty="0" smtClean="0">
                <a:solidFill>
                  <a:srgbClr val="FF0000"/>
                </a:solidFill>
              </a:rPr>
              <a:t>[</a:t>
            </a:r>
            <a:r>
              <a:rPr lang="ko-KR" altLang="en-US" sz="1400" u="sng" dirty="0" err="1" smtClean="0">
                <a:solidFill>
                  <a:srgbClr val="FF0000"/>
                </a:solidFill>
              </a:rPr>
              <a:t>수정본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 올리기</a:t>
            </a:r>
            <a:r>
              <a:rPr lang="en-US" altLang="ko-KR" sz="1400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u="sng" dirty="0" smtClean="0">
                <a:solidFill>
                  <a:srgbClr val="FF0000"/>
                </a:solidFill>
              </a:rPr>
              <a:t>재심사 답변서 작성</a:t>
            </a:r>
            <a:r>
              <a:rPr lang="en-US" altLang="ko-KR" sz="1400" u="sng" dirty="0" smtClean="0">
                <a:solidFill>
                  <a:srgbClr val="FF0000"/>
                </a:solidFill>
              </a:rPr>
              <a:t>]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- </a:t>
            </a:r>
            <a:r>
              <a:rPr lang="ko-KR" altLang="en-US" sz="1400" dirty="0" smtClean="0"/>
              <a:t>게재가 </a:t>
            </a:r>
            <a:r>
              <a:rPr lang="ko-KR" altLang="en-US" sz="1400" dirty="0" smtClean="0"/>
              <a:t>판정 </a:t>
            </a:r>
            <a:r>
              <a:rPr lang="en-US" altLang="ko-KR" sz="1400" dirty="0" smtClean="0"/>
              <a:t>-  </a:t>
            </a:r>
            <a:r>
              <a:rPr lang="en-US" altLang="ko-KR" sz="1400" dirty="0">
                <a:solidFill>
                  <a:srgbClr val="FF0000"/>
                </a:solidFill>
              </a:rPr>
              <a:t>[</a:t>
            </a:r>
            <a:r>
              <a:rPr lang="ko-KR" altLang="en-US" sz="1400" u="sng" dirty="0" err="1">
                <a:solidFill>
                  <a:srgbClr val="FF0000"/>
                </a:solidFill>
              </a:rPr>
              <a:t>최종본</a:t>
            </a:r>
            <a:r>
              <a:rPr lang="ko-KR" altLang="en-US" sz="1400" u="sng" dirty="0">
                <a:solidFill>
                  <a:srgbClr val="FF0000"/>
                </a:solidFill>
              </a:rPr>
              <a:t> 올리기</a:t>
            </a:r>
            <a:r>
              <a:rPr lang="en-US" altLang="ko-KR" sz="1400" dirty="0">
                <a:solidFill>
                  <a:srgbClr val="FF0000"/>
                </a:solidFill>
              </a:rPr>
              <a:t>] </a:t>
            </a:r>
            <a:endParaRPr lang="en-US" altLang="ko-KR" sz="1400" dirty="0" smtClean="0"/>
          </a:p>
          <a:p>
            <a:r>
              <a:rPr lang="en-US" altLang="ko-KR" dirty="0" smtClean="0"/>
              <a:t>3. </a:t>
            </a:r>
            <a:r>
              <a:rPr lang="en-US" altLang="ko-KR" dirty="0">
                <a:solidFill>
                  <a:srgbClr val="FF0000"/>
                </a:solidFill>
              </a:rPr>
              <a:t>[</a:t>
            </a:r>
            <a:r>
              <a:rPr lang="ko-KR" altLang="en-US" u="sng" dirty="0">
                <a:solidFill>
                  <a:srgbClr val="FF0000"/>
                </a:solidFill>
              </a:rPr>
              <a:t>논문투고</a:t>
            </a:r>
            <a:r>
              <a:rPr lang="en-US" altLang="ko-KR" dirty="0">
                <a:solidFill>
                  <a:srgbClr val="FF0000"/>
                </a:solidFill>
              </a:rPr>
              <a:t>]  </a:t>
            </a:r>
            <a:r>
              <a:rPr lang="en-US" altLang="ko-KR" dirty="0"/>
              <a:t>-  [</a:t>
            </a:r>
            <a:r>
              <a:rPr lang="ko-KR" altLang="en-US" dirty="0" smtClean="0"/>
              <a:t>심사완료</a:t>
            </a:r>
            <a:r>
              <a:rPr lang="en-US" altLang="ko-KR" dirty="0" smtClean="0"/>
              <a:t>]  </a:t>
            </a:r>
            <a:r>
              <a:rPr lang="en-US" altLang="ko-KR" dirty="0"/>
              <a:t>-  </a:t>
            </a:r>
            <a:r>
              <a:rPr lang="en-US" altLang="ko-KR" dirty="0" smtClean="0"/>
              <a:t>[</a:t>
            </a:r>
            <a:r>
              <a:rPr lang="ko-KR" altLang="en-US" dirty="0" smtClean="0"/>
              <a:t>게재불가</a:t>
            </a:r>
            <a:r>
              <a:rPr lang="en-US" altLang="ko-KR" dirty="0" smtClean="0"/>
              <a:t>]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endParaRPr lang="en-US" altLang="ko-KR" dirty="0" smtClean="0"/>
          </a:p>
          <a:p>
            <a:r>
              <a:rPr lang="en-US" altLang="ko-KR" dirty="0" smtClean="0"/>
              <a:t>** </a:t>
            </a:r>
            <a:r>
              <a:rPr lang="ko-KR" altLang="en-US" dirty="0" smtClean="0"/>
              <a:t>게재완료까지 저자는 논문을 최소 </a:t>
            </a:r>
            <a:r>
              <a:rPr lang="en-US" altLang="ko-KR" dirty="0" smtClean="0"/>
              <a:t>3</a:t>
            </a:r>
            <a:r>
              <a:rPr lang="ko-KR" altLang="en-US" dirty="0" smtClean="0"/>
              <a:t>번 업로드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신규투고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수정본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최종본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r>
              <a:rPr lang="en-US" altLang="ko-KR" dirty="0" smtClean="0"/>
              <a:t>      :  </a:t>
            </a:r>
            <a:r>
              <a:rPr lang="ko-KR" altLang="en-US" dirty="0" smtClean="0"/>
              <a:t>신규투고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수정본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저자명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교신저자연락처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감사의 글 삭제하여 업로드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</a:t>
            </a:r>
            <a:r>
              <a:rPr lang="ko-KR" altLang="en-US" dirty="0" err="1" smtClean="0"/>
              <a:t>최종본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위의 내용 모두 빠짐없이 기입하여 업로드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740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https//koos.jams.or.kr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727164"/>
            <a:ext cx="2016224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투고 홈페이지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179512" y="548680"/>
            <a:ext cx="8928992" cy="6264696"/>
            <a:chOff x="179512" y="548680"/>
            <a:chExt cx="8928992" cy="6264696"/>
          </a:xfrm>
        </p:grpSpPr>
        <p:pic>
          <p:nvPicPr>
            <p:cNvPr id="1026" name="Picture 2" descr="C:\Users\정세훈\Desktop\jams\초기화면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548680"/>
              <a:ext cx="6696744" cy="6264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그룹 12"/>
            <p:cNvGrpSpPr/>
            <p:nvPr/>
          </p:nvGrpSpPr>
          <p:grpSpPr>
            <a:xfrm>
              <a:off x="179512" y="1628800"/>
              <a:ext cx="8136904" cy="1296144"/>
              <a:chOff x="179512" y="1628800"/>
              <a:chExt cx="8136904" cy="1296144"/>
            </a:xfrm>
          </p:grpSpPr>
          <p:sp>
            <p:nvSpPr>
              <p:cNvPr id="2" name="타원 1"/>
              <p:cNvSpPr/>
              <p:nvPr/>
            </p:nvSpPr>
            <p:spPr>
              <a:xfrm>
                <a:off x="7236296" y="2636912"/>
                <a:ext cx="1080120" cy="28803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79512" y="1628800"/>
                <a:ext cx="2666310" cy="338554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ko-KR" altLang="en-US" sz="1600" smtClean="0"/>
                  <a:t>기존 논문 검색 및 다운로드</a:t>
                </a:r>
                <a:endParaRPr lang="ko-KR" altLang="en-US" sz="1600"/>
              </a:p>
            </p:txBody>
          </p:sp>
          <p:cxnSp>
            <p:nvCxnSpPr>
              <p:cNvPr id="11" name="직선 화살표 연결선 10"/>
              <p:cNvCxnSpPr>
                <a:stCxn id="3" idx="3"/>
              </p:cNvCxnSpPr>
              <p:nvPr/>
            </p:nvCxnSpPr>
            <p:spPr>
              <a:xfrm>
                <a:off x="2845822" y="1798077"/>
                <a:ext cx="4390474" cy="98285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67047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727164"/>
            <a:ext cx="158417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000" dirty="0" smtClean="0"/>
              <a:t>   </a:t>
            </a:r>
            <a:r>
              <a:rPr lang="ko-KR" altLang="en-US" sz="2000" dirty="0" smtClean="0"/>
              <a:t>회원가입</a:t>
            </a:r>
            <a:endParaRPr lang="ko-KR" altLang="en-US" sz="2000" dirty="0"/>
          </a:p>
        </p:txBody>
      </p:sp>
      <p:grpSp>
        <p:nvGrpSpPr>
          <p:cNvPr id="12" name="그룹 11"/>
          <p:cNvGrpSpPr/>
          <p:nvPr/>
        </p:nvGrpSpPr>
        <p:grpSpPr>
          <a:xfrm>
            <a:off x="179512" y="476672"/>
            <a:ext cx="8856984" cy="6264696"/>
            <a:chOff x="179512" y="116632"/>
            <a:chExt cx="8856984" cy="6264696"/>
          </a:xfrm>
        </p:grpSpPr>
        <p:pic>
          <p:nvPicPr>
            <p:cNvPr id="1026" name="Picture 2" descr="C:\Users\정세훈\Desktop\jams\초기화면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116632"/>
              <a:ext cx="6696744" cy="6264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타원 5"/>
            <p:cNvSpPr/>
            <p:nvPr/>
          </p:nvSpPr>
          <p:spPr>
            <a:xfrm>
              <a:off x="5688124" y="692696"/>
              <a:ext cx="2052228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9512" y="1916832"/>
              <a:ext cx="6696744" cy="147732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a. KRI(</a:t>
              </a:r>
              <a:r>
                <a:rPr lang="ko-KR" altLang="en-US" dirty="0" smtClean="0"/>
                <a:t>한국연구업적통합정보</a:t>
              </a:r>
              <a:r>
                <a:rPr lang="en-US" altLang="ko-KR" dirty="0" smtClean="0"/>
                <a:t>) </a:t>
              </a:r>
              <a:r>
                <a:rPr lang="ko-KR" altLang="en-US" dirty="0" smtClean="0"/>
                <a:t>아이디와 </a:t>
              </a:r>
              <a:r>
                <a:rPr lang="en-US" altLang="ko-KR" dirty="0" smtClean="0"/>
                <a:t> </a:t>
              </a:r>
              <a:r>
                <a:rPr lang="ko-KR" altLang="en-US" dirty="0" smtClean="0"/>
                <a:t>비밀번호로 로그인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r>
                <a:rPr lang="en-US" altLang="ko-KR" dirty="0" smtClean="0"/>
                <a:t>b. </a:t>
              </a:r>
              <a:r>
                <a:rPr lang="ko-KR" altLang="en-US" dirty="0"/>
                <a:t>회원가입 </a:t>
              </a:r>
              <a:r>
                <a:rPr lang="ko-KR" altLang="en-US" dirty="0" smtClean="0"/>
                <a:t>신청 </a:t>
              </a:r>
              <a:r>
                <a:rPr lang="en-US" altLang="ko-KR" dirty="0" smtClean="0"/>
                <a:t>:</a:t>
              </a:r>
              <a:r>
                <a:rPr lang="ko-KR" altLang="en-US" dirty="0" smtClean="0"/>
                <a:t> </a:t>
              </a:r>
              <a:r>
                <a:rPr lang="en-US" altLang="ko-KR" dirty="0" smtClean="0"/>
                <a:t>Jams </a:t>
              </a:r>
              <a:r>
                <a:rPr lang="ko-KR" altLang="en-US" dirty="0" smtClean="0"/>
                <a:t>아이디</a:t>
              </a:r>
              <a:r>
                <a:rPr lang="en-US" altLang="ko-KR" dirty="0" smtClean="0"/>
                <a:t>, </a:t>
              </a:r>
              <a:r>
                <a:rPr lang="ko-KR" altLang="en-US" dirty="0" smtClean="0"/>
                <a:t>비밀번호설정</a:t>
              </a:r>
              <a:r>
                <a:rPr lang="en-US" altLang="ko-KR" dirty="0" smtClean="0"/>
                <a:t>,</a:t>
              </a:r>
              <a:r>
                <a:rPr lang="ko-KR" altLang="en-US" dirty="0" smtClean="0"/>
                <a:t>회원정보 입력</a:t>
              </a:r>
              <a:endParaRPr lang="en-US" altLang="ko-KR" dirty="0" smtClean="0"/>
            </a:p>
            <a:p>
              <a:endParaRPr lang="en-US" altLang="ko-KR" dirty="0"/>
            </a:p>
            <a:p>
              <a:r>
                <a:rPr lang="en-US" altLang="ko-KR" dirty="0" smtClean="0"/>
                <a:t>c. </a:t>
              </a:r>
              <a:r>
                <a:rPr lang="ko-KR" altLang="en-US" dirty="0" smtClean="0"/>
                <a:t>가입승인 </a:t>
              </a:r>
              <a:r>
                <a:rPr lang="en-US" altLang="ko-KR" dirty="0" smtClean="0"/>
                <a:t>: </a:t>
              </a:r>
              <a:r>
                <a:rPr lang="ko-KR" altLang="en-US" dirty="0" smtClean="0"/>
                <a:t>가입 승인 후 논문제출과 논문심사 가능 </a:t>
              </a:r>
              <a:endParaRPr lang="ko-KR" altLang="en-US" dirty="0"/>
            </a:p>
          </p:txBody>
        </p:sp>
        <p:cxnSp>
          <p:nvCxnSpPr>
            <p:cNvPr id="9" name="직선 연결선 8"/>
            <p:cNvCxnSpPr/>
            <p:nvPr/>
          </p:nvCxnSpPr>
          <p:spPr>
            <a:xfrm flipV="1">
              <a:off x="5652120" y="1093386"/>
              <a:ext cx="144016" cy="82344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7133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752" y="727164"/>
            <a:ext cx="136591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000" dirty="0" smtClean="0"/>
              <a:t>   </a:t>
            </a:r>
            <a:r>
              <a:rPr lang="ko-KR" altLang="en-US" sz="2000" dirty="0" smtClean="0"/>
              <a:t>로그인 </a:t>
            </a:r>
            <a:endParaRPr lang="ko-KR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https//koos.jams.or.kr</a:t>
            </a:r>
            <a:endParaRPr lang="ko-KR" altLang="en-US" dirty="0">
              <a:solidFill>
                <a:srgbClr val="FF0000"/>
              </a:solidFill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35496" y="404664"/>
            <a:ext cx="9001000" cy="6336704"/>
            <a:chOff x="35496" y="404664"/>
            <a:chExt cx="9001000" cy="6336704"/>
          </a:xfrm>
        </p:grpSpPr>
        <p:grpSp>
          <p:nvGrpSpPr>
            <p:cNvPr id="2" name="그룹 1"/>
            <p:cNvGrpSpPr/>
            <p:nvPr/>
          </p:nvGrpSpPr>
          <p:grpSpPr>
            <a:xfrm>
              <a:off x="1907704" y="404664"/>
              <a:ext cx="7128792" cy="6336704"/>
              <a:chOff x="1907704" y="404664"/>
              <a:chExt cx="7128792" cy="6336704"/>
            </a:xfrm>
          </p:grpSpPr>
          <p:pic>
            <p:nvPicPr>
              <p:cNvPr id="2050" name="Picture 2" descr="C:\Users\정세훈\Desktop\jams\로그인화면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7704" y="404664"/>
                <a:ext cx="7128792" cy="63367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타원 9"/>
              <p:cNvSpPr/>
              <p:nvPr/>
            </p:nvSpPr>
            <p:spPr>
              <a:xfrm>
                <a:off x="5940152" y="980728"/>
                <a:ext cx="2052228" cy="50405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35496" y="1785590"/>
              <a:ext cx="4464496" cy="92333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* </a:t>
              </a:r>
              <a:r>
                <a:rPr lang="ko-KR" altLang="en-US" dirty="0" smtClean="0"/>
                <a:t>학회관리자의  가입 승인 후 완료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r>
                <a:rPr lang="en-US" altLang="ko-KR" dirty="0" smtClean="0"/>
                <a:t>*</a:t>
              </a:r>
              <a:r>
                <a:rPr lang="ko-KR" altLang="en-US" dirty="0" smtClean="0"/>
                <a:t>승인이 안 나는 경우  학술이사에게 문의           </a:t>
              </a:r>
              <a:endParaRPr lang="ko-KR" altLang="en-US" dirty="0"/>
            </a:p>
          </p:txBody>
        </p:sp>
        <p:cxnSp>
          <p:nvCxnSpPr>
            <p:cNvPr id="7" name="직선 화살표 연결선 6"/>
            <p:cNvCxnSpPr/>
            <p:nvPr/>
          </p:nvCxnSpPr>
          <p:spPr>
            <a:xfrm flipV="1">
              <a:off x="4499992" y="1340768"/>
              <a:ext cx="1512168" cy="64807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4101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8" name="그룹 7"/>
          <p:cNvGrpSpPr/>
          <p:nvPr/>
        </p:nvGrpSpPr>
        <p:grpSpPr>
          <a:xfrm>
            <a:off x="46968" y="404664"/>
            <a:ext cx="8989528" cy="6336704"/>
            <a:chOff x="46968" y="404664"/>
            <a:chExt cx="8989528" cy="6336704"/>
          </a:xfrm>
        </p:grpSpPr>
        <p:grpSp>
          <p:nvGrpSpPr>
            <p:cNvPr id="2" name="그룹 1"/>
            <p:cNvGrpSpPr/>
            <p:nvPr/>
          </p:nvGrpSpPr>
          <p:grpSpPr>
            <a:xfrm>
              <a:off x="1907704" y="404664"/>
              <a:ext cx="7128792" cy="6336704"/>
              <a:chOff x="1907704" y="404664"/>
              <a:chExt cx="7128792" cy="6336704"/>
            </a:xfrm>
          </p:grpSpPr>
          <p:pic>
            <p:nvPicPr>
              <p:cNvPr id="2050" name="Picture 2" descr="C:\Users\정세훈\Desktop\jams\로그인화면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7704" y="404664"/>
                <a:ext cx="7128792" cy="63367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타원 9"/>
              <p:cNvSpPr/>
              <p:nvPr/>
            </p:nvSpPr>
            <p:spPr>
              <a:xfrm>
                <a:off x="2555776" y="1700808"/>
                <a:ext cx="1080120" cy="28803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46968" y="1734436"/>
              <a:ext cx="1872208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AutoNum type="alphaLcPeriod"/>
              </a:pPr>
              <a:r>
                <a:rPr lang="ko-KR" altLang="en-US" dirty="0" smtClean="0"/>
                <a:t>학술지 클릭  </a:t>
              </a:r>
              <a:endParaRPr lang="en-US" altLang="ko-KR" dirty="0" smtClean="0"/>
            </a:p>
          </p:txBody>
        </p:sp>
        <p:cxnSp>
          <p:nvCxnSpPr>
            <p:cNvPr id="7" name="직선 연결선 6"/>
            <p:cNvCxnSpPr>
              <a:stCxn id="3" idx="3"/>
            </p:cNvCxnSpPr>
            <p:nvPr/>
          </p:nvCxnSpPr>
          <p:spPr>
            <a:xfrm flipV="1">
              <a:off x="1919176" y="1844824"/>
              <a:ext cx="636600" cy="7427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631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84041"/>
            <a:ext cx="6844412" cy="545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https//koos.jams.or.kr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65" y="3465004"/>
            <a:ext cx="18722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b. </a:t>
            </a:r>
            <a:r>
              <a:rPr lang="ko-KR" altLang="en-US" dirty="0" smtClean="0"/>
              <a:t>논문제출 클릭  </a:t>
            </a:r>
            <a:endParaRPr lang="en-US" altLang="ko-KR" dirty="0" smtClean="0"/>
          </a:p>
        </p:txBody>
      </p:sp>
      <p:cxnSp>
        <p:nvCxnSpPr>
          <p:cNvPr id="9" name="직선 연결선 8"/>
          <p:cNvCxnSpPr/>
          <p:nvPr/>
        </p:nvCxnSpPr>
        <p:spPr>
          <a:xfrm>
            <a:off x="1331640" y="3834336"/>
            <a:ext cx="1080120" cy="1826912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타원 5"/>
          <p:cNvSpPr/>
          <p:nvPr/>
        </p:nvSpPr>
        <p:spPr>
          <a:xfrm>
            <a:off x="4067944" y="3789040"/>
            <a:ext cx="302433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V="1">
            <a:off x="2915816" y="4112880"/>
            <a:ext cx="1512168" cy="1548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2195736" y="5661248"/>
            <a:ext cx="72008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6262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520" y="116632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https//koos.jams.or.kr</a:t>
            </a:r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86520" y="557423"/>
            <a:ext cx="8557480" cy="6327412"/>
            <a:chOff x="551024" y="557972"/>
            <a:chExt cx="8557480" cy="6327412"/>
          </a:xfrm>
        </p:grpSpPr>
        <p:grpSp>
          <p:nvGrpSpPr>
            <p:cNvPr id="9" name="그룹 8"/>
            <p:cNvGrpSpPr/>
            <p:nvPr/>
          </p:nvGrpSpPr>
          <p:grpSpPr>
            <a:xfrm>
              <a:off x="551024" y="557972"/>
              <a:ext cx="8557480" cy="6327412"/>
              <a:chOff x="551024" y="557972"/>
              <a:chExt cx="8557480" cy="6327412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2793" y="557972"/>
                <a:ext cx="7035711" cy="6327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551024" y="6021288"/>
                <a:ext cx="3300896" cy="64633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ko-KR" altLang="en-US" dirty="0" smtClean="0"/>
                  <a:t>주저자</a:t>
                </a:r>
                <a:r>
                  <a:rPr lang="en-US" altLang="ko-KR" dirty="0" smtClean="0"/>
                  <a:t>,</a:t>
                </a:r>
                <a:r>
                  <a:rPr lang="ko-KR" altLang="en-US" dirty="0" smtClean="0"/>
                  <a:t>교신저자</a:t>
                </a:r>
                <a:r>
                  <a:rPr lang="en-US" altLang="ko-KR" dirty="0" smtClean="0"/>
                  <a:t>,</a:t>
                </a:r>
                <a:r>
                  <a:rPr lang="ko-KR" altLang="en-US" dirty="0" smtClean="0"/>
                  <a:t>공동저자 </a:t>
                </a:r>
                <a:r>
                  <a:rPr lang="ko-KR" altLang="en-US" dirty="0" smtClean="0"/>
                  <a:t>명 모두 기입</a:t>
                </a:r>
                <a:endParaRPr lang="en-US" altLang="ko-KR" dirty="0" smtClean="0"/>
              </a:p>
            </p:txBody>
          </p:sp>
          <p:sp>
            <p:nvSpPr>
              <p:cNvPr id="2" name="직사각형 1"/>
              <p:cNvSpPr/>
              <p:nvPr/>
            </p:nvSpPr>
            <p:spPr>
              <a:xfrm>
                <a:off x="3851920" y="2492896"/>
                <a:ext cx="4824536" cy="316835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" name="직선 연결선 5"/>
              <p:cNvCxnSpPr/>
              <p:nvPr/>
            </p:nvCxnSpPr>
            <p:spPr>
              <a:xfrm>
                <a:off x="3960440" y="6237861"/>
                <a:ext cx="504056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3" name="직선 화살표 연결선 12"/>
            <p:cNvCxnSpPr/>
            <p:nvPr/>
          </p:nvCxnSpPr>
          <p:spPr>
            <a:xfrm>
              <a:off x="4644008" y="5661248"/>
              <a:ext cx="0" cy="3600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타원 13"/>
            <p:cNvSpPr/>
            <p:nvPr/>
          </p:nvSpPr>
          <p:spPr>
            <a:xfrm>
              <a:off x="4689106" y="5733256"/>
              <a:ext cx="3456384" cy="82809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3520" y="727164"/>
            <a:ext cx="15681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논문투고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18999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각">
  <a:themeElements>
    <a:clrScheme name="각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각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각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199</TotalTime>
  <Words>362</Words>
  <Application>Microsoft Office PowerPoint</Application>
  <PresentationFormat>화면 슬라이드 쇼(4:3)</PresentationFormat>
  <Paragraphs>120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3" baseType="lpstr">
      <vt:lpstr>HY견고딕</vt:lpstr>
      <vt:lpstr>돋움</vt:lpstr>
      <vt:lpstr>맑은 고딕</vt:lpstr>
      <vt:lpstr>Arial</vt:lpstr>
      <vt:lpstr>Franklin Gothic Book</vt:lpstr>
      <vt:lpstr>Franklin Gothic Medium</vt:lpstr>
      <vt:lpstr>Tunga</vt:lpstr>
      <vt:lpstr>Wingdings</vt:lpstr>
      <vt:lpstr>각</vt:lpstr>
      <vt:lpstr>온라인투고시스템 kOOS.jams.OR.KR</vt:lpstr>
      <vt:lpstr>한국안광학회  논문투고 온라인시스템</vt:lpstr>
      <vt:lpstr>논문 투고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온라인투고시스템 kOOS.jams.OR.KR</dc:title>
  <dc:creator>정세훈</dc:creator>
  <cp:lastModifiedBy>user</cp:lastModifiedBy>
  <cp:revision>26</cp:revision>
  <dcterms:created xsi:type="dcterms:W3CDTF">2014-10-25T06:00:32Z</dcterms:created>
  <dcterms:modified xsi:type="dcterms:W3CDTF">2016-04-07T02:37:06Z</dcterms:modified>
</cp:coreProperties>
</file>