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00"/>
    <a:srgbClr val="F66A00"/>
    <a:srgbClr val="22384D"/>
    <a:srgbClr val="6C6254"/>
    <a:srgbClr val="13204E"/>
    <a:srgbClr val="002E58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36" d="100"/>
          <a:sy n="36" d="100"/>
        </p:scale>
        <p:origin x="1627" y="43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ko-KR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Blink frequency (sec)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7.7957516430561188E-2"/>
          <c:y val="0.17901339163953572"/>
          <c:w val="0.90050406377715742"/>
          <c:h val="0.56450123640923922"/>
        </c:manualLayout>
      </c:layout>
      <c:lineChart>
        <c:grouping val="standard"/>
        <c:varyColors val="0"/>
        <c:ser>
          <c:idx val="0"/>
          <c:order val="0"/>
          <c:tx>
            <c:strRef>
              <c:f>'그래프(눈깜빡임)'!$B$17</c:f>
              <c:strCache>
                <c:ptCount val="1"/>
                <c:pt idx="0">
                  <c:v>With out soft C.L.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'그래프(눈깜빡임)'!$C$20:$D$20</c:f>
                <c:numCache>
                  <c:formatCode>General</c:formatCode>
                  <c:ptCount val="2"/>
                  <c:pt idx="0">
                    <c:v>2.70987958559436</c:v>
                  </c:pt>
                  <c:pt idx="1">
                    <c:v>3.0257274027561505</c:v>
                  </c:pt>
                </c:numCache>
              </c:numRef>
            </c:plus>
            <c:minus>
              <c:numRef>
                <c:f>'그래프(눈깜빡임)'!$C$20:$D$20</c:f>
                <c:numCache>
                  <c:formatCode>General</c:formatCode>
                  <c:ptCount val="2"/>
                  <c:pt idx="0">
                    <c:v>2.70987958559436</c:v>
                  </c:pt>
                  <c:pt idx="1">
                    <c:v>3.0257274027561505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'그래프(눈깜빡임)'!$C$16:$D$16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'그래프(눈깜빡임)'!$C$17:$D$17</c:f>
              <c:numCache>
                <c:formatCode>0.00</c:formatCode>
                <c:ptCount val="2"/>
                <c:pt idx="0">
                  <c:v>3.1100000000000003</c:v>
                </c:pt>
                <c:pt idx="1">
                  <c:v>4.629999999999999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F11-4C58-9B3D-F3ED473FDBC2}"/>
            </c:ext>
          </c:extLst>
        </c:ser>
        <c:ser>
          <c:idx val="1"/>
          <c:order val="1"/>
          <c:tx>
            <c:strRef>
              <c:f>'그래프(눈깜빡임)'!$B$18</c:f>
              <c:strCache>
                <c:ptCount val="1"/>
                <c:pt idx="0">
                  <c:v>With soft C.L.</c:v>
                </c:pt>
              </c:strCache>
            </c:strRef>
          </c:tx>
          <c:spPr>
            <a:ln w="28575" cap="rnd">
              <a:solidFill>
                <a:srgbClr val="F66A00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3-1F11-4C58-9B3D-F3ED473FDBC2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'그래프(눈깜빡임)'!$C$19:$D$19</c:f>
                <c:numCache>
                  <c:formatCode>General</c:formatCode>
                  <c:ptCount val="2"/>
                  <c:pt idx="0">
                    <c:v>2.0802074795305239</c:v>
                  </c:pt>
                  <c:pt idx="1">
                    <c:v>3.3623456724513971</c:v>
                  </c:pt>
                </c:numCache>
              </c:numRef>
            </c:plus>
            <c:minus>
              <c:numRef>
                <c:f>'그래프(눈깜빡임)'!$C$19:$D$19</c:f>
                <c:numCache>
                  <c:formatCode>General</c:formatCode>
                  <c:ptCount val="2"/>
                  <c:pt idx="0">
                    <c:v>2.0802074795305239</c:v>
                  </c:pt>
                  <c:pt idx="1">
                    <c:v>3.3623456724513971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'그래프(눈깜빡임)'!$C$16:$D$16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'그래프(눈깜빡임)'!$C$18:$D$18</c:f>
              <c:numCache>
                <c:formatCode>0.00</c:formatCode>
                <c:ptCount val="2"/>
                <c:pt idx="0">
                  <c:v>4.0388888888888879</c:v>
                </c:pt>
                <c:pt idx="1">
                  <c:v>3.99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F11-4C58-9B3D-F3ED473FDB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9263832"/>
        <c:axId val="459264160"/>
      </c:lineChart>
      <c:catAx>
        <c:axId val="459263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ko-KR"/>
          </a:p>
        </c:txPr>
        <c:crossAx val="459264160"/>
        <c:crosses val="autoZero"/>
        <c:auto val="1"/>
        <c:lblAlgn val="ctr"/>
        <c:lblOffset val="100"/>
        <c:noMultiLvlLbl val="0"/>
      </c:catAx>
      <c:valAx>
        <c:axId val="459264160"/>
        <c:scaling>
          <c:orientation val="minMax"/>
          <c:max val="1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ko-KR"/>
          </a:p>
        </c:txPr>
        <c:crossAx val="459263832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101587953532512"/>
          <c:y val="0.11107748375995266"/>
          <c:w val="0.36258241490551157"/>
          <c:h val="0.21379806735357079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ko-KR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 Inter blink duration </a:t>
            </a:r>
            <a:r>
              <a:rPr lang="en-US" altLang="ko-KR" sz="1800" b="1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(sec)</a:t>
            </a:r>
            <a:endParaRPr lang="en-US" altLang="ko-KR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ko-K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'그래프(눈깜빡임)'!$F$17</c:f>
              <c:strCache>
                <c:ptCount val="1"/>
                <c:pt idx="0">
                  <c:v>With out soft C.L.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'그래프(눈깜빡임)'!$G$19:$H$19</c:f>
                <c:numCache>
                  <c:formatCode>General</c:formatCode>
                  <c:ptCount val="2"/>
                  <c:pt idx="0">
                    <c:v>2.0579754998285908</c:v>
                  </c:pt>
                  <c:pt idx="1">
                    <c:v>1.9773121043211002</c:v>
                  </c:pt>
                </c:numCache>
              </c:numRef>
            </c:plus>
            <c:minus>
              <c:numRef>
                <c:f>'그래프(눈깜빡임)'!$G$19:$H$19</c:f>
                <c:numCache>
                  <c:formatCode>General</c:formatCode>
                  <c:ptCount val="2"/>
                  <c:pt idx="0">
                    <c:v>2.0579754998285908</c:v>
                  </c:pt>
                  <c:pt idx="1">
                    <c:v>1.9773121043211002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'그래프(눈깜빡임)'!$G$16:$H$16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'그래프(눈깜빡임)'!$G$17:$H$17</c:f>
              <c:numCache>
                <c:formatCode>0.00</c:formatCode>
                <c:ptCount val="2"/>
                <c:pt idx="0">
                  <c:v>2.35</c:v>
                </c:pt>
                <c:pt idx="1">
                  <c:v>2.6149999999999998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37F-4AA4-BC66-7AA096868CA4}"/>
            </c:ext>
          </c:extLst>
        </c:ser>
        <c:ser>
          <c:idx val="1"/>
          <c:order val="1"/>
          <c:tx>
            <c:strRef>
              <c:f>'그래프(눈깜빡임)'!$F$18</c:f>
              <c:strCache>
                <c:ptCount val="1"/>
                <c:pt idx="0">
                  <c:v>With soft C.L.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'그래프(눈깜빡임)'!$G$20:$H$20</c:f>
                <c:numCache>
                  <c:formatCode>General</c:formatCode>
                  <c:ptCount val="2"/>
                  <c:pt idx="0">
                    <c:v>2.5638375841489522</c:v>
                  </c:pt>
                  <c:pt idx="1">
                    <c:v>2.9032604176393777</c:v>
                  </c:pt>
                </c:numCache>
              </c:numRef>
            </c:plus>
            <c:minus>
              <c:numRef>
                <c:f>'그래프(눈깜빡임)'!$G$20:$H$20</c:f>
                <c:numCache>
                  <c:formatCode>General</c:formatCode>
                  <c:ptCount val="2"/>
                  <c:pt idx="0">
                    <c:v>2.5638375841489522</c:v>
                  </c:pt>
                  <c:pt idx="1">
                    <c:v>2.9032604176393777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'그래프(눈깜빡임)'!$G$16:$H$16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'그래프(눈깜빡임)'!$G$18:$H$18</c:f>
              <c:numCache>
                <c:formatCode>0.00</c:formatCode>
                <c:ptCount val="2"/>
                <c:pt idx="0">
                  <c:v>2.1800000000000002</c:v>
                </c:pt>
                <c:pt idx="1">
                  <c:v>2.85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37F-4AA4-BC66-7AA096868C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9263832"/>
        <c:axId val="459264160"/>
      </c:lineChart>
      <c:catAx>
        <c:axId val="459263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ko-KR"/>
          </a:p>
        </c:txPr>
        <c:crossAx val="459264160"/>
        <c:crosses val="autoZero"/>
        <c:auto val="1"/>
        <c:lblAlgn val="ctr"/>
        <c:lblOffset val="100"/>
        <c:noMultiLvlLbl val="0"/>
      </c:catAx>
      <c:valAx>
        <c:axId val="459264160"/>
        <c:scaling>
          <c:orientation val="minMax"/>
          <c:max val="1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ko-KR"/>
          </a:p>
        </c:txPr>
        <c:crossAx val="459263832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8245246284198602"/>
          <c:y val="0.14371088766867132"/>
          <c:w val="0.31167342266920994"/>
          <c:h val="0.188116982417774"/>
        </c:manualLayout>
      </c:layout>
      <c:overlay val="0"/>
      <c:spPr>
        <a:solidFill>
          <a:srgbClr val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ko-KR" b="1">
                <a:latin typeface="Times New Roman" panose="02020603050405020304" pitchFamily="18" charset="0"/>
                <a:cs typeface="Times New Roman" panose="02020603050405020304" pitchFamily="18" charset="0"/>
              </a:rPr>
              <a:t>Lowest blink qualily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9.5579859896973277E-2"/>
          <c:y val="0.23372934940217263"/>
          <c:w val="0.8828817203107453"/>
          <c:h val="0.60949646216136977"/>
        </c:manualLayout>
      </c:layout>
      <c:lineChart>
        <c:grouping val="standard"/>
        <c:varyColors val="0"/>
        <c:ser>
          <c:idx val="0"/>
          <c:order val="0"/>
          <c:tx>
            <c:strRef>
              <c:f>'그래프(눈깜빡임)'!$K$17</c:f>
              <c:strCache>
                <c:ptCount val="1"/>
                <c:pt idx="0">
                  <c:v>With out soft C.L.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'그래프(눈깜빡임)'!$G$19:$H$19</c:f>
                <c:numCache>
                  <c:formatCode>General</c:formatCode>
                  <c:ptCount val="2"/>
                  <c:pt idx="0">
                    <c:v>2.0579754998285908</c:v>
                  </c:pt>
                  <c:pt idx="1">
                    <c:v>1.9773121043211002</c:v>
                  </c:pt>
                </c:numCache>
              </c:numRef>
            </c:plus>
            <c:minus>
              <c:numRef>
                <c:f>'그래프(눈깜빡임)'!$G$19:$H$19</c:f>
                <c:numCache>
                  <c:formatCode>General</c:formatCode>
                  <c:ptCount val="2"/>
                  <c:pt idx="0">
                    <c:v>2.0579754998285908</c:v>
                  </c:pt>
                  <c:pt idx="1">
                    <c:v>1.9773121043211002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'그래프(눈깜빡임)'!$L$16:$M$16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'그래프(눈깜빡임)'!$L$17:$M$17</c:f>
              <c:numCache>
                <c:formatCode>0.00</c:formatCode>
                <c:ptCount val="2"/>
                <c:pt idx="0">
                  <c:v>74.650000000000006</c:v>
                </c:pt>
                <c:pt idx="1">
                  <c:v>78.099999999999994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6F8-4C41-92CA-E6F876C1FD9B}"/>
            </c:ext>
          </c:extLst>
        </c:ser>
        <c:ser>
          <c:idx val="1"/>
          <c:order val="1"/>
          <c:tx>
            <c:strRef>
              <c:f>'그래프(눈깜빡임)'!$K$18</c:f>
              <c:strCache>
                <c:ptCount val="1"/>
                <c:pt idx="0">
                  <c:v>With soft C.L.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'그래프(눈깜빡임)'!$L$20:$M$20</c:f>
                <c:numCache>
                  <c:formatCode>General</c:formatCode>
                  <c:ptCount val="2"/>
                  <c:pt idx="0">
                    <c:v>18.631820545564121</c:v>
                  </c:pt>
                  <c:pt idx="1">
                    <c:v>18.097397312146416</c:v>
                  </c:pt>
                </c:numCache>
              </c:numRef>
            </c:plus>
            <c:minus>
              <c:numRef>
                <c:f>'그래프(눈깜빡임)'!$L$20:$M$20</c:f>
                <c:numCache>
                  <c:formatCode>General</c:formatCode>
                  <c:ptCount val="2"/>
                  <c:pt idx="0">
                    <c:v>18.631820545564121</c:v>
                  </c:pt>
                  <c:pt idx="1">
                    <c:v>18.097397312146416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'그래프(눈깜빡임)'!$L$16:$M$16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'그래프(눈깜빡임)'!$L$18:$M$18</c:f>
              <c:numCache>
                <c:formatCode>General</c:formatCode>
                <c:ptCount val="2"/>
                <c:pt idx="0">
                  <c:v>86.25</c:v>
                </c:pt>
                <c:pt idx="1">
                  <c:v>75.599999999999994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6F8-4C41-92CA-E6F876C1FD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9263832"/>
        <c:axId val="459264160"/>
      </c:lineChart>
      <c:catAx>
        <c:axId val="459263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ko-KR"/>
          </a:p>
        </c:txPr>
        <c:crossAx val="459264160"/>
        <c:crosses val="autoZero"/>
        <c:auto val="1"/>
        <c:lblAlgn val="ctr"/>
        <c:lblOffset val="100"/>
        <c:noMultiLvlLbl val="0"/>
      </c:catAx>
      <c:valAx>
        <c:axId val="459264160"/>
        <c:scaling>
          <c:orientation val="minMax"/>
          <c:max val="100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ko-KR"/>
          </a:p>
        </c:txPr>
        <c:crossAx val="45926383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884803218706387"/>
          <c:y val="7.528362135222294E-2"/>
          <c:w val="0.3508341859279035"/>
          <c:h val="0.188116982417774"/>
        </c:manualLayout>
      </c:layout>
      <c:overlay val="0"/>
      <c:spPr>
        <a:solidFill>
          <a:srgbClr val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45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jp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.jpeg"/><Relationship Id="rId9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en-US" altLang="ko-KR" sz="56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VR (Virtual Reality) </a:t>
            </a:r>
            <a:r>
              <a:rPr lang="ko-KR" altLang="en-US" sz="56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영상 시청 전 </a:t>
            </a:r>
            <a:r>
              <a:rPr lang="en-US" altLang="ko-KR" sz="5600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5600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후</a:t>
            </a:r>
            <a:endParaRPr lang="en-US" altLang="ko-KR" sz="56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56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나안과 콘택트렌즈 착용자의 눈 깜빡임 비교</a:t>
            </a:r>
            <a:endParaRPr lang="en-US" altLang="ko-KR" sz="5600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박지영 ∙ </a:t>
            </a:r>
            <a:r>
              <a:rPr lang="ko-KR" altLang="en-US" sz="4004" b="1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박경현</a:t>
            </a:r>
            <a:r>
              <a:rPr lang="ko-KR" altLang="en-US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4" b="1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조현지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0" b="1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장예진</a:t>
            </a:r>
            <a:endParaRPr lang="en-US" altLang="ko-KR" sz="4000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4004" b="1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이나경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4" b="1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하정미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박상일 ∙ 강현구</a:t>
            </a:r>
            <a:endParaRPr lang="en-US" altLang="ko-KR" sz="4004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가톨릭관동대학교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6" y="31532841"/>
            <a:ext cx="7067961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932379" cy="6765022"/>
            <a:chOff x="482172" y="5050192"/>
            <a:chExt cx="6943077" cy="621302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INTRODUCTION</a:t>
              </a:r>
              <a:endParaRPr lang="ko-KR" altLang="en-US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97485" y="5836082"/>
              <a:ext cx="6727764" cy="5427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2000"/>
                </a:spcBef>
                <a:spcAft>
                  <a:spcPts val="1000"/>
                </a:spcAft>
              </a:pP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가상현실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(Virtual Reality, VR)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체험 시 감각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-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전정 기관의 불일치로 인한 사이버 멀미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기기의 발열과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청광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등으로 눈의 건조함에 영향을 줄 수 있다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따라서 본 연구에서는 나안인 경우와 소프트 콘택트렌즈를 착용하고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VR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을 시청하기 전</a:t>
              </a:r>
              <a:r>
                <a:rPr lang="en-US" altLang="ko-KR" sz="2800" kern="0" spc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·</a:t>
              </a:r>
              <a:r>
                <a:rPr lang="ko-KR" altLang="en-US" sz="2800" kern="0" spc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후 눈 깜빡임의 차이가 </a:t>
              </a:r>
              <a:r>
                <a:rPr lang="ko-KR" altLang="en-US" sz="2800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발생하는 지 알아보고</a:t>
              </a:r>
              <a:r>
                <a:rPr lang="en-US" altLang="ko-KR" sz="2800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</a:t>
              </a:r>
              <a:r>
                <a:rPr lang="ko-KR" altLang="en-US" sz="2800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V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R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기기가 자각적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시기능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검사 등에 적합한지 안전성에 대해 알아보고자 하였다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4"/>
            <a:ext cx="13532353" cy="6702579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</a:p>
            <a:p>
              <a:pPr algn="ctr" defTabSz="3084552"/>
              <a:endPara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782850" y="5846531"/>
              <a:ext cx="5151697" cy="5350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나안 시력이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1.0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이상인 평균 연령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: 22.4±1.42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남녀 각각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을 대상으로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건성안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진단 및 검사 기기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(IDRA, SBM, ITALY)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를 사용하여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분간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VR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영상 시청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전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·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후 나안일 때와 소프트 콘택트렌즈를 착용한 경우 눈 깜빡임의 빈도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간격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질로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나누어 비교 분석하였다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1942651"/>
            <a:ext cx="20588315" cy="12346299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61239" y="13023821"/>
              <a:ext cx="11491385" cy="655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4408435"/>
            <a:ext cx="10116825" cy="7486597"/>
            <a:chOff x="482172" y="24249101"/>
            <a:chExt cx="10132437" cy="781548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736357" y="24844380"/>
              <a:ext cx="9624066" cy="7220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VR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을 통해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 정도의 영상을 시청하는 경우 나안에서는 눈 깜빡임 정도에 나쁜 영향은 주지 않았으나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소프트 콘택트렌즈 착용자의 경우 눈 깜빡임의 질이 감소하는 경향을 보였다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따라서 소프트 콘택트렌즈를 착용하고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VR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영상을 시청하는 경우 주의가 요구되며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시기능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검사 등에 활용할 경우 콘택트렌즈 착용은 지양하고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검사 시간을 최소화하는 것이 필요하다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4405649"/>
            <a:ext cx="10117506" cy="6766309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093663"/>
              <a:ext cx="9624066" cy="526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Kang H, </a:t>
              </a:r>
              <a:r>
                <a:rPr lang="en-US" altLang="ko-KR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Yoo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I, Lee JH, et al. Effect of application type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on fatigue and visual function in viewing virtual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reality(VR) device of Google cardboard type. J Korean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Ophthalmic Opt Soc. 2017;22(3):221-228. </a:t>
              </a:r>
            </a:p>
            <a:p>
              <a:pPr>
                <a:lnSpc>
                  <a:spcPct val="150000"/>
                </a:lnSpc>
              </a:pPr>
              <a:r>
                <a:rPr 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[2] Park SH, Kim SR, Park M. The effect of circle lens and</a:t>
              </a:r>
            </a:p>
            <a:p>
              <a:pPr>
                <a:lnSpc>
                  <a:spcPct val="150000"/>
                </a:lnSpc>
              </a:pPr>
              <a:r>
                <a:rPr 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soft contact lens with identical material in clinical </a:t>
              </a:r>
            </a:p>
            <a:p>
              <a:pPr>
                <a:lnSpc>
                  <a:spcPct val="150000"/>
                </a:lnSpc>
              </a:pPr>
              <a:r>
                <a:rPr 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application on the eyes. J Korean Ophthalmic Opt Soc. </a:t>
              </a:r>
            </a:p>
            <a:p>
              <a:pPr>
                <a:lnSpc>
                  <a:spcPct val="150000"/>
                </a:lnSpc>
              </a:pPr>
              <a:r>
                <a:rPr 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2011;16(2):147-157.</a:t>
              </a:r>
            </a:p>
          </p:txBody>
        </p:sp>
      </p:grpSp>
      <p:pic>
        <p:nvPicPr>
          <p:cNvPr id="21" name="그림 20" descr="실내, 사람, 천장이(가) 표시된 사진&#10;&#10;자동 생성된 설명">
            <a:extLst>
              <a:ext uri="{FF2B5EF4-FFF2-40B4-BE49-F238E27FC236}">
                <a16:creationId xmlns:a16="http://schemas.microsoft.com/office/drawing/2014/main" id="{8E56E91E-72D6-40EE-8A12-2185413F28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6" t="23172" r="12764"/>
          <a:stretch/>
        </p:blipFill>
        <p:spPr>
          <a:xfrm>
            <a:off x="17062644" y="6440370"/>
            <a:ext cx="3780778" cy="3212671"/>
          </a:xfrm>
          <a:prstGeom prst="rect">
            <a:avLst/>
          </a:prstGeom>
        </p:spPr>
      </p:pic>
      <p:pic>
        <p:nvPicPr>
          <p:cNvPr id="30" name="그림 29" descr="텍스트, 실내, 사람이(가) 표시된 사진&#10;&#10;자동 생성된 설명">
            <a:extLst>
              <a:ext uri="{FF2B5EF4-FFF2-40B4-BE49-F238E27FC236}">
                <a16:creationId xmlns:a16="http://schemas.microsoft.com/office/drawing/2014/main" id="{733176BD-1890-423F-9744-44E57BBC29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87" r="1476" b="16282"/>
          <a:stretch/>
        </p:blipFill>
        <p:spPr>
          <a:xfrm>
            <a:off x="13211174" y="6457238"/>
            <a:ext cx="3600515" cy="312812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7A44DE89-077E-49A8-883A-E1F9FF3141F0}"/>
              </a:ext>
            </a:extLst>
          </p:cNvPr>
          <p:cNvSpPr txBox="1"/>
          <p:nvPr/>
        </p:nvSpPr>
        <p:spPr>
          <a:xfrm>
            <a:off x="13061156" y="9994001"/>
            <a:ext cx="39005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Fig. 1 . Subjects watching VR. </a:t>
            </a:r>
            <a:endParaRPr lang="ko-KR" altLang="en-US" sz="20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61D6554-1F36-4A3F-B01D-8ED601962A2A}"/>
              </a:ext>
            </a:extLst>
          </p:cNvPr>
          <p:cNvSpPr txBox="1"/>
          <p:nvPr/>
        </p:nvSpPr>
        <p:spPr>
          <a:xfrm>
            <a:off x="16976226" y="9991412"/>
            <a:ext cx="432698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Fig. 2 . Measurement of eye </a:t>
            </a:r>
          </a:p>
          <a:p>
            <a:r>
              <a:rPr lang="en-US" altLang="ko-KR" sz="2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         blinking time using </a:t>
            </a:r>
            <a:r>
              <a:rPr lang="en-US" altLang="ko-KR" sz="2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idra</a:t>
            </a:r>
            <a:r>
              <a:rPr lang="en-US" altLang="ko-KR" sz="2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</p:txBody>
      </p:sp>
      <p:graphicFrame>
        <p:nvGraphicFramePr>
          <p:cNvPr id="46" name="차트 45">
            <a:extLst>
              <a:ext uri="{FF2B5EF4-FFF2-40B4-BE49-F238E27FC236}">
                <a16:creationId xmlns:a16="http://schemas.microsoft.com/office/drawing/2014/main" id="{00000000-0008-0000-07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5523507"/>
              </p:ext>
            </p:extLst>
          </p:nvPr>
        </p:nvGraphicFramePr>
        <p:xfrm>
          <a:off x="13819602" y="12668773"/>
          <a:ext cx="6486084" cy="3310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7" name="차트 46">
            <a:extLst>
              <a:ext uri="{FF2B5EF4-FFF2-40B4-BE49-F238E27FC236}">
                <a16:creationId xmlns:a16="http://schemas.microsoft.com/office/drawing/2014/main" id="{00000000-0008-0000-07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3854546"/>
              </p:ext>
            </p:extLst>
          </p:nvPr>
        </p:nvGraphicFramePr>
        <p:xfrm>
          <a:off x="13819602" y="16537756"/>
          <a:ext cx="6486084" cy="3155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8" name="차트 47">
            <a:extLst>
              <a:ext uri="{FF2B5EF4-FFF2-40B4-BE49-F238E27FC236}">
                <a16:creationId xmlns:a16="http://schemas.microsoft.com/office/drawing/2014/main" id="{00000000-0008-0000-07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5531814"/>
              </p:ext>
            </p:extLst>
          </p:nvPr>
        </p:nvGraphicFramePr>
        <p:xfrm>
          <a:off x="14005879" y="20503754"/>
          <a:ext cx="6486084" cy="3155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44" name="그림 43"/>
          <p:cNvPicPr>
            <a:picLocks noChangeAspect="1"/>
          </p:cNvPicPr>
          <p:nvPr/>
        </p:nvPicPr>
        <p:blipFill rotWithShape="1">
          <a:blip r:embed="rId8"/>
          <a:srcRect l="7061"/>
          <a:stretch/>
        </p:blipFill>
        <p:spPr>
          <a:xfrm>
            <a:off x="17929153" y="704106"/>
            <a:ext cx="2819238" cy="372501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3C5FB0AE-BD8E-4889-BBC0-70992498357E}"/>
              </a:ext>
            </a:extLst>
          </p:cNvPr>
          <p:cNvSpPr txBox="1"/>
          <p:nvPr/>
        </p:nvSpPr>
        <p:spPr>
          <a:xfrm>
            <a:off x="15337488" y="15531753"/>
            <a:ext cx="40316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Fig. 3 . Blink frequency (sec).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836B71B-1198-4192-87C8-828275B99737}"/>
              </a:ext>
            </a:extLst>
          </p:cNvPr>
          <p:cNvSpPr txBox="1"/>
          <p:nvPr/>
        </p:nvSpPr>
        <p:spPr>
          <a:xfrm>
            <a:off x="15337488" y="19343697"/>
            <a:ext cx="43196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Fig. 4 . Inter blink duration (sec).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3BA3358-6EDE-4E1B-8BAA-37E9AF4C4832}"/>
              </a:ext>
            </a:extLst>
          </p:cNvPr>
          <p:cNvSpPr txBox="1"/>
          <p:nvPr/>
        </p:nvSpPr>
        <p:spPr>
          <a:xfrm>
            <a:off x="15198211" y="23670958"/>
            <a:ext cx="41036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Fig. 5 . Lowest blink quality (%).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직사각형 2"/>
          <p:cNvSpPr/>
          <p:nvPr/>
        </p:nvSpPr>
        <p:spPr bwMode="auto">
          <a:xfrm>
            <a:off x="993648" y="13131507"/>
            <a:ext cx="12067508" cy="2766780"/>
          </a:xfrm>
          <a:prstGeom prst="rect">
            <a:avLst/>
          </a:prstGeom>
          <a:solidFill>
            <a:srgbClr val="FFC1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lvl="0" indent="-514350" algn="just">
              <a:lnSpc>
                <a:spcPct val="150000"/>
              </a:lnSpc>
              <a:buFontTx/>
              <a:buAutoNum type="arabicPeriod"/>
            </a:pPr>
            <a:r>
              <a:rPr lang="ko-KR" altLang="en-US" sz="2800" b="1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눈 깜빡임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빈도</a:t>
            </a:r>
            <a:r>
              <a:rPr lang="en-US" altLang="ko-KR" sz="28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(Blink frequency)</a:t>
            </a:r>
            <a:r>
              <a:rPr lang="ko-KR" altLang="en-US" sz="2800" b="1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시간 비교</a:t>
            </a:r>
            <a:endParaRPr lang="en-US" altLang="ko-KR" sz="2800" b="1" dirty="0">
              <a:solidFill>
                <a:srgbClr val="00000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just">
              <a:lnSpc>
                <a:spcPct val="150000"/>
              </a:lnSpc>
            </a:pP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나안일 때 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VR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시청 전 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3.11±2.08 sec,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시청 후 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4.63±3.36 sec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이었고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콘택트렌즈 착용한 상태 일 때 시청 전 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4.04±2.71 sec,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시청 후 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3.99±3.03 sec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이었다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눈 깜빡임 빈도의 경우 나안에서만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유의하게 증가하였다</a:t>
            </a:r>
            <a:r>
              <a:rPr lang="en-US" altLang="ko-KR" sz="2800" kern="0" spc="-1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800" i="1" kern="0" spc="-1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</a:t>
            </a:r>
            <a:r>
              <a:rPr lang="en-US" altLang="ko-KR" sz="2800" kern="0" spc="-1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&lt;0.05)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28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3" name="직사각형 42"/>
          <p:cNvSpPr/>
          <p:nvPr/>
        </p:nvSpPr>
        <p:spPr bwMode="auto">
          <a:xfrm>
            <a:off x="1014130" y="16393246"/>
            <a:ext cx="12047026" cy="3524697"/>
          </a:xfrm>
          <a:prstGeom prst="rect">
            <a:avLst/>
          </a:prstGeom>
          <a:solidFill>
            <a:srgbClr val="FFC1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2. </a:t>
            </a:r>
            <a:r>
              <a:rPr lang="ko-KR" altLang="en-US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눈 깜빡임 간격 </a:t>
            </a:r>
            <a:r>
              <a:rPr lang="en-US" altLang="ko-KR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(Inter blink duration) </a:t>
            </a:r>
            <a:r>
              <a:rPr lang="ko-KR" altLang="en-US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시간 비교</a:t>
            </a:r>
            <a:endParaRPr lang="en-US" altLang="ko-KR" sz="28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 나안일 때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VR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시청 전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2.35±2.06 sec,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시청 후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2.62±1.98 sec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이었고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콘택트렌즈 착용한 상태 일 때 시청 전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2.18±2.56 sec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시청 후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2.85±2.90 sec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이었다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눈 깜빡임 간격은 나안과 콘택트렌즈 모두 증가하였지만 통계적 유의성은 관찰되지 않았다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</p:txBody>
      </p:sp>
      <p:sp>
        <p:nvSpPr>
          <p:cNvPr id="50" name="직사각형 49"/>
          <p:cNvSpPr/>
          <p:nvPr/>
        </p:nvSpPr>
        <p:spPr bwMode="auto">
          <a:xfrm>
            <a:off x="995434" y="20423640"/>
            <a:ext cx="12065722" cy="3487914"/>
          </a:xfrm>
          <a:prstGeom prst="rect">
            <a:avLst/>
          </a:prstGeom>
          <a:solidFill>
            <a:srgbClr val="FFC1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3. </a:t>
            </a:r>
            <a:r>
              <a:rPr lang="ko-KR" altLang="en-US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눈 깜빡임의 질</a:t>
            </a:r>
            <a:r>
              <a:rPr lang="en-US" altLang="ko-KR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(Lowest blink quality)</a:t>
            </a:r>
            <a:r>
              <a:rPr lang="ko-KR" altLang="en-US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비교</a:t>
            </a:r>
            <a:r>
              <a:rPr lang="en-US" altLang="ko-KR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 나안일 때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VR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시청 전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74.65±21.40%,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시청 후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78.10±21.84%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이었고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콘택트렌즈 착용한 상태 일 때 시청 전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86.25±18.63%,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시청 후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75.60±18.10%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였다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가장 낮은 눈 깜빡임의 질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(Lowest blink quality)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은 콘택트렌즈를 착용한 상태에서 약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10%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정도 유의하게 감소하였다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en-US" altLang="ko-KR" sz="2800" i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p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&lt;0.05). </a:t>
            </a:r>
            <a:endParaRPr lang="ko-KR" alt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51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33" y="1141870"/>
            <a:ext cx="3033448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04845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2689</TotalTime>
  <Words>547</Words>
  <Application>Microsoft Office PowerPoint</Application>
  <PresentationFormat>사용자 지정</PresentationFormat>
  <Paragraphs>38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굴림</vt:lpstr>
      <vt:lpstr>Malgun Gothic</vt:lpstr>
      <vt:lpstr>Malgun Gothic</vt:lpstr>
      <vt:lpstr>Calibri</vt:lpstr>
      <vt:lpstr>Times New Roman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지영 박</cp:lastModifiedBy>
  <cp:revision>222</cp:revision>
  <dcterms:created xsi:type="dcterms:W3CDTF">2007-11-27T23:16:29Z</dcterms:created>
  <dcterms:modified xsi:type="dcterms:W3CDTF">2021-12-01T02:15:08Z</dcterms:modified>
</cp:coreProperties>
</file>