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84D"/>
    <a:srgbClr val="6C6254"/>
    <a:srgbClr val="FFC100"/>
    <a:srgbClr val="13204E"/>
    <a:srgbClr val="002E58"/>
    <a:srgbClr val="F66A00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>
        <p:scale>
          <a:sx n="53" d="100"/>
          <a:sy n="53" d="100"/>
        </p:scale>
        <p:origin x="-80" y="-8248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27/1/21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9213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utoShape 6">
            <a:extLst>
              <a:ext uri="{FF2B5EF4-FFF2-40B4-BE49-F238E27FC236}">
                <a16:creationId xmlns:a16="http://schemas.microsoft.com/office/drawing/2014/main" id="{DC43E8A6-FC15-A040-B000-02E6EC0C6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72" y="510093"/>
            <a:ext cx="20643079" cy="4036399"/>
          </a:xfrm>
          <a:prstGeom prst="roundRect">
            <a:avLst>
              <a:gd name="adj" fmla="val 16667"/>
            </a:avLst>
          </a:prstGeom>
          <a:solidFill>
            <a:srgbClr val="22384D"/>
          </a:solidFill>
          <a:ln w="50800">
            <a:solidFill>
              <a:srgbClr val="22384D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latinLnBrk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4000" b="1" kern="0" spc="0" dirty="0">
                <a:solidFill>
                  <a:schemeClr val="bg1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녹색 합성한 은 나노 콜로이드의 </a:t>
            </a:r>
            <a:r>
              <a:rPr lang="ko-KR" altLang="en-US" sz="4000" b="1" kern="0" dirty="0">
                <a:solidFill>
                  <a:schemeClr val="bg1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안경테 항균 </a:t>
            </a:r>
            <a:r>
              <a:rPr lang="ko-KR" altLang="en-US" sz="4000" b="1" kern="0" spc="0" dirty="0">
                <a:solidFill>
                  <a:schemeClr val="bg1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코팅 응용 연구</a:t>
            </a:r>
          </a:p>
          <a:p>
            <a:pPr algn="ctr" defTabSz="3089186"/>
            <a:endParaRPr lang="en-US" altLang="ko-KR" sz="40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4000" b="1" u="sng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김영미</a:t>
            </a:r>
            <a:r>
              <a:rPr lang="ko-KR" altLang="en-US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김기홍</a:t>
            </a:r>
            <a:r>
              <a:rPr lang="ko-KR" altLang="en-US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*</a:t>
            </a:r>
            <a:r>
              <a:rPr lang="ko-KR" altLang="en-US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endParaRPr lang="en-US" altLang="ko-KR" sz="4000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4552"/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 대구가톨릭대학교 안경광학과</a:t>
            </a:r>
          </a:p>
        </p:txBody>
      </p:sp>
      <p:sp>
        <p:nvSpPr>
          <p:cNvPr id="24" name="Rectangle 333">
            <a:extLst>
              <a:ext uri="{FF2B5EF4-FFF2-40B4-BE49-F238E27FC236}">
                <a16:creationId xmlns:a16="http://schemas.microsoft.com/office/drawing/2014/main" id="{F48FD068-6691-E543-94F6-56C4316B9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14"/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93BC35C2-9FE0-F949-BB10-1706E9063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6" name="Rectangle 3">
            <a:extLst>
              <a:ext uri="{FF2B5EF4-FFF2-40B4-BE49-F238E27FC236}">
                <a16:creationId xmlns:a16="http://schemas.microsoft.com/office/drawing/2014/main" id="{A79B0C57-1040-5649-9A8A-2BA4BF75A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7" name="Rectangle 5">
            <a:extLst>
              <a:ext uri="{FF2B5EF4-FFF2-40B4-BE49-F238E27FC236}">
                <a16:creationId xmlns:a16="http://schemas.microsoft.com/office/drawing/2014/main" id="{2A05AB8E-942B-2A4F-BC2F-19D05B28A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pic>
        <p:nvPicPr>
          <p:cNvPr id="28" name="Picture 3">
            <a:extLst>
              <a:ext uri="{FF2B5EF4-FFF2-40B4-BE49-F238E27FC236}">
                <a16:creationId xmlns:a16="http://schemas.microsoft.com/office/drawing/2014/main" id="{E17A1858-6DAA-C848-B8EA-35CBA68355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0259" y="992699"/>
            <a:ext cx="3038128" cy="307118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961F878E-1ACC-7849-A942-21C0B9F26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73" y="1154087"/>
            <a:ext cx="3316671" cy="24392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직사각형 3">
            <a:extLst>
              <a:ext uri="{FF2B5EF4-FFF2-40B4-BE49-F238E27FC236}">
                <a16:creationId xmlns:a16="http://schemas.microsoft.com/office/drawing/2014/main" id="{DC7F9FD0-4892-1641-AF7C-5E7069EC0072}"/>
              </a:ext>
            </a:extLst>
          </p:cNvPr>
          <p:cNvSpPr/>
          <p:nvPr/>
        </p:nvSpPr>
        <p:spPr bwMode="auto">
          <a:xfrm>
            <a:off x="475620" y="5190486"/>
            <a:ext cx="9639822" cy="755098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모서리가 둥근 직사각형 4">
            <a:extLst>
              <a:ext uri="{FF2B5EF4-FFF2-40B4-BE49-F238E27FC236}">
                <a16:creationId xmlns:a16="http://schemas.microsoft.com/office/drawing/2014/main" id="{6134D8FB-8290-8045-BF76-05A627FF8F58}"/>
              </a:ext>
            </a:extLst>
          </p:cNvPr>
          <p:cNvSpPr/>
          <p:nvPr/>
        </p:nvSpPr>
        <p:spPr bwMode="auto">
          <a:xfrm>
            <a:off x="1376824" y="4834946"/>
            <a:ext cx="7624325" cy="718565"/>
          </a:xfrm>
          <a:prstGeom prst="roundRect">
            <a:avLst/>
          </a:prstGeom>
          <a:solidFill>
            <a:srgbClr val="FFC100"/>
          </a:solidFill>
          <a:ln w="9525" cap="flat" cmpd="sng" algn="ctr">
            <a:solidFill>
              <a:srgbClr val="FFC1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defTabSz="3086100"/>
            <a:r>
              <a:rPr lang="en-US" altLang="ko-KR" sz="40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INTRODUCTION</a:t>
            </a:r>
            <a:endParaRPr lang="ko-KR" altLang="en-US" sz="4000" b="1" dirty="0">
              <a:ln w="18415" cmpd="sng">
                <a:noFill/>
                <a:prstDash val="solid"/>
              </a:ln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0" marR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4000" b="1" i="0" u="none" strike="noStrike" normalizeH="0" baseline="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69C36A7-B3A5-3644-B1AA-25C41B649B4D}"/>
              </a:ext>
            </a:extLst>
          </p:cNvPr>
          <p:cNvGrpSpPr/>
          <p:nvPr/>
        </p:nvGrpSpPr>
        <p:grpSpPr>
          <a:xfrm>
            <a:off x="10485881" y="5190486"/>
            <a:ext cx="10600479" cy="21177581"/>
            <a:chOff x="7812510" y="5434384"/>
            <a:chExt cx="13214880" cy="18805288"/>
          </a:xfrm>
        </p:grpSpPr>
        <p:sp>
          <p:nvSpPr>
            <p:cNvPr id="47" name="직사각형 3">
              <a:extLst>
                <a:ext uri="{FF2B5EF4-FFF2-40B4-BE49-F238E27FC236}">
                  <a16:creationId xmlns:a16="http://schemas.microsoft.com/office/drawing/2014/main" id="{B2443427-C0C5-0346-B692-5C65BE0375AB}"/>
                </a:ext>
              </a:extLst>
            </p:cNvPr>
            <p:cNvSpPr/>
            <p:nvPr/>
          </p:nvSpPr>
          <p:spPr bwMode="auto">
            <a:xfrm>
              <a:off x="7812510" y="5434384"/>
              <a:ext cx="13214880" cy="1880528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BAAA602-D249-0547-BCFD-008EA933FFD6}"/>
                </a:ext>
              </a:extLst>
            </p:cNvPr>
            <p:cNvSpPr txBox="1"/>
            <p:nvPr/>
          </p:nvSpPr>
          <p:spPr>
            <a:xfrm>
              <a:off x="7812510" y="5447079"/>
              <a:ext cx="13194115" cy="166712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  나타나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 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은 나노 입자의 합성을 확인 할 수 있었다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. 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또한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 </a:t>
              </a:r>
              <a:r>
                <a:rPr lang="en-US" altLang="ko-KR" sz="2800" kern="0" dirty="0">
                  <a:solidFill>
                    <a:srgbClr val="000000"/>
                  </a:solidFill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SEM</a:t>
              </a:r>
              <a:r>
                <a:rPr lang="ko-KR" altLang="en-US" sz="2800" kern="0" dirty="0">
                  <a:solidFill>
                    <a:srgbClr val="000000"/>
                  </a:solidFill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을 통해 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8nm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∼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50nm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이내 크기의</a:t>
              </a:r>
              <a:r>
                <a:rPr lang="ko-KR" altLang="en-US" sz="2800" kern="0" dirty="0">
                  <a:solidFill>
                    <a:srgbClr val="000000"/>
                  </a:solidFill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 둥근 형태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의 은 나노 입자의 형성을 관찰하였으며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, EDS</a:t>
              </a:r>
              <a:r>
                <a:rPr lang="ko-KR" altLang="en-US" sz="2800" kern="0" dirty="0">
                  <a:solidFill>
                    <a:srgbClr val="000000"/>
                  </a:solidFill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 측정기기를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 통해 </a:t>
              </a:r>
              <a:r>
                <a:rPr lang="ko-KR" altLang="en-US" sz="2800" kern="0" dirty="0">
                  <a:solidFill>
                    <a:srgbClr val="000000"/>
                  </a:solidFill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은의 검출을 확인하였다</a:t>
              </a:r>
              <a:r>
                <a:rPr lang="en-US" altLang="ko-KR" sz="2800" kern="0" dirty="0">
                  <a:solidFill>
                    <a:srgbClr val="000000"/>
                  </a:solidFill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. </a:t>
              </a:r>
              <a:endParaRPr lang="en-US" altLang="ko-KR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3200" kern="0" dirty="0">
                <a:solidFill>
                  <a:srgbClr val="000000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32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3200" kern="0" dirty="0">
                <a:solidFill>
                  <a:srgbClr val="000000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3200" kern="0" dirty="0">
                <a:solidFill>
                  <a:srgbClr val="000000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3200" kern="0" dirty="0">
                  <a:solidFill>
                    <a:srgbClr val="000000"/>
                  </a:solidFill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 </a:t>
              </a:r>
            </a:p>
            <a:p>
              <a:pPr>
                <a:lnSpc>
                  <a:spcPct val="150000"/>
                </a:lnSpc>
              </a:pPr>
              <a:endParaRPr lang="en-US" altLang="ko-KR" sz="3200" kern="0" dirty="0">
                <a:solidFill>
                  <a:srgbClr val="000000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3200" kern="0" dirty="0">
                <a:solidFill>
                  <a:srgbClr val="000000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3200" kern="0" dirty="0">
                <a:solidFill>
                  <a:srgbClr val="000000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24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3200" kern="0" dirty="0">
                <a:solidFill>
                  <a:srgbClr val="000000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32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3200" kern="0" dirty="0">
                <a:solidFill>
                  <a:srgbClr val="000000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32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800" kern="0" dirty="0">
                  <a:solidFill>
                    <a:srgbClr val="000000"/>
                  </a:solidFill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  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Paper disk diffusion </a:t>
              </a:r>
              <a:r>
                <a:rPr lang="ko-KR" altLang="en-US" sz="2800" kern="0" dirty="0">
                  <a:solidFill>
                    <a:srgbClr val="000000"/>
                  </a:solidFill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시험 결과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 멸균한 증류수를 분주한 대조군 대비 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Oregano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를 이용해 합성한 시료의 항균력은 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Table.1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과 같이 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E.coli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에 대하여 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Paper disk 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직경 포함 평균 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10.1</a:t>
              </a:r>
              <a:r>
                <a:rPr lang="en-US" altLang="ko-KR" sz="2800" dirty="0"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 ± 0.26mm</a:t>
              </a:r>
              <a:r>
                <a:rPr lang="ko-KR" altLang="en-US" sz="2800" dirty="0"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의 균 성장 억제 영역이 나타났으며</a:t>
              </a:r>
              <a:r>
                <a:rPr lang="en-US" altLang="ko-KR" sz="2800" dirty="0"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, </a:t>
              </a:r>
              <a:r>
                <a:rPr lang="en-US" altLang="ko-KR" sz="2800" kern="1200" dirty="0">
                  <a:solidFill>
                    <a:schemeClr val="dk1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P.  aeruginosa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 에 대하여 평균 </a:t>
              </a:r>
              <a:r>
                <a:rPr lang="en-US" altLang="ko-KR" sz="2800" dirty="0"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11.2 ± 0.24mm</a:t>
              </a:r>
              <a:r>
                <a:rPr lang="ko-KR" altLang="en-US" sz="2800" dirty="0"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의 균 성장 억제 영역이 나타나  항균성을 확인할 수 있었다</a:t>
              </a:r>
              <a:r>
                <a:rPr lang="en-US" altLang="ko-KR" sz="2800" dirty="0"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.</a:t>
              </a:r>
              <a:r>
                <a:rPr lang="en-US" altLang="ko-KR" sz="2800" kern="0" dirty="0">
                  <a:solidFill>
                    <a:srgbClr val="000000"/>
                  </a:solidFill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 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합성한 은 나노 콜로이드를 사용하여 코팅한 안경테 기판의 표면 거칠기 값은 대조군 대비 낮았으며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, 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필름 밀착법으로 코팅막의 항균력을 검사한 결과 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Fig. 4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와 같이 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E.coli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와 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 P.aeruginosa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에 대해 대조군 대비 </a:t>
              </a:r>
              <a:r>
                <a:rPr lang="ko-KR" altLang="en-US" sz="2800" kern="0" dirty="0">
                  <a:solidFill>
                    <a:srgbClr val="000000"/>
                  </a:solidFill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우수한 항균성을 나타냈다</a:t>
              </a:r>
              <a:r>
                <a:rPr lang="en-US" altLang="ko-KR" sz="2800" kern="0" dirty="0">
                  <a:solidFill>
                    <a:srgbClr val="000000"/>
                  </a:solidFill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.</a:t>
              </a:r>
              <a:endParaRPr lang="ko-KR" altLang="en-US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EAD38B5-3D15-DF45-A268-0590F6390F8D}"/>
              </a:ext>
            </a:extLst>
          </p:cNvPr>
          <p:cNvGrpSpPr/>
          <p:nvPr/>
        </p:nvGrpSpPr>
        <p:grpSpPr>
          <a:xfrm>
            <a:off x="449398" y="12843690"/>
            <a:ext cx="9639822" cy="6325213"/>
            <a:chOff x="491883" y="10946168"/>
            <a:chExt cx="6866878" cy="12510011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362BF6D8-B0E0-C144-AAD5-D4AB498EDA27}"/>
                </a:ext>
              </a:extLst>
            </p:cNvPr>
            <p:cNvGrpSpPr/>
            <p:nvPr/>
          </p:nvGrpSpPr>
          <p:grpSpPr>
            <a:xfrm>
              <a:off x="491883" y="10946168"/>
              <a:ext cx="6866878" cy="12510011"/>
              <a:chOff x="491883" y="10946168"/>
              <a:chExt cx="6866878" cy="12510011"/>
            </a:xfrm>
          </p:grpSpPr>
          <p:sp>
            <p:nvSpPr>
              <p:cNvPr id="52" name="직사각형 3">
                <a:extLst>
                  <a:ext uri="{FF2B5EF4-FFF2-40B4-BE49-F238E27FC236}">
                    <a16:creationId xmlns:a16="http://schemas.microsoft.com/office/drawing/2014/main" id="{2FA643DF-B50E-0F47-AFE4-DE99E84C60DC}"/>
                  </a:ext>
                </a:extLst>
              </p:cNvPr>
              <p:cNvSpPr/>
              <p:nvPr/>
            </p:nvSpPr>
            <p:spPr bwMode="auto">
              <a:xfrm>
                <a:off x="491883" y="11358989"/>
                <a:ext cx="6866878" cy="1209719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3" name="모서리가 둥근 직사각형 31">
                <a:extLst>
                  <a:ext uri="{FF2B5EF4-FFF2-40B4-BE49-F238E27FC236}">
                    <a16:creationId xmlns:a16="http://schemas.microsoft.com/office/drawing/2014/main" id="{CC2D5E5E-BEA2-4B49-9DB7-D9E946F7F05C}"/>
                  </a:ext>
                </a:extLst>
              </p:cNvPr>
              <p:cNvSpPr/>
              <p:nvPr/>
            </p:nvSpPr>
            <p:spPr bwMode="auto">
              <a:xfrm>
                <a:off x="1095312" y="10946168"/>
                <a:ext cx="5545583" cy="1597932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5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M</a:t>
                </a: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ETHODS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3C8C138-02DF-F84C-8DBA-2EE141BD9332}"/>
                </a:ext>
              </a:extLst>
            </p:cNvPr>
            <p:cNvSpPr txBox="1"/>
            <p:nvPr/>
          </p:nvSpPr>
          <p:spPr>
            <a:xfrm>
              <a:off x="654941" y="12385601"/>
              <a:ext cx="654600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04DEDF8-04DB-084B-B010-813C900CA793}"/>
              </a:ext>
            </a:extLst>
          </p:cNvPr>
          <p:cNvGrpSpPr/>
          <p:nvPr/>
        </p:nvGrpSpPr>
        <p:grpSpPr>
          <a:xfrm>
            <a:off x="459875" y="26531043"/>
            <a:ext cx="20644908" cy="3125997"/>
            <a:chOff x="489908" y="24434068"/>
            <a:chExt cx="6866878" cy="6808426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75793C86-BCB2-B240-9FD8-EED5B8040249}"/>
                </a:ext>
              </a:extLst>
            </p:cNvPr>
            <p:cNvGrpSpPr/>
            <p:nvPr/>
          </p:nvGrpSpPr>
          <p:grpSpPr>
            <a:xfrm>
              <a:off x="489908" y="24434068"/>
              <a:ext cx="6866878" cy="5957216"/>
              <a:chOff x="489908" y="22528381"/>
              <a:chExt cx="6866878" cy="5957216"/>
            </a:xfrm>
          </p:grpSpPr>
          <p:sp>
            <p:nvSpPr>
              <p:cNvPr id="57" name="직사각형 3">
                <a:extLst>
                  <a:ext uri="{FF2B5EF4-FFF2-40B4-BE49-F238E27FC236}">
                    <a16:creationId xmlns:a16="http://schemas.microsoft.com/office/drawing/2014/main" id="{1B7DBF47-AEB0-2844-B28E-F95662E9377A}"/>
                  </a:ext>
                </a:extLst>
              </p:cNvPr>
              <p:cNvSpPr/>
              <p:nvPr/>
            </p:nvSpPr>
            <p:spPr bwMode="auto">
              <a:xfrm>
                <a:off x="489908" y="22725081"/>
                <a:ext cx="6866878" cy="5760516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8" name="모서리가 둥근 직사각형 32">
                <a:extLst>
                  <a:ext uri="{FF2B5EF4-FFF2-40B4-BE49-F238E27FC236}">
                    <a16:creationId xmlns:a16="http://schemas.microsoft.com/office/drawing/2014/main" id="{F86618F7-BBE9-1F4A-9630-023CD934DBC6}"/>
                  </a:ext>
                </a:extLst>
              </p:cNvPr>
              <p:cNvSpPr/>
              <p:nvPr/>
            </p:nvSpPr>
            <p:spPr bwMode="auto">
              <a:xfrm>
                <a:off x="604708" y="22528381"/>
                <a:ext cx="6678199" cy="1900222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F6B742B-CE78-B947-BCF3-8A72D70C6ADB}"/>
                </a:ext>
              </a:extLst>
            </p:cNvPr>
            <p:cNvSpPr txBox="1"/>
            <p:nvPr/>
          </p:nvSpPr>
          <p:spPr>
            <a:xfrm>
              <a:off x="600500" y="26147926"/>
              <a:ext cx="6645693" cy="50945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ko-KR" altLang="en-US" sz="32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 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본 연구 결과 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Oregano 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식물 추출물은 은 이온을 은 나노 입자로 환원시키는 환원제로서 효과가 있었으며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, 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녹색 합성한 은 나노 콜로이드는 안경테 기판에 코팅한 결과 항균성을 나타내어 항균소재로 활용될 수 있을 것으로 사료된다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Malgun Gothic Semilight" panose="020B0502040204020203" pitchFamily="50" charset="-127"/>
                  <a:ea typeface="Malgun Gothic Semilight" panose="020B0502040204020203" pitchFamily="50" charset="-127"/>
                  <a:cs typeface="Malgun Gothic Semilight" panose="020B0502040204020203" pitchFamily="50" charset="-127"/>
                </a:rPr>
                <a:t>.</a:t>
              </a:r>
              <a:endParaRPr lang="ko-KR" altLang="en-US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5E0AB7A-6A37-8540-89C9-7E7B2FF6E92C}"/>
              </a:ext>
            </a:extLst>
          </p:cNvPr>
          <p:cNvGrpSpPr/>
          <p:nvPr/>
        </p:nvGrpSpPr>
        <p:grpSpPr>
          <a:xfrm>
            <a:off x="465489" y="28912855"/>
            <a:ext cx="20638356" cy="2578202"/>
            <a:chOff x="7602255" y="22832860"/>
            <a:chExt cx="13435055" cy="7558424"/>
          </a:xfrm>
        </p:grpSpPr>
        <p:sp>
          <p:nvSpPr>
            <p:cNvPr id="60" name="직사각형 3">
              <a:extLst>
                <a:ext uri="{FF2B5EF4-FFF2-40B4-BE49-F238E27FC236}">
                  <a16:creationId xmlns:a16="http://schemas.microsoft.com/office/drawing/2014/main" id="{1F8C45A1-9DDE-B646-B33E-60394833B10A}"/>
                </a:ext>
              </a:extLst>
            </p:cNvPr>
            <p:cNvSpPr/>
            <p:nvPr/>
          </p:nvSpPr>
          <p:spPr bwMode="auto">
            <a:xfrm>
              <a:off x="7602255" y="24630768"/>
              <a:ext cx="13435055" cy="576051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61" name="모서리가 둥근 직사각형 65">
              <a:extLst>
                <a:ext uri="{FF2B5EF4-FFF2-40B4-BE49-F238E27FC236}">
                  <a16:creationId xmlns:a16="http://schemas.microsoft.com/office/drawing/2014/main" id="{DFEBA183-88B1-6944-A33B-31263202C577}"/>
                </a:ext>
              </a:extLst>
            </p:cNvPr>
            <p:cNvSpPr/>
            <p:nvPr/>
          </p:nvSpPr>
          <p:spPr bwMode="auto">
            <a:xfrm>
              <a:off x="7812418" y="22832860"/>
              <a:ext cx="13070052" cy="2349527"/>
            </a:xfrm>
            <a:prstGeom prst="roundRect">
              <a:avLst/>
            </a:prstGeom>
            <a:solidFill>
              <a:srgbClr val="FFC100"/>
            </a:solidFill>
            <a:ln w="9525" cap="flat" cmpd="sng" algn="ctr">
              <a:solidFill>
                <a:srgbClr val="FFC1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A" altLang="ko-KR" sz="4000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REFERENCES</a:t>
              </a:r>
              <a:endParaRPr kumimoji="1" lang="ko-KR" altLang="en-US" sz="4000" b="1" i="0" u="none" strike="noStrike" normalizeH="0" baseline="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8E02E9B3-5CC3-EC4F-83CD-55C55E73A6B9}"/>
              </a:ext>
            </a:extLst>
          </p:cNvPr>
          <p:cNvSpPr txBox="1"/>
          <p:nvPr/>
        </p:nvSpPr>
        <p:spPr>
          <a:xfrm>
            <a:off x="7232458" y="31572375"/>
            <a:ext cx="7067961" cy="646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2021</a:t>
            </a:r>
            <a:r>
              <a:rPr lang="ko-KR" altLang="en-US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 한국안광학회 동계학술대회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695B727-642A-3044-B1B3-3686FDC4940E}"/>
              </a:ext>
            </a:extLst>
          </p:cNvPr>
          <p:cNvSpPr txBox="1"/>
          <p:nvPr/>
        </p:nvSpPr>
        <p:spPr>
          <a:xfrm>
            <a:off x="885433" y="29825613"/>
            <a:ext cx="1999723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[1]</a:t>
            </a:r>
            <a:r>
              <a:rPr lang="ko-KR" altLang="en-US" sz="2400" dirty="0"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 </a:t>
            </a: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Kim HS, Hwang SY, Yun CY. The Bacterial Contamination in Glasses for Vision Correction. Journal of Korean Ophthalmic Optics Society. 2013; 18(1):67-73. DOI: https://doi.org/10.14479/jkoos.2013.18.1.067</a:t>
            </a:r>
          </a:p>
          <a:p>
            <a:r>
              <a:rPr lang="en-US" altLang="ko-KR" sz="2400" dirty="0"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[2] </a:t>
            </a: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Hwang IS, Cho JY, Hwang JH, Hwang BM, Choi HM, Lee JY, et al. Antimicrobial Effects and Mechanism(s) of Silver Nanoparticle. Korean J. Microbiol. Biotechnol. 2011;39(1):1-8.</a:t>
            </a:r>
          </a:p>
          <a:p>
            <a:endParaRPr lang="en-US" altLang="ko-KR" sz="2400" dirty="0">
              <a:latin typeface="Malgun Gothic Semilight" panose="020B0502040204020203" pitchFamily="50" charset="-127"/>
              <a:ea typeface="Malgun Gothic Semilight" panose="020B0502040204020203" pitchFamily="50" charset="-127"/>
              <a:cs typeface="Malgun Gothic Semilight" panose="020B0502040204020203" pitchFamily="50" charset="-127"/>
            </a:endParaRPr>
          </a:p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32" name="그림 31">
            <a:extLst>
              <a:ext uri="{FF2B5EF4-FFF2-40B4-BE49-F238E27FC236}">
                <a16:creationId xmlns:a16="http://schemas.microsoft.com/office/drawing/2014/main" id="{72E4463D-BBF1-47FF-8324-5838B70A2A2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6827" y="524961"/>
            <a:ext cx="4030228" cy="4006660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6BC90D6E-E485-4F40-968F-1F4E7D1A5A13}"/>
              </a:ext>
            </a:extLst>
          </p:cNvPr>
          <p:cNvSpPr txBox="1"/>
          <p:nvPr/>
        </p:nvSpPr>
        <p:spPr>
          <a:xfrm>
            <a:off x="633379" y="13651624"/>
            <a:ext cx="9234303" cy="52720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32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AgNO</a:t>
            </a:r>
            <a:r>
              <a:rPr lang="az-Cyrl-AZ" altLang="ko-KR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rPr>
              <a:t>з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(Silver nitrate)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와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Oregano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식물 추출액을 환원제로 사용하여 은 나노 콜로이드를 합성하였다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.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합성한 은 나노 입자의 특성은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UV-visible spectrophotometer, SEM, EDS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측정기기를 사용하여 확인하였다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.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합성한 시료의 항균성은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Paper disk diffusion method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로 평가하였다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.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합성한 은 나노 콜로이드를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Pure acryl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 코팅</a:t>
            </a:r>
            <a:r>
              <a:rPr lang="en-US" altLang="ko-KR" sz="2800" kern="0" dirty="0">
                <a:solidFill>
                  <a:srgbClr val="000000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바인더를 사용하여 안경테 소재인 울템과 스테인레스 기판에 코팅한 뒤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AFM,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필름밀착법으로 코팅 특성과 항균성을 평가하였다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.</a:t>
            </a:r>
            <a:endParaRPr lang="ko-KR" altLang="en-US" sz="2800" kern="0" spc="0" dirty="0">
              <a:solidFill>
                <a:srgbClr val="000000"/>
              </a:solidFill>
              <a:effectLst/>
              <a:latin typeface="Malgun Gothic Semilight" panose="020B0502040204020203" pitchFamily="50" charset="-127"/>
              <a:ea typeface="Malgun Gothic Semilight" panose="020B0502040204020203" pitchFamily="50" charset="-127"/>
              <a:cs typeface="Malgun Gothic Semilight" panose="020B0502040204020203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D7D005F-9AE4-45D1-8E3B-EC269A9838A3}"/>
              </a:ext>
            </a:extLst>
          </p:cNvPr>
          <p:cNvSpPr txBox="1"/>
          <p:nvPr/>
        </p:nvSpPr>
        <p:spPr>
          <a:xfrm>
            <a:off x="563443" y="5530458"/>
            <a:ext cx="9411732" cy="72110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코로나 바이러스 감염증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-</a:t>
            </a:r>
            <a:r>
              <a:rPr lang="en-US" altLang="ko-KR" sz="2800" kern="0" spc="0" dirty="0"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19(COVID-19) </a:t>
            </a:r>
            <a:r>
              <a:rPr lang="ko-KR" altLang="en-US" sz="2800" kern="0" spc="0" dirty="0"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팬데믹</a:t>
            </a:r>
            <a:r>
              <a:rPr lang="en-US" altLang="ko-KR" sz="2800" kern="0" dirty="0"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확산세로 항균 제품에 대한 관심과 수요가 급증하고 있다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.  Kim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의 선행 연구에서 안경 착용자를 대상으로 안경테에 있는 미생물을 조사한 결과 검출된 세균이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17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종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,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진균류가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5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종으로 나타났다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.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rPr>
              <a:t>［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rPr>
              <a:t>1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rPr>
              <a:t>］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이렇듯 안경테는 직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rPr>
              <a:t>·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 간접적으로 오염되기 쉽다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. </a:t>
            </a:r>
            <a:r>
              <a:rPr lang="ko-KR" altLang="en-US" sz="2800" kern="0" dirty="0">
                <a:solidFill>
                  <a:srgbClr val="000000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 따라서 시대적 요구와 맞물려 항균 안경테 연구가 필요할 것이라 사료된다</a:t>
            </a:r>
            <a:r>
              <a:rPr lang="en-US" altLang="ko-KR" sz="2800" kern="0" dirty="0">
                <a:solidFill>
                  <a:srgbClr val="000000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.  </a:t>
            </a:r>
            <a:r>
              <a:rPr lang="ko-KR" altLang="en-US" sz="2800" kern="0" dirty="0">
                <a:solidFill>
                  <a:srgbClr val="000000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은</a:t>
            </a:r>
            <a:r>
              <a:rPr lang="en-US" altLang="ko-KR" sz="2800" kern="0" dirty="0">
                <a:solidFill>
                  <a:srgbClr val="000000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(Ag)</a:t>
            </a:r>
            <a:r>
              <a:rPr lang="ko-KR" altLang="en-US" sz="2800" kern="0" dirty="0">
                <a:solidFill>
                  <a:srgbClr val="000000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은 </a:t>
            </a:r>
            <a:r>
              <a:rPr lang="en-US" altLang="ko-KR" sz="2800" kern="0" dirty="0">
                <a:solidFill>
                  <a:srgbClr val="000000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650</a:t>
            </a:r>
            <a:r>
              <a:rPr lang="ko-KR" altLang="en-US" sz="2800" kern="0" dirty="0">
                <a:solidFill>
                  <a:srgbClr val="000000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여 종류의 유해 세균을 죽이는 금속계 항균물질이다</a:t>
            </a:r>
            <a:r>
              <a:rPr lang="en-US" altLang="ko-KR" sz="2800" kern="0" dirty="0">
                <a:solidFill>
                  <a:srgbClr val="000000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.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［</a:t>
            </a:r>
            <a:r>
              <a:rPr lang="en-US" altLang="ko-KR" sz="1800" kern="0" dirty="0">
                <a:solidFill>
                  <a:srgbClr val="000000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2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］</a:t>
            </a:r>
            <a:r>
              <a:rPr lang="en-US" altLang="ko-KR" sz="1800" kern="0" dirty="0">
                <a:solidFill>
                  <a:srgbClr val="000000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 </a:t>
            </a:r>
            <a:r>
              <a:rPr lang="ko-KR" altLang="en-US" sz="2800" dirty="0"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본 연구에서는</a:t>
            </a:r>
            <a:r>
              <a:rPr lang="en-US" altLang="ko-KR" sz="2800" dirty="0"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Oregano </a:t>
            </a:r>
            <a:r>
              <a:rPr lang="ko-KR" altLang="en-US" sz="2800" dirty="0"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식물 추출물을 사용하여 자연 친화적인 방법으로 은 나노 입자를 합성하고 안경테 소재에 코팅하여 항균력을 평가해 보고자 한다</a:t>
            </a:r>
            <a:r>
              <a:rPr lang="en-US" altLang="ko-KR" sz="2800" dirty="0"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.</a:t>
            </a:r>
            <a:endParaRPr lang="ko-KR" altLang="en-US" sz="2800" dirty="0">
              <a:latin typeface="Malgun Gothic Semilight" panose="020B0502040204020203" pitchFamily="50" charset="-127"/>
              <a:ea typeface="Malgun Gothic Semilight" panose="020B0502040204020203" pitchFamily="50" charset="-127"/>
              <a:cs typeface="Malgun Gothic Semilight" panose="020B0502040204020203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DF9CA8-6779-4F5B-9F49-5B8569310648}"/>
              </a:ext>
            </a:extLst>
          </p:cNvPr>
          <p:cNvSpPr txBox="1"/>
          <p:nvPr/>
        </p:nvSpPr>
        <p:spPr>
          <a:xfrm>
            <a:off x="482172" y="19599804"/>
            <a:ext cx="9633270" cy="676826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3200" dirty="0">
              <a:latin typeface="Malgun Gothic Semilight" panose="020B0502040204020203" pitchFamily="50" charset="-127"/>
              <a:ea typeface="Malgun Gothic Semilight" panose="020B0502040204020203" pitchFamily="50" charset="-127"/>
              <a:cs typeface="Malgun Gothic Semilight" panose="020B0502040204020203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2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녹색 합성한 시료의 표면 플라즈몬 공명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(SPR)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피크가</a:t>
            </a:r>
            <a:endParaRPr lang="en-US" altLang="ko-KR" sz="2800" kern="0" spc="0" dirty="0">
              <a:solidFill>
                <a:srgbClr val="000000"/>
              </a:solidFill>
              <a:effectLst/>
              <a:latin typeface="Malgun Gothic Semilight" panose="020B0502040204020203" pitchFamily="50" charset="-127"/>
              <a:ea typeface="Malgun Gothic Semilight" panose="020B0502040204020203" pitchFamily="50" charset="-127"/>
              <a:cs typeface="Malgun Gothic Semilight" panose="020B0502040204020203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은 나노 입자의 특징적인 피크대인 약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400nm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부근에서</a:t>
            </a:r>
            <a:endParaRPr lang="en-US" altLang="ko-KR" sz="2800" kern="0" spc="0" dirty="0">
              <a:solidFill>
                <a:srgbClr val="000000"/>
              </a:solidFill>
              <a:effectLst/>
              <a:latin typeface="Malgun Gothic Semilight" panose="020B0502040204020203" pitchFamily="50" charset="-127"/>
              <a:ea typeface="Malgun Gothic Semilight" panose="020B0502040204020203" pitchFamily="50" charset="-127"/>
              <a:cs typeface="Malgun Gothic Semilight" panose="020B0502040204020203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2800" kern="0" spc="0" dirty="0">
              <a:solidFill>
                <a:srgbClr val="000000"/>
              </a:solidFill>
              <a:effectLst/>
              <a:latin typeface="Malgun Gothic Semilight" panose="020B0502040204020203" pitchFamily="50" charset="-127"/>
              <a:ea typeface="Malgun Gothic Semilight" panose="020B0502040204020203" pitchFamily="50" charset="-127"/>
              <a:cs typeface="Malgun Gothic Semilight" panose="020B0502040204020203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2800" kern="0" spc="0" dirty="0">
              <a:solidFill>
                <a:srgbClr val="000000"/>
              </a:solidFill>
              <a:effectLst/>
              <a:latin typeface="Malgun Gothic Semilight" panose="020B0502040204020203" pitchFamily="50" charset="-127"/>
              <a:ea typeface="Malgun Gothic Semilight" panose="020B0502040204020203" pitchFamily="50" charset="-127"/>
              <a:cs typeface="Malgun Gothic Semilight" panose="020B0502040204020203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 </a:t>
            </a:r>
            <a:endParaRPr lang="en-US" altLang="ko-KR" sz="2800" kern="0" spc="0" dirty="0">
              <a:solidFill>
                <a:srgbClr val="000000"/>
              </a:solidFill>
              <a:effectLst/>
              <a:latin typeface="Malgun Gothic Semilight" panose="020B0502040204020203" pitchFamily="50" charset="-127"/>
              <a:ea typeface="Malgun Gothic Semilight" panose="020B0502040204020203" pitchFamily="50" charset="-127"/>
              <a:cs typeface="Malgun Gothic Semilight" panose="020B0502040204020203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3200" kern="0" dirty="0">
              <a:solidFill>
                <a:srgbClr val="000000"/>
              </a:solidFill>
              <a:latin typeface="Malgun Gothic Semilight" panose="020B0502040204020203" pitchFamily="50" charset="-127"/>
              <a:ea typeface="Malgun Gothic Semilight" panose="020B0502040204020203" pitchFamily="50" charset="-127"/>
              <a:cs typeface="Malgun Gothic Semilight" panose="020B0502040204020203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3200" kern="0" dirty="0">
              <a:solidFill>
                <a:srgbClr val="000000"/>
              </a:solidFill>
              <a:latin typeface="Malgun Gothic Semilight" panose="020B0502040204020203" pitchFamily="50" charset="-127"/>
              <a:ea typeface="Malgun Gothic Semilight" panose="020B0502040204020203" pitchFamily="50" charset="-127"/>
              <a:cs typeface="Malgun Gothic Semilight" panose="020B0502040204020203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3200" kern="0" dirty="0">
              <a:solidFill>
                <a:srgbClr val="000000"/>
              </a:solidFill>
              <a:latin typeface="Malgun Gothic Semilight" panose="020B0502040204020203" pitchFamily="50" charset="-127"/>
              <a:ea typeface="Malgun Gothic Semilight" panose="020B0502040204020203" pitchFamily="50" charset="-127"/>
              <a:cs typeface="Malgun Gothic Semilight" panose="020B0502040204020203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3200" kern="0" dirty="0">
              <a:solidFill>
                <a:srgbClr val="000000"/>
              </a:solidFill>
              <a:latin typeface="Malgun Gothic Semilight" panose="020B0502040204020203" pitchFamily="50" charset="-127"/>
              <a:ea typeface="Malgun Gothic Semilight" panose="020B0502040204020203" pitchFamily="50" charset="-127"/>
              <a:cs typeface="Malgun Gothic Semilight" panose="020B0502040204020203" pitchFamily="50" charset="-127"/>
            </a:endParaRPr>
          </a:p>
        </p:txBody>
      </p:sp>
      <p:sp>
        <p:nvSpPr>
          <p:cNvPr id="42" name="모서리가 둥근 직사각형 33">
            <a:extLst>
              <a:ext uri="{FF2B5EF4-FFF2-40B4-BE49-F238E27FC236}">
                <a16:creationId xmlns:a16="http://schemas.microsoft.com/office/drawing/2014/main" id="{75F8DF9B-C0D8-46CE-A047-26E8F440C03F}"/>
              </a:ext>
            </a:extLst>
          </p:cNvPr>
          <p:cNvSpPr/>
          <p:nvPr/>
        </p:nvSpPr>
        <p:spPr bwMode="auto">
          <a:xfrm>
            <a:off x="1403046" y="19271122"/>
            <a:ext cx="7784969" cy="823328"/>
          </a:xfrm>
          <a:prstGeom prst="roundRect">
            <a:avLst/>
          </a:prstGeom>
          <a:solidFill>
            <a:srgbClr val="FFC100"/>
          </a:solidFill>
          <a:ln w="9525" cap="flat" cmpd="sng" algn="ctr">
            <a:solidFill>
              <a:srgbClr val="FFC1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RESULTS</a:t>
            </a:r>
            <a:endParaRPr kumimoji="1" lang="ko-KR" altLang="en-US" sz="4000" b="1" i="0" u="none" strike="noStrike" normalizeH="0" baseline="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69EDEC64-5CF0-40C9-9D08-CE6BD0A709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CFBAE5B8-EA88-49D3-926E-3A09B29335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21602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58C1208E-D093-485F-8850-8DA37845D4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82691" y="7281627"/>
            <a:ext cx="4447684" cy="3148352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9902DF6E-F668-4003-8ADE-D4C97A7FA5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885500" y="7308556"/>
            <a:ext cx="4460999" cy="314835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29CB8A5-4EB9-4609-8D2B-55A0F109D145}"/>
              </a:ext>
            </a:extLst>
          </p:cNvPr>
          <p:cNvSpPr txBox="1"/>
          <p:nvPr/>
        </p:nvSpPr>
        <p:spPr>
          <a:xfrm>
            <a:off x="6034331" y="21733090"/>
            <a:ext cx="405401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ko-KR" sz="2400" dirty="0">
              <a:latin typeface="Malgun Gothic Semilight" panose="020B0502040204020203" pitchFamily="50" charset="-127"/>
              <a:ea typeface="Malgun Gothic Semilight" panose="020B0502040204020203" pitchFamily="50" charset="-127"/>
              <a:cs typeface="Malgun Gothic Semilight" panose="020B0502040204020203" pitchFamily="50" charset="-127"/>
            </a:endParaRPr>
          </a:p>
          <a:p>
            <a:r>
              <a:rPr lang="en-US" altLang="ko-KR" sz="2400" dirty="0"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Fig. 1. Comparison of absorbance before and after green reduction of silver nitrate solution.</a:t>
            </a:r>
          </a:p>
          <a:p>
            <a:r>
              <a:rPr lang="en-US" altLang="ko-KR" sz="2400" dirty="0"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 (a) The UV–vis spectra of the  silver nitrate solution.  </a:t>
            </a:r>
          </a:p>
          <a:p>
            <a:r>
              <a:rPr lang="en-US" altLang="ko-KR" sz="2400" dirty="0"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 (b) </a:t>
            </a:r>
            <a:r>
              <a:rPr lang="en-US" altLang="ko-KR" sz="2400" b="0" i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UV-vis spectrum after green synthesis of silver </a:t>
            </a:r>
            <a:r>
              <a:rPr lang="en-US" altLang="ko-KR" sz="2400" dirty="0">
                <a:solidFill>
                  <a:srgbClr val="000000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nanocolloids</a:t>
            </a:r>
            <a:r>
              <a:rPr lang="en-US" altLang="ko-KR" sz="2400" b="0" i="0" dirty="0">
                <a:solidFill>
                  <a:srgbClr val="000000"/>
                </a:solidFill>
                <a:effectLst/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 using oregano extract. </a:t>
            </a:r>
          </a:p>
          <a:p>
            <a:endParaRPr lang="ko-KR" altLang="en-US" sz="2400" dirty="0">
              <a:latin typeface="Malgun Gothic Semilight" panose="020B0502040204020203" pitchFamily="50" charset="-127"/>
              <a:ea typeface="Malgun Gothic Semilight" panose="020B0502040204020203" pitchFamily="50" charset="-127"/>
              <a:cs typeface="Malgun Gothic Semilight" panose="020B0502040204020203" pitchFamily="50" charset="-127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0A3B3063-E6DD-4221-8926-551797CAC95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6784" y="21871221"/>
            <a:ext cx="5378532" cy="438618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060ABAE-412F-4189-A94E-E636C53A9939}"/>
              </a:ext>
            </a:extLst>
          </p:cNvPr>
          <p:cNvSpPr txBox="1"/>
          <p:nvPr/>
        </p:nvSpPr>
        <p:spPr>
          <a:xfrm>
            <a:off x="11086555" y="10496775"/>
            <a:ext cx="9399130" cy="223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kern="0" dirty="0">
                <a:solidFill>
                  <a:srgbClr val="000000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 Fig. 2. </a:t>
            </a:r>
            <a:r>
              <a:rPr lang="en-US" altLang="ko-KR" sz="2400" dirty="0"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SEM image</a:t>
            </a:r>
            <a:r>
              <a:rPr lang="ko-KR" altLang="en-US" sz="2400" dirty="0"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 </a:t>
            </a:r>
            <a:r>
              <a:rPr lang="en-US" altLang="ko-KR" sz="2400" dirty="0"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of synthesized silver nano particles.</a:t>
            </a:r>
          </a:p>
          <a:p>
            <a:pPr>
              <a:lnSpc>
                <a:spcPct val="150000"/>
              </a:lnSpc>
            </a:pPr>
            <a:r>
              <a:rPr lang="en-US" altLang="ko-KR" sz="2400" kern="0" dirty="0">
                <a:solidFill>
                  <a:srgbClr val="000000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 Fig. 3. </a:t>
            </a:r>
            <a:r>
              <a:rPr lang="en-US" altLang="ko-KR" sz="2400" dirty="0"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EDS analysis result of synthesized constituents.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 Table.1. Diameter of inhibition zones of silver </a:t>
            </a:r>
            <a:r>
              <a:rPr lang="en-US" altLang="ko-KR" sz="2400" dirty="0">
                <a:solidFill>
                  <a:srgbClr val="000000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nanocolloids</a:t>
            </a:r>
            <a:r>
              <a:rPr lang="en-US" altLang="ko-KR" sz="2400" dirty="0"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  synthesized at  using Oregano extract against bacteria.</a:t>
            </a:r>
          </a:p>
        </p:txBody>
      </p:sp>
      <p:sp>
        <p:nvSpPr>
          <p:cNvPr id="20" name="Rectangle 9">
            <a:extLst>
              <a:ext uri="{FF2B5EF4-FFF2-40B4-BE49-F238E27FC236}">
                <a16:creationId xmlns:a16="http://schemas.microsoft.com/office/drawing/2014/main" id="{EE65B380-8307-40D1-BCA7-D675C269E5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66" name="표 66">
            <a:extLst>
              <a:ext uri="{FF2B5EF4-FFF2-40B4-BE49-F238E27FC236}">
                <a16:creationId xmlns:a16="http://schemas.microsoft.com/office/drawing/2014/main" id="{BB5809AF-0FD5-41E6-A067-337586620A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8350195"/>
              </p:ext>
            </p:extLst>
          </p:nvPr>
        </p:nvGraphicFramePr>
        <p:xfrm>
          <a:off x="10896983" y="12909612"/>
          <a:ext cx="9778273" cy="3523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3508">
                  <a:extLst>
                    <a:ext uri="{9D8B030D-6E8A-4147-A177-3AD203B41FA5}">
                      <a16:colId xmlns:a16="http://schemas.microsoft.com/office/drawing/2014/main" val="1830014397"/>
                    </a:ext>
                  </a:extLst>
                </a:gridCol>
                <a:gridCol w="2094693">
                  <a:extLst>
                    <a:ext uri="{9D8B030D-6E8A-4147-A177-3AD203B41FA5}">
                      <a16:colId xmlns:a16="http://schemas.microsoft.com/office/drawing/2014/main" val="4183615523"/>
                    </a:ext>
                  </a:extLst>
                </a:gridCol>
                <a:gridCol w="2950072">
                  <a:extLst>
                    <a:ext uri="{9D8B030D-6E8A-4147-A177-3AD203B41FA5}">
                      <a16:colId xmlns:a16="http://schemas.microsoft.com/office/drawing/2014/main" val="2493039943"/>
                    </a:ext>
                  </a:extLst>
                </a:gridCol>
              </a:tblGrid>
              <a:tr h="755975">
                <a:tc gridSpan="3">
                  <a:txBody>
                    <a:bodyPr/>
                    <a:lstStyle/>
                    <a:p>
                      <a:pPr marL="457200" marR="0" lvl="1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400" b="1" kern="1200" dirty="0">
                          <a:solidFill>
                            <a:schemeClr val="tx1"/>
                          </a:solidFill>
                          <a:effectLst/>
                          <a:latin typeface="Malgun Gothic Semilight" panose="020B0502040204020203" pitchFamily="50" charset="-127"/>
                          <a:ea typeface="Malgun Gothic Semilight" panose="020B0502040204020203" pitchFamily="50" charset="-127"/>
                          <a:cs typeface="Malgun Gothic Semilight" panose="020B0502040204020203" pitchFamily="50" charset="-127"/>
                        </a:rPr>
                        <a:t>Inhibitation zone (mm)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457200" marR="0" lvl="1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2000" b="1" kern="1200" dirty="0">
                        <a:solidFill>
                          <a:schemeClr val="tx1"/>
                        </a:solidFill>
                        <a:effectLst/>
                        <a:latin typeface="Malgun Gothic Semilight" panose="020B0502040204020203" pitchFamily="50" charset="-127"/>
                        <a:ea typeface="Malgun Gothic Semilight" panose="020B0502040204020203" pitchFamily="50" charset="-127"/>
                        <a:cs typeface="Malgun Gothic Semilight" panose="020B0502040204020203" pitchFamily="50" charset="-127"/>
                      </a:endParaRPr>
                    </a:p>
                    <a:p>
                      <a:pPr marL="457200" marR="0" lvl="1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b="1" kern="1200" dirty="0">
                          <a:solidFill>
                            <a:schemeClr val="tx1"/>
                          </a:solidFill>
                          <a:effectLst/>
                          <a:latin typeface="Malgun Gothic Semilight" panose="020B0502040204020203" pitchFamily="50" charset="-127"/>
                          <a:ea typeface="Malgun Gothic Semilight" panose="020B0502040204020203" pitchFamily="50" charset="-127"/>
                          <a:cs typeface="Malgun Gothic Semilight" panose="020B0502040204020203" pitchFamily="50" charset="-127"/>
                        </a:rPr>
                        <a:t>Inhibitation zone (mm)</a:t>
                      </a:r>
                    </a:p>
                    <a:p>
                      <a:pPr lvl="1" algn="ctr" latinLnBrk="1"/>
                      <a:endParaRPr lang="ko-KR" altLang="en-US" sz="2000" b="1" dirty="0">
                        <a:latin typeface="Malgun Gothic Semilight" panose="020B0502040204020203" pitchFamily="50" charset="-127"/>
                        <a:ea typeface="Malgun Gothic Semilight" panose="020B0502040204020203" pitchFamily="50" charset="-127"/>
                        <a:cs typeface="Malgun Gothic Semilight" panose="020B0502040204020203" pitchFamily="50" charset="-127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3181128"/>
                  </a:ext>
                </a:extLst>
              </a:tr>
              <a:tr h="470497">
                <a:tc>
                  <a:txBody>
                    <a:bodyPr/>
                    <a:lstStyle/>
                    <a:p>
                      <a:pPr lvl="1" algn="ctr" latinLnBrk="1"/>
                      <a:r>
                        <a:rPr lang="en-US" altLang="ko-KR" sz="2400" b="1" dirty="0">
                          <a:latin typeface="Malgun Gothic Semilight" panose="020B0502040204020203" pitchFamily="50" charset="-127"/>
                          <a:ea typeface="Malgun Gothic Semilight" panose="020B0502040204020203" pitchFamily="50" charset="-127"/>
                          <a:cs typeface="Malgun Gothic Semilight" panose="020B0502040204020203" pitchFamily="50" charset="-127"/>
                        </a:rPr>
                        <a:t>Bacteria</a:t>
                      </a:r>
                      <a:endParaRPr lang="ko-KR" altLang="en-US" sz="2400" b="1" dirty="0">
                        <a:latin typeface="Malgun Gothic Semilight" panose="020B0502040204020203" pitchFamily="50" charset="-127"/>
                        <a:ea typeface="Malgun Gothic Semilight" panose="020B0502040204020203" pitchFamily="50" charset="-127"/>
                        <a:cs typeface="Malgun Gothic Semilight" panose="020B0502040204020203" pitchFamily="50" charset="-127"/>
                      </a:endParaRPr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400" b="1" kern="1200" dirty="0">
                          <a:solidFill>
                            <a:schemeClr val="dk1"/>
                          </a:solidFill>
                          <a:effectLst/>
                          <a:latin typeface="Malgun Gothic Semilight" panose="020B0502040204020203" pitchFamily="50" charset="-127"/>
                          <a:ea typeface="Malgun Gothic Semilight" panose="020B0502040204020203" pitchFamily="50" charset="-127"/>
                          <a:cs typeface="Malgun Gothic Semilight" panose="020B0502040204020203" pitchFamily="50" charset="-127"/>
                        </a:rPr>
                        <a:t>E.  coli</a:t>
                      </a:r>
                    </a:p>
                    <a:p>
                      <a:pPr lvl="1" algn="ctr" latinLnBrk="1"/>
                      <a:endParaRPr lang="ko-KR" altLang="en-US" sz="2400" b="1" dirty="0">
                        <a:latin typeface="Malgun Gothic Semilight" panose="020B0502040204020203" pitchFamily="50" charset="-127"/>
                        <a:ea typeface="Malgun Gothic Semilight" panose="020B0502040204020203" pitchFamily="50" charset="-127"/>
                        <a:cs typeface="Malgun Gothic Semilight" panose="020B0502040204020203" pitchFamily="50" charset="-127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1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400" b="1" kern="1200" dirty="0">
                          <a:solidFill>
                            <a:schemeClr val="dk1"/>
                          </a:solidFill>
                          <a:effectLst/>
                          <a:latin typeface="Malgun Gothic Semilight" panose="020B0502040204020203" pitchFamily="50" charset="-127"/>
                          <a:ea typeface="Malgun Gothic Semilight" panose="020B0502040204020203" pitchFamily="50" charset="-127"/>
                          <a:cs typeface="Malgun Gothic Semilight" panose="020B0502040204020203" pitchFamily="50" charset="-127"/>
                        </a:rPr>
                        <a:t>P.  aeruginosa</a:t>
                      </a:r>
                    </a:p>
                    <a:p>
                      <a:pPr lvl="1" algn="ctr" latinLnBrk="1"/>
                      <a:endParaRPr lang="ko-KR" altLang="en-US" sz="2400" b="1" dirty="0">
                        <a:latin typeface="Malgun Gothic Semilight" panose="020B0502040204020203" pitchFamily="50" charset="-127"/>
                        <a:ea typeface="Malgun Gothic Semilight" panose="020B0502040204020203" pitchFamily="50" charset="-127"/>
                        <a:cs typeface="Malgun Gothic Semilight" panose="020B0502040204020203" pitchFamily="50" charset="-127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7685699"/>
                  </a:ext>
                </a:extLst>
              </a:tr>
              <a:tr h="755975">
                <a:tc>
                  <a:txBody>
                    <a:bodyPr/>
                    <a:lstStyle/>
                    <a:p>
                      <a:pPr lvl="1" algn="ctr" latinLnBrk="1"/>
                      <a:r>
                        <a:rPr lang="en-US" altLang="ko-KR" sz="2400" b="1" dirty="0">
                          <a:latin typeface="Malgun Gothic Semilight" panose="020B0502040204020203" pitchFamily="50" charset="-127"/>
                          <a:ea typeface="Malgun Gothic Semilight" panose="020B0502040204020203" pitchFamily="50" charset="-127"/>
                          <a:cs typeface="Malgun Gothic Semilight" panose="020B0502040204020203" pitchFamily="50" charset="-127"/>
                        </a:rPr>
                        <a:t>SNPS using Oregano extract</a:t>
                      </a:r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1" algn="ctr" latinLnBrk="1"/>
                      <a:r>
                        <a:rPr lang="en-US" altLang="ko-KR" sz="2400" b="1" dirty="0">
                          <a:latin typeface="Malgun Gothic Semilight" panose="020B0502040204020203" pitchFamily="50" charset="-127"/>
                          <a:ea typeface="Malgun Gothic Semilight" panose="020B0502040204020203" pitchFamily="50" charset="-127"/>
                          <a:cs typeface="Malgun Gothic Semilight" panose="020B0502040204020203" pitchFamily="50" charset="-127"/>
                        </a:rPr>
                        <a:t>10.1 ± 0.26</a:t>
                      </a:r>
                      <a:endParaRPr lang="ko-KR" altLang="en-US" sz="2400" b="1" dirty="0">
                        <a:latin typeface="Malgun Gothic Semilight" panose="020B0502040204020203" pitchFamily="50" charset="-127"/>
                        <a:ea typeface="Malgun Gothic Semilight" panose="020B0502040204020203" pitchFamily="50" charset="-127"/>
                        <a:cs typeface="Malgun Gothic Semilight" panose="020B0502040204020203" pitchFamily="50" charset="-127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vl="1" algn="ctr" latinLnBrk="1"/>
                      <a:r>
                        <a:rPr lang="en-US" altLang="ko-KR" sz="2400" b="1" dirty="0">
                          <a:latin typeface="Malgun Gothic Semilight" panose="020B0502040204020203" pitchFamily="50" charset="-127"/>
                          <a:ea typeface="Malgun Gothic Semilight" panose="020B0502040204020203" pitchFamily="50" charset="-127"/>
                          <a:cs typeface="Malgun Gothic Semilight" panose="020B0502040204020203" pitchFamily="50" charset="-127"/>
                        </a:rPr>
                        <a:t>11.2 ± 0.24</a:t>
                      </a:r>
                      <a:endParaRPr lang="ko-KR" altLang="en-US" sz="2400" b="1" dirty="0">
                        <a:latin typeface="Malgun Gothic Semilight" panose="020B0502040204020203" pitchFamily="50" charset="-127"/>
                        <a:ea typeface="Malgun Gothic Semilight" panose="020B0502040204020203" pitchFamily="50" charset="-127"/>
                        <a:cs typeface="Malgun Gothic Semilight" panose="020B0502040204020203" pitchFamily="50" charset="-127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3305370"/>
                  </a:ext>
                </a:extLst>
              </a:tr>
              <a:tr h="755975">
                <a:tc>
                  <a:txBody>
                    <a:bodyPr/>
                    <a:lstStyle/>
                    <a:p>
                      <a:pPr lvl="1" algn="ctr" fontAlgn="base" latinLnBrk="0"/>
                      <a:r>
                        <a:rPr lang="en-US" altLang="ko-KR" sz="2400" b="1" kern="1200" dirty="0">
                          <a:solidFill>
                            <a:schemeClr val="dk1"/>
                          </a:solidFill>
                          <a:effectLst/>
                          <a:latin typeface="Malgun Gothic Semilight" panose="020B0502040204020203" pitchFamily="50" charset="-127"/>
                          <a:ea typeface="Malgun Gothic Semilight" panose="020B0502040204020203" pitchFamily="50" charset="-127"/>
                          <a:cs typeface="Malgun Gothic Semilight" panose="020B0502040204020203" pitchFamily="50" charset="-127"/>
                        </a:rPr>
                        <a:t>Negative  control(D.W)</a:t>
                      </a:r>
                    </a:p>
                    <a:p>
                      <a:pPr lvl="1" algn="ctr" fontAlgn="base" latinLnBrk="0"/>
                      <a:r>
                        <a:rPr lang="en-US" altLang="ko-KR" sz="2400" b="1" kern="1200" dirty="0">
                          <a:solidFill>
                            <a:schemeClr val="dk1"/>
                          </a:solidFill>
                          <a:effectLst/>
                          <a:latin typeface="Malgun Gothic Semilight" panose="020B0502040204020203" pitchFamily="50" charset="-127"/>
                          <a:ea typeface="Malgun Gothic Semilight" panose="020B0502040204020203" pitchFamily="50" charset="-127"/>
                          <a:cs typeface="Malgun Gothic Semilight" panose="020B0502040204020203" pitchFamily="50" charset="-127"/>
                        </a:rPr>
                        <a:t>Diameter of Paper disk 8mm</a:t>
                      </a:r>
                    </a:p>
                    <a:p>
                      <a:pPr lvl="1" algn="ctr" fontAlgn="base" latinLnBrk="0"/>
                      <a:endParaRPr lang="en-US" altLang="ko-KR" sz="2400" b="1" kern="1200" dirty="0">
                        <a:solidFill>
                          <a:schemeClr val="dk1"/>
                        </a:solidFill>
                        <a:effectLst/>
                        <a:latin typeface="Malgun Gothic Semilight" panose="020B0502040204020203" pitchFamily="50" charset="-127"/>
                        <a:ea typeface="Malgun Gothic Semilight" panose="020B0502040204020203" pitchFamily="50" charset="-127"/>
                        <a:cs typeface="Malgun Gothic Semilight" panose="020B0502040204020203" pitchFamily="50" charset="-127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1" algn="ctr" latinLnBrk="1"/>
                      <a:endParaRPr lang="en-US" altLang="ko-KR" sz="2400" b="1" dirty="0">
                        <a:latin typeface="Malgun Gothic Semilight" panose="020B0502040204020203" pitchFamily="50" charset="-127"/>
                        <a:ea typeface="Malgun Gothic Semilight" panose="020B0502040204020203" pitchFamily="50" charset="-127"/>
                        <a:cs typeface="Malgun Gothic Semilight" panose="020B0502040204020203" pitchFamily="50" charset="-127"/>
                      </a:endParaRPr>
                    </a:p>
                    <a:p>
                      <a:pPr lvl="1" algn="ctr" latinLnBrk="1"/>
                      <a:r>
                        <a:rPr lang="en-US" altLang="ko-KR" sz="2400" b="1" dirty="0">
                          <a:latin typeface="Malgun Gothic Semilight" panose="020B0502040204020203" pitchFamily="50" charset="-127"/>
                          <a:ea typeface="Malgun Gothic Semilight" panose="020B0502040204020203" pitchFamily="50" charset="-127"/>
                          <a:cs typeface="Malgun Gothic Semilight" panose="020B0502040204020203" pitchFamily="50" charset="-127"/>
                        </a:rPr>
                        <a:t>8</a:t>
                      </a:r>
                      <a:endParaRPr lang="ko-KR" altLang="en-US" sz="2400" b="1" dirty="0">
                        <a:latin typeface="Malgun Gothic Semilight" panose="020B0502040204020203" pitchFamily="50" charset="-127"/>
                        <a:ea typeface="Malgun Gothic Semilight" panose="020B0502040204020203" pitchFamily="50" charset="-127"/>
                        <a:cs typeface="Malgun Gothic Semilight" panose="020B0502040204020203" pitchFamily="50" charset="-127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1" algn="ctr" latinLnBrk="1"/>
                      <a:endParaRPr lang="en-US" altLang="ko-KR" sz="2400" b="1" dirty="0">
                        <a:latin typeface="Malgun Gothic Semilight" panose="020B0502040204020203" pitchFamily="50" charset="-127"/>
                        <a:ea typeface="Malgun Gothic Semilight" panose="020B0502040204020203" pitchFamily="50" charset="-127"/>
                        <a:cs typeface="Malgun Gothic Semilight" panose="020B0502040204020203" pitchFamily="50" charset="-127"/>
                      </a:endParaRPr>
                    </a:p>
                    <a:p>
                      <a:pPr lvl="1" algn="ctr" latinLnBrk="1"/>
                      <a:r>
                        <a:rPr lang="en-US" altLang="ko-KR" sz="2400" b="1" dirty="0">
                          <a:latin typeface="Malgun Gothic Semilight" panose="020B0502040204020203" pitchFamily="50" charset="-127"/>
                          <a:ea typeface="Malgun Gothic Semilight" panose="020B0502040204020203" pitchFamily="50" charset="-127"/>
                          <a:cs typeface="Malgun Gothic Semilight" panose="020B0502040204020203" pitchFamily="50" charset="-127"/>
                        </a:rPr>
                        <a:t>8</a:t>
                      </a:r>
                      <a:endParaRPr lang="ko-KR" altLang="en-US" sz="2400" b="1" dirty="0">
                        <a:latin typeface="Malgun Gothic Semilight" panose="020B0502040204020203" pitchFamily="50" charset="-127"/>
                        <a:ea typeface="Malgun Gothic Semilight" panose="020B0502040204020203" pitchFamily="50" charset="-127"/>
                        <a:cs typeface="Malgun Gothic Semilight" panose="020B0502040204020203" pitchFamily="50" charset="-127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9606103"/>
                  </a:ext>
                </a:extLst>
              </a:tr>
            </a:tbl>
          </a:graphicData>
        </a:graphic>
      </p:graphicFrame>
      <p:sp>
        <p:nvSpPr>
          <p:cNvPr id="76" name="TextBox 75">
            <a:extLst>
              <a:ext uri="{FF2B5EF4-FFF2-40B4-BE49-F238E27FC236}">
                <a16:creationId xmlns:a16="http://schemas.microsoft.com/office/drawing/2014/main" id="{352909F8-75A1-493B-97D2-D19BCC6EB94A}"/>
              </a:ext>
            </a:extLst>
          </p:cNvPr>
          <p:cNvSpPr txBox="1"/>
          <p:nvPr/>
        </p:nvSpPr>
        <p:spPr>
          <a:xfrm>
            <a:off x="10722436" y="25484525"/>
            <a:ext cx="103261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kern="0" dirty="0">
                <a:solidFill>
                  <a:srgbClr val="000000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Fig. 4. Antibacterial activity of silver nanoparticle-coated spectacle frame substrate using Oregano extract. </a:t>
            </a:r>
            <a:endParaRPr lang="en-US" altLang="ko-KR" sz="2400" kern="0" spc="0" dirty="0">
              <a:solidFill>
                <a:srgbClr val="000000"/>
              </a:solidFill>
              <a:effectLst/>
              <a:latin typeface="Malgun Gothic Semilight" panose="020B0502040204020203" pitchFamily="50" charset="-127"/>
              <a:ea typeface="Malgun Gothic Semilight" panose="020B0502040204020203" pitchFamily="50" charset="-127"/>
              <a:cs typeface="Malgun Gothic Semilight" panose="020B0502040204020203" pitchFamily="50" charset="-127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1A0FE9DC-7A31-49A4-A536-1D3030616D0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086555" y="22416642"/>
            <a:ext cx="9458325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19496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2633</TotalTime>
  <Words>626</Words>
  <Application>Microsoft Office PowerPoint</Application>
  <PresentationFormat>사용자 지정</PresentationFormat>
  <Paragraphs>63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Malgun Gothic Semilight</vt:lpstr>
      <vt:lpstr>굴림</vt:lpstr>
      <vt:lpstr>Malgun Gothic</vt:lpstr>
      <vt:lpstr>Malgun Gothic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김영미</cp:lastModifiedBy>
  <cp:revision>235</cp:revision>
  <dcterms:created xsi:type="dcterms:W3CDTF">2007-11-27T23:16:29Z</dcterms:created>
  <dcterms:modified xsi:type="dcterms:W3CDTF">2021-12-01T14:28:10Z</dcterms:modified>
</cp:coreProperties>
</file>