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a" initials="a" lastIdx="1" clrIdx="0">
    <p:extLst>
      <p:ext uri="{19B8F6BF-5375-455C-9EA6-DF929625EA0E}">
        <p15:presenceInfo xmlns:p15="http://schemas.microsoft.com/office/powerpoint/2012/main" userId="a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589"/>
  </p:normalViewPr>
  <p:slideViewPr>
    <p:cSldViewPr>
      <p:cViewPr>
        <p:scale>
          <a:sx n="50" d="100"/>
          <a:sy n="50" d="100"/>
        </p:scale>
        <p:origin x="1374" y="-355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그룹 30">
            <a:extLst>
              <a:ext uri="{FF2B5EF4-FFF2-40B4-BE49-F238E27FC236}">
                <a16:creationId xmlns:a16="http://schemas.microsoft.com/office/drawing/2014/main" id="{24E9B486-FAC5-4165-8076-A9C7BDF4BBD5}"/>
              </a:ext>
            </a:extLst>
          </p:cNvPr>
          <p:cNvGrpSpPr/>
          <p:nvPr/>
        </p:nvGrpSpPr>
        <p:grpSpPr>
          <a:xfrm>
            <a:off x="13579068" y="8929217"/>
            <a:ext cx="6690640" cy="4050964"/>
            <a:chOff x="4797792" y="12673633"/>
            <a:chExt cx="11978928" cy="7876914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A962FDF1-7E34-481B-BC76-7DE873F8C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7792" y="12673633"/>
              <a:ext cx="11978928" cy="6487985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90F8EC7-1FF8-48C9-B96A-61D103E2341A}"/>
                </a:ext>
              </a:extLst>
            </p:cNvPr>
            <p:cNvSpPr txBox="1"/>
            <p:nvPr/>
          </p:nvSpPr>
          <p:spPr>
            <a:xfrm>
              <a:off x="5044744" y="19533170"/>
              <a:ext cx="11731976" cy="10173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Fig. 1. Fixation Disparity Measure Card</a:t>
              </a:r>
              <a:endPara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 defTabSz="3089186"/>
            <a:r>
              <a:rPr lang="ko-KR" altLang="en-US" sz="54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주시시차 카드 개발 및 효용성에 관한 연구</a:t>
            </a:r>
            <a:endParaRPr lang="en-US" altLang="ko-KR" sz="5400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0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3200" b="1" u="sng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강성훈</a:t>
            </a:r>
            <a:r>
              <a:rPr lang="en-US" altLang="ko-KR" sz="32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2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박병호</a:t>
            </a:r>
            <a:r>
              <a:rPr lang="en-US" altLang="ko-KR" sz="32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2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2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박효원</a:t>
            </a:r>
            <a:r>
              <a:rPr lang="en-US" altLang="ko-KR" sz="32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2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김민철</a:t>
            </a:r>
            <a:r>
              <a:rPr lang="en-US" altLang="ko-KR" sz="32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2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3200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이의진</a:t>
            </a:r>
            <a:r>
              <a:rPr lang="en-US" altLang="ko-KR" sz="32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2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박상호</a:t>
            </a:r>
            <a:r>
              <a:rPr lang="en-US" altLang="ko-KR" sz="32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2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전인철</a:t>
            </a:r>
            <a:r>
              <a:rPr lang="en-US" altLang="ko-KR" sz="32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1,2</a:t>
            </a:r>
            <a:endParaRPr lang="en-US" altLang="ko-KR" sz="3200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2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/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동신대학교  안경광학과</a:t>
            </a:r>
            <a:r>
              <a:rPr lang="en-US" altLang="ko-KR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동신대학교 대학원 </a:t>
            </a:r>
            <a:r>
              <a:rPr lang="ko-KR" altLang="en-US" sz="3600" b="1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옵토메트리학과</a:t>
            </a:r>
            <a:endParaRPr lang="ko-KR" altLang="en-US" sz="3600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8B7893-B25B-704D-8991-4D93B8667672}"/>
              </a:ext>
            </a:extLst>
          </p:cNvPr>
          <p:cNvSpPr txBox="1"/>
          <p:nvPr/>
        </p:nvSpPr>
        <p:spPr>
          <a:xfrm>
            <a:off x="832135" y="6050207"/>
            <a:ext cx="20067263" cy="1301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양안시이상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유무와 안정피로 여부를 판단하기 위해 주시시차를 이용함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본 연구는 임상에서 접근성과 편의성을 높일 수 있는 주시시차 카드를 고안하고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고안된 카드의 효용성을 평가하고자 함</a:t>
            </a: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D34AD32B-2D1B-E24D-9BB0-731AD312E448}"/>
              </a:ext>
            </a:extLst>
          </p:cNvPr>
          <p:cNvSpPr/>
          <p:nvPr/>
        </p:nvSpPr>
        <p:spPr bwMode="auto">
          <a:xfrm>
            <a:off x="586248" y="8385033"/>
            <a:ext cx="20559039" cy="805866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57" name="모서리가 둥근 직사각형 56"/>
          <p:cNvSpPr/>
          <p:nvPr/>
        </p:nvSpPr>
        <p:spPr bwMode="auto">
          <a:xfrm>
            <a:off x="3071912" y="8065121"/>
            <a:ext cx="15355874" cy="698863"/>
          </a:xfrm>
          <a:prstGeom prst="roundRect">
            <a:avLst/>
          </a:prstGeom>
          <a:solidFill>
            <a:srgbClr val="F66A00"/>
          </a:solidFill>
          <a:ln w="9525" cap="flat" cmpd="sng" algn="ctr">
            <a:solidFill>
              <a:srgbClr val="F66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algn="ctr" defTabSz="3084552"/>
            <a:r>
              <a:rPr lang="en-US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METHODS</a:t>
            </a:r>
            <a:endParaRPr lang="ko-KR" altLang="en-US" sz="399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algn="ctr" defTabSz="3084552"/>
            <a:endParaRPr lang="ko-KR" altLang="en-US" sz="3998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510AB0-F81F-974F-8800-BB0FD6BC90CC}"/>
              </a:ext>
            </a:extLst>
          </p:cNvPr>
          <p:cNvSpPr txBox="1"/>
          <p:nvPr/>
        </p:nvSpPr>
        <p:spPr>
          <a:xfrm>
            <a:off x="832135" y="9065715"/>
            <a:ext cx="11193351" cy="7108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안과질환이 없는 성인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41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명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평균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24.07±6.69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세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을 대상으로 함</a:t>
            </a:r>
            <a:endParaRPr lang="en-US" altLang="ko-KR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주시시차 카드는 </a:t>
            </a:r>
            <a:r>
              <a:rPr lang="ko-KR" altLang="en-US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어도비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일러스트 프로그램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(Adobe illustrator CS6, USA)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을 이용하여 도안함</a:t>
            </a:r>
            <a:endParaRPr lang="en-US" altLang="ko-KR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적색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(#E60012)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과 녹색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(#006934)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의 수평과 수직 </a:t>
            </a:r>
            <a:r>
              <a:rPr lang="ko-KR" altLang="en-US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나니어스라인으로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구성함</a:t>
            </a:r>
            <a:endParaRPr lang="en-US" altLang="ko-KR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융합고정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(fusional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lock)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을 위해 주변부에는 그림을 중심부에는 글자를 이용하여 장치를 도안함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(Fig. 1)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주시시차 측정을 위한 </a:t>
            </a:r>
            <a:r>
              <a:rPr lang="ko-KR" altLang="en-US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분각은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sFD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= arctan (</a:t>
            </a:r>
            <a:r>
              <a:rPr lang="en-US" altLang="ko-KR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dNon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/D), </a:t>
            </a:r>
            <a:r>
              <a:rPr lang="en-US" altLang="ko-KR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dNon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&gt; 0 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공식을 이용하여 계산함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(Fig. 2)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 카드의 효용성 평가를 위해 편광을 이용하는 </a:t>
            </a:r>
            <a:r>
              <a:rPr lang="ko-KR" altLang="en-US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살라딘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(Saladin Near Point Balance, USA) 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카드와 비교하여 차이를 분석함</a:t>
            </a:r>
            <a:endParaRPr lang="en-US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F3ECFC9-BC07-C643-8DC1-93FAD707EF96}"/>
              </a:ext>
            </a:extLst>
          </p:cNvPr>
          <p:cNvSpPr/>
          <p:nvPr/>
        </p:nvSpPr>
        <p:spPr bwMode="auto">
          <a:xfrm>
            <a:off x="486726" y="17115973"/>
            <a:ext cx="20588315" cy="1002670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58" name="모서리가 둥근 직사각형 57"/>
          <p:cNvSpPr/>
          <p:nvPr/>
        </p:nvSpPr>
        <p:spPr bwMode="auto">
          <a:xfrm>
            <a:off x="3071911" y="16727853"/>
            <a:ext cx="15355874" cy="698863"/>
          </a:xfrm>
          <a:prstGeom prst="roundRect">
            <a:avLst/>
          </a:prstGeom>
          <a:solidFill>
            <a:srgbClr val="F66A00"/>
          </a:solidFill>
          <a:ln w="9525" cap="flat" cmpd="sng" algn="ctr">
            <a:solidFill>
              <a:srgbClr val="F66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algn="ctr" defTabSz="3084552"/>
            <a:r>
              <a:rPr lang="en-US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RESULTS</a:t>
            </a:r>
            <a:endParaRPr lang="ko-KR" altLang="en-US" sz="399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algn="ctr" defTabSz="3084552"/>
            <a:endParaRPr lang="ko-KR" altLang="en-US" sz="3998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F0ACEA-ABCC-D14D-817C-F1AEF92D0100}"/>
              </a:ext>
            </a:extLst>
          </p:cNvPr>
          <p:cNvSpPr txBox="1"/>
          <p:nvPr/>
        </p:nvSpPr>
        <p:spPr>
          <a:xfrm>
            <a:off x="738815" y="17813175"/>
            <a:ext cx="20253902" cy="2590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적록 필터를 이용한 주시시차는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21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명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(51.22%)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으로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 평균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2.79±4.16′ 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외주시시차 임</a:t>
            </a:r>
            <a:endParaRPr lang="en-US" altLang="ko-KR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살라딘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카드를 이용한 주시시차는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22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명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(53.66%)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으로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평균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3.19±2.14′ 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외주시시차 임</a:t>
            </a:r>
            <a:endParaRPr lang="en-US" altLang="ko-KR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적록 필터를 이용한 주시시차 카드와 </a:t>
            </a:r>
            <a:r>
              <a:rPr lang="ko-KR" altLang="en-US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살라딘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카드에서 공통적으로 주시시차가 측정된 대상은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17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명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(41.46%)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임</a:t>
            </a:r>
            <a:endParaRPr lang="en-US" altLang="ko-KR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적록 필터를 이용한 주시시차 카드와 </a:t>
            </a:r>
            <a:r>
              <a:rPr lang="ko-KR" altLang="en-US" sz="2796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살라딘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카드는 통계적으로 유의한 차이를 보이지 않았음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(p=0.770)(Table 1).</a:t>
            </a:r>
            <a:endParaRPr lang="en-US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638A797-6818-C241-8658-D7FB33162F9C}"/>
              </a:ext>
            </a:extLst>
          </p:cNvPr>
          <p:cNvSpPr/>
          <p:nvPr/>
        </p:nvSpPr>
        <p:spPr bwMode="auto">
          <a:xfrm>
            <a:off x="481429" y="27867321"/>
            <a:ext cx="10116825" cy="330463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59" name="모서리가 둥근 직사각형 58"/>
          <p:cNvSpPr/>
          <p:nvPr/>
        </p:nvSpPr>
        <p:spPr bwMode="auto">
          <a:xfrm>
            <a:off x="605214" y="27450149"/>
            <a:ext cx="9820748" cy="705203"/>
          </a:xfrm>
          <a:prstGeom prst="roundRect">
            <a:avLst/>
          </a:prstGeom>
          <a:solidFill>
            <a:srgbClr val="F66A00"/>
          </a:solidFill>
          <a:ln w="9525" cap="flat" cmpd="sng" algn="ctr">
            <a:solidFill>
              <a:srgbClr val="F66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algn="ctr" defTabSz="3081471"/>
            <a:r>
              <a:rPr lang="en-US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CONCLUSIONS</a:t>
            </a:r>
            <a:endParaRPr lang="ko-KR" altLang="en-US" sz="399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EA6FEA-B2CB-B04E-B104-5B4CA77F50D4}"/>
              </a:ext>
            </a:extLst>
          </p:cNvPr>
          <p:cNvSpPr txBox="1"/>
          <p:nvPr/>
        </p:nvSpPr>
        <p:spPr>
          <a:xfrm>
            <a:off x="710969" y="28651912"/>
            <a:ext cx="9609237" cy="2243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고안된 주시시차 카드의 검사 결과와 기존의 편광을 이용한 주시시차 카드의 검사결과는 차이가 없으며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임상에서 주시시차 측정을 위해 유용하게 사용될 것으로 사료된다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en-US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9F158DD6-0D08-F14A-9712-B895C6848514}"/>
              </a:ext>
            </a:extLst>
          </p:cNvPr>
          <p:cNvSpPr/>
          <p:nvPr/>
        </p:nvSpPr>
        <p:spPr bwMode="auto">
          <a:xfrm>
            <a:off x="10975195" y="27867321"/>
            <a:ext cx="10117506" cy="330463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66" name="모서리가 둥근 직사각형 65"/>
          <p:cNvSpPr/>
          <p:nvPr/>
        </p:nvSpPr>
        <p:spPr bwMode="auto">
          <a:xfrm>
            <a:off x="11200497" y="27450150"/>
            <a:ext cx="9715612" cy="705203"/>
          </a:xfrm>
          <a:prstGeom prst="roundRect">
            <a:avLst/>
          </a:prstGeom>
          <a:solidFill>
            <a:srgbClr val="F66A00"/>
          </a:solidFill>
          <a:ln w="9525" cap="flat" cmpd="sng" algn="ctr">
            <a:solidFill>
              <a:srgbClr val="F66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algn="ctr" defTabSz="3081471"/>
            <a:r>
              <a:rPr lang="en-CA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REFERENCES</a:t>
            </a:r>
            <a:endParaRPr lang="ko-KR" altLang="en-US" sz="399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8107D12-3FCE-874C-8BC6-4CE087D15BE9}"/>
              </a:ext>
            </a:extLst>
          </p:cNvPr>
          <p:cNvSpPr txBox="1"/>
          <p:nvPr/>
        </p:nvSpPr>
        <p:spPr>
          <a:xfrm>
            <a:off x="11200497" y="28371004"/>
            <a:ext cx="9609237" cy="2673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JANICE NGAN, BS 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등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: Comparison of Fixation Disparity Curve Parameters Obtained with the Wesson and Saladin Fixation Disparity Cards</a:t>
            </a:r>
          </a:p>
          <a:p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[2] 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한경애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김효정 등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: Wesson Fixation Disparity Card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와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Saladin Fixation Disparity Card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로 측정한 주시시차 변수의 비교</a:t>
            </a:r>
            <a:endParaRPr lang="en-US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E13FBC06-F172-4827-8735-5451069670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3930" y="971240"/>
            <a:ext cx="3043906" cy="3066453"/>
          </a:xfrm>
          <a:prstGeom prst="rect">
            <a:avLst/>
          </a:prstGeom>
        </p:spPr>
      </p:pic>
      <p:graphicFrame>
        <p:nvGraphicFramePr>
          <p:cNvPr id="39" name="표 38">
            <a:extLst>
              <a:ext uri="{FF2B5EF4-FFF2-40B4-BE49-F238E27FC236}">
                <a16:creationId xmlns:a16="http://schemas.microsoft.com/office/drawing/2014/main" id="{FF8A8A25-9184-4074-9E9C-0063DD1964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023351"/>
              </p:ext>
            </p:extLst>
          </p:nvPr>
        </p:nvGraphicFramePr>
        <p:xfrm>
          <a:off x="1224287" y="22425650"/>
          <a:ext cx="7848871" cy="2241240"/>
        </p:xfrm>
        <a:graphic>
          <a:graphicData uri="http://schemas.openxmlformats.org/drawingml/2006/table">
            <a:tbl>
              <a:tblPr/>
              <a:tblGrid>
                <a:gridCol w="1955134">
                  <a:extLst>
                    <a:ext uri="{9D8B030D-6E8A-4147-A177-3AD203B41FA5}">
                      <a16:colId xmlns:a16="http://schemas.microsoft.com/office/drawing/2014/main" val="1221214951"/>
                    </a:ext>
                  </a:extLst>
                </a:gridCol>
                <a:gridCol w="1768123">
                  <a:extLst>
                    <a:ext uri="{9D8B030D-6E8A-4147-A177-3AD203B41FA5}">
                      <a16:colId xmlns:a16="http://schemas.microsoft.com/office/drawing/2014/main" val="3672763093"/>
                    </a:ext>
                  </a:extLst>
                </a:gridCol>
                <a:gridCol w="2062807">
                  <a:extLst>
                    <a:ext uri="{9D8B030D-6E8A-4147-A177-3AD203B41FA5}">
                      <a16:colId xmlns:a16="http://schemas.microsoft.com/office/drawing/2014/main" val="2740926743"/>
                    </a:ext>
                  </a:extLst>
                </a:gridCol>
                <a:gridCol w="2062807">
                  <a:extLst>
                    <a:ext uri="{9D8B030D-6E8A-4147-A177-3AD203B41FA5}">
                      <a16:colId xmlns:a16="http://schemas.microsoft.com/office/drawing/2014/main" val="3345695502"/>
                    </a:ext>
                  </a:extLst>
                </a:gridCol>
              </a:tblGrid>
              <a:tr h="7470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Card</a:t>
                      </a:r>
                      <a:endParaRPr lang="ko-KR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Mean(</a:t>
                      </a:r>
                      <a:r>
                        <a:rPr lang="en-US" altLang="ko-KR" sz="2000" b="0" i="0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‘)</a:t>
                      </a:r>
                      <a:endParaRPr lang="ko-KR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</a:t>
                      </a:r>
                      <a:endParaRPr lang="ko-KR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</a:t>
                      </a:r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-value</a:t>
                      </a:r>
                      <a:endParaRPr lang="ko-KR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9317"/>
                  </a:ext>
                </a:extLst>
              </a:tr>
              <a:tr h="7470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FDM Card</a:t>
                      </a:r>
                      <a:r>
                        <a:rPr lang="en-US" altLang="ko-KR" sz="2000" kern="1200" baseline="300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</a:t>
                      </a:r>
                      <a:endParaRPr lang="en-US" altLang="ko-KR" sz="2000" kern="12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-1.63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2.21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0.770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96062199"/>
                  </a:ext>
                </a:extLst>
              </a:tr>
              <a:tr h="7470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Saladin Card</a:t>
                      </a:r>
                      <a:r>
                        <a:rPr lang="en-US" altLang="ko-KR" sz="2000" kern="1200" baseline="300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</a:t>
                      </a:r>
                      <a:endParaRPr lang="en-US" altLang="ko-KR" sz="2000" kern="12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-1.50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3.33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2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5604232"/>
                  </a:ext>
                </a:extLst>
              </a:tr>
            </a:tbl>
          </a:graphicData>
        </a:graphic>
      </p:graphicFrame>
      <p:grpSp>
        <p:nvGrpSpPr>
          <p:cNvPr id="26" name="그룹 25">
            <a:extLst>
              <a:ext uri="{FF2B5EF4-FFF2-40B4-BE49-F238E27FC236}">
                <a16:creationId xmlns:a16="http://schemas.microsoft.com/office/drawing/2014/main" id="{21A41738-F240-4066-809F-D4DC650E8A53}"/>
              </a:ext>
            </a:extLst>
          </p:cNvPr>
          <p:cNvGrpSpPr/>
          <p:nvPr/>
        </p:nvGrpSpPr>
        <p:grpSpPr>
          <a:xfrm>
            <a:off x="13579068" y="13192726"/>
            <a:ext cx="6943362" cy="3081307"/>
            <a:chOff x="12141853" y="6147533"/>
            <a:chExt cx="9012756" cy="4471078"/>
          </a:xfrm>
        </p:grpSpPr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3F7809DC-64C8-439F-AB31-3A62A9262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141853" y="6147533"/>
              <a:ext cx="8684713" cy="328574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DAE2873-E35B-444A-A912-1D851E43E6FD}"/>
                </a:ext>
              </a:extLst>
            </p:cNvPr>
            <p:cNvSpPr txBox="1"/>
            <p:nvPr/>
          </p:nvSpPr>
          <p:spPr>
            <a:xfrm>
              <a:off x="12320004" y="9859402"/>
              <a:ext cx="8834605" cy="759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Fig. 2.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sFD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= arctan (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dNon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/D),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dNon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&gt; 0</a:t>
              </a:r>
              <a:endPara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E266F26-AC15-4BE8-8E42-57690C7FC55E}"/>
              </a:ext>
            </a:extLst>
          </p:cNvPr>
          <p:cNvSpPr txBox="1"/>
          <p:nvPr/>
        </p:nvSpPr>
        <p:spPr>
          <a:xfrm>
            <a:off x="1069582" y="21627849"/>
            <a:ext cx="8940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Table 1. Paired t-test with FDM card and Saladin card</a:t>
            </a: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65B3457-49D3-4904-AF43-FC9384127D81}"/>
              </a:ext>
            </a:extLst>
          </p:cNvPr>
          <p:cNvSpPr txBox="1"/>
          <p:nvPr/>
        </p:nvSpPr>
        <p:spPr>
          <a:xfrm>
            <a:off x="1296295" y="24876084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kern="1200" baseline="3000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*</a:t>
            </a:r>
            <a:r>
              <a:rPr lang="en-US" altLang="ko-KR" sz="2400" b="0" i="0" u="none" strike="noStrike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FDM Card and Saladin Card: negative for </a:t>
            </a:r>
            <a:r>
              <a:rPr lang="en-US" altLang="ko-KR" sz="2400" b="0" i="0" u="none" strike="noStrike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exo</a:t>
            </a:r>
            <a:r>
              <a:rPr lang="en-US" altLang="ko-KR" sz="2400" b="0" i="0" u="none" strike="noStrike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-fixation disparity and positive for </a:t>
            </a:r>
            <a:r>
              <a:rPr lang="en-US" altLang="ko-KR" sz="2400" b="0" i="0" u="none" strike="noStrike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eso</a:t>
            </a:r>
            <a:r>
              <a:rPr lang="en-US" altLang="ko-KR" sz="2400" b="0" i="0" u="none" strike="noStrike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-fixation disparity</a:t>
            </a:r>
            <a:endParaRPr lang="ko-KR" altLang="en-US" sz="3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7939CBF-62FE-4F74-92C5-CF1825DCA331}"/>
              </a:ext>
            </a:extLst>
          </p:cNvPr>
          <p:cNvSpPr/>
          <p:nvPr/>
        </p:nvSpPr>
        <p:spPr bwMode="auto">
          <a:xfrm>
            <a:off x="568686" y="5493255"/>
            <a:ext cx="20559038" cy="216298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35" name="모서리가 둥근 직사각형 56">
            <a:extLst>
              <a:ext uri="{FF2B5EF4-FFF2-40B4-BE49-F238E27FC236}">
                <a16:creationId xmlns:a16="http://schemas.microsoft.com/office/drawing/2014/main" id="{57143699-9751-4E1A-BAD9-2B1D7EDBDA20}"/>
              </a:ext>
            </a:extLst>
          </p:cNvPr>
          <p:cNvSpPr/>
          <p:nvPr/>
        </p:nvSpPr>
        <p:spPr bwMode="auto">
          <a:xfrm>
            <a:off x="3071911" y="5068506"/>
            <a:ext cx="15355874" cy="698863"/>
          </a:xfrm>
          <a:prstGeom prst="roundRect">
            <a:avLst/>
          </a:prstGeom>
          <a:solidFill>
            <a:srgbClr val="F66A00"/>
          </a:solidFill>
          <a:ln w="9525" cap="flat" cmpd="sng" algn="ctr">
            <a:solidFill>
              <a:srgbClr val="F66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algn="ctr" defTabSz="3084552"/>
            <a:r>
              <a:rPr lang="en-US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399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algn="ctr" defTabSz="3084552"/>
            <a:endParaRPr lang="ko-KR" altLang="en-US" sz="3998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B65AD3-DD04-4505-8AC9-1E0C4648ECFF}"/>
              </a:ext>
            </a:extLst>
          </p:cNvPr>
          <p:cNvSpPr txBox="1"/>
          <p:nvPr/>
        </p:nvSpPr>
        <p:spPr>
          <a:xfrm>
            <a:off x="12241510" y="26276518"/>
            <a:ext cx="6074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0" i="0" u="none" strike="noStrike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3. Results for Fixation Disparity</a:t>
            </a:r>
            <a:endParaRPr lang="ko-KR" altLang="en-US" sz="4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6" name="개체 15">
            <a:extLst>
              <a:ext uri="{FF2B5EF4-FFF2-40B4-BE49-F238E27FC236}">
                <a16:creationId xmlns:a16="http://schemas.microsoft.com/office/drawing/2014/main" id="{841DD901-EB6F-46AA-BE91-635B0403E5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706145"/>
              </p:ext>
            </p:extLst>
          </p:nvPr>
        </p:nvGraphicFramePr>
        <p:xfrm>
          <a:off x="10320207" y="20711359"/>
          <a:ext cx="9182972" cy="5565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Graph" r:id="rId8" imgW="3920760" imgH="3000960" progId="Origin95.Graph">
                  <p:embed/>
                </p:oleObj>
              </mc:Choice>
              <mc:Fallback>
                <p:oleObj name="Graph" r:id="rId8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320207" y="20711359"/>
                        <a:ext cx="9182972" cy="55651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2989</TotalTime>
  <Words>387</Words>
  <Application>Microsoft Office PowerPoint</Application>
  <PresentationFormat>사용자 지정</PresentationFormat>
  <Paragraphs>43</Paragraphs>
  <Slides>1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굴림</vt:lpstr>
      <vt:lpstr>맑은 고딕</vt:lpstr>
      <vt:lpstr>맑은 고딕</vt:lpstr>
      <vt:lpstr>Arial</vt:lpstr>
      <vt:lpstr>Calibri</vt:lpstr>
      <vt:lpstr>기본 디자인</vt:lpstr>
      <vt:lpstr>Graph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aa</cp:lastModifiedBy>
  <cp:revision>217</cp:revision>
  <dcterms:created xsi:type="dcterms:W3CDTF">2007-11-27T23:16:29Z</dcterms:created>
  <dcterms:modified xsi:type="dcterms:W3CDTF">2021-11-30T07:59:01Z</dcterms:modified>
</cp:coreProperties>
</file>