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21945600" cy="329184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pos="864" userDrawn="1">
          <p15:clr>
            <a:srgbClr val="A4A3A4"/>
          </p15:clr>
        </p15:guide>
        <p15:guide id="3" pos="12936" userDrawn="1">
          <p15:clr>
            <a:srgbClr val="A4A3A4"/>
          </p15:clr>
        </p15:guide>
        <p15:guide id="4" orient="horz" pos="19872" userDrawn="1">
          <p15:clr>
            <a:srgbClr val="A4A3A4"/>
          </p15:clr>
        </p15:guide>
        <p15:guide id="5" pos="4488" userDrawn="1">
          <p15:clr>
            <a:srgbClr val="A4A3A4"/>
          </p15:clr>
        </p15:guide>
        <p15:guide id="6" pos="5088" userDrawn="1">
          <p15:clr>
            <a:srgbClr val="A4A3A4"/>
          </p15:clr>
        </p15:guide>
        <p15:guide id="7" pos="7200" userDrawn="1">
          <p15:clr>
            <a:srgbClr val="A4A3A4"/>
          </p15:clr>
        </p15:guide>
        <p15:guide id="8" pos="6624" userDrawn="1">
          <p15:clr>
            <a:srgbClr val="A4A3A4"/>
          </p15:clr>
        </p15:guide>
        <p15:guide id="9" pos="8736" userDrawn="1">
          <p15:clr>
            <a:srgbClr val="A4A3A4"/>
          </p15:clr>
        </p15:guide>
        <p15:guide id="10" pos="9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4" autoAdjust="0"/>
    <p:restoredTop sz="95320" autoAdjust="0"/>
  </p:normalViewPr>
  <p:slideViewPr>
    <p:cSldViewPr snapToGrid="0" snapToObjects="1" showGuides="1">
      <p:cViewPr varScale="1">
        <p:scale>
          <a:sx n="23" d="100"/>
          <a:sy n="23" d="100"/>
        </p:scale>
        <p:origin x="666" y="114"/>
      </p:cViewPr>
      <p:guideLst>
        <p:guide orient="horz" pos="864"/>
        <p:guide pos="864"/>
        <p:guide pos="12936"/>
        <p:guide orient="horz" pos="19872"/>
        <p:guide pos="4488"/>
        <p:guide pos="5088"/>
        <p:guide pos="7200"/>
        <p:guide pos="6624"/>
        <p:guide pos="8736"/>
        <p:guide pos="93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32410422542037"/>
          <c:y val="5.52063500343409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2176155781455771"/>
          <c:y val="0.18634928413616111"/>
          <c:w val="0.78737509035292319"/>
          <c:h val="0.7397324430616362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코로나 전과 비교시 안구건조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EB-4F9F-BA87-59FAFED888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39-45FE-AB83-74657DB825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아니오</c:v>
                </c:pt>
                <c:pt idx="1">
                  <c:v>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70.599999999999994</c:v>
                </c:pt>
                <c:pt idx="1">
                  <c:v>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EB-4F9F-BA87-59FAFED888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ko-KR" altLang="en-US" dirty="0">
                <a:solidFill>
                  <a:srgbClr val="000000"/>
                </a:solidFill>
              </a:rPr>
              <a:t>마스크 </a:t>
            </a:r>
            <a:r>
              <a:rPr lang="ko-KR" altLang="en-US" dirty="0" smtClean="0">
                <a:solidFill>
                  <a:srgbClr val="000000"/>
                </a:solidFill>
              </a:rPr>
              <a:t>착용 시간</a:t>
            </a:r>
            <a:endParaRPr lang="ko-KR" altLang="en-US" dirty="0">
              <a:solidFill>
                <a:srgbClr val="000000"/>
              </a:solidFill>
            </a:endParaRPr>
          </a:p>
        </c:rich>
      </c:tx>
      <c:layout>
        <c:manualLayout>
          <c:xMode val="edge"/>
          <c:yMode val="edge"/>
          <c:x val="0.21652311883500233"/>
          <c:y val="0.144127392860742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3293117604878094"/>
          <c:y val="0.24068607042237536"/>
          <c:w val="0.61982626753729719"/>
          <c:h val="0.61732368388275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마스크 착용시간</c:v>
                </c:pt>
              </c:strCache>
            </c:strRef>
          </c:tx>
          <c:explosion val="15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48B-4108-8FF4-79A20C06CCE8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48B-4108-8FF4-79A20C06CCE8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48B-4108-8FF4-79A20C06CC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067-4070-9111-0E4FF3BDCD50}"/>
              </c:ext>
            </c:extLst>
          </c:dPt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48B-4108-8FF4-79A20C06CC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1~5</c:v>
                </c:pt>
                <c:pt idx="1">
                  <c:v>5~10</c:v>
                </c:pt>
                <c:pt idx="2">
                  <c:v>10~15</c:v>
                </c:pt>
                <c:pt idx="3">
                  <c:v>15~20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5.9</c:v>
                </c:pt>
                <c:pt idx="1">
                  <c:v>70.599999999999994</c:v>
                </c:pt>
                <c:pt idx="2">
                  <c:v>23.6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8B-4108-8FF4-79A20C06C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05452150667219"/>
          <c:y val="0.85738753579541882"/>
          <c:w val="0.59168300998400836"/>
          <c:h val="5.7831644874732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마스크 착용</c:v>
                </c:pt>
                <c:pt idx="1">
                  <c:v>마스크 미착용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8.3000000000000007</c:v>
                </c:pt>
                <c:pt idx="1">
                  <c:v>11.3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D-4EF7-A01F-928AD28CC8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896681920"/>
        <c:axId val="896686080"/>
      </c:barChart>
      <c:catAx>
        <c:axId val="89668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896686080"/>
        <c:crosses val="autoZero"/>
        <c:auto val="1"/>
        <c:lblAlgn val="ctr"/>
        <c:lblOffset val="100"/>
        <c:noMultiLvlLbl val="0"/>
      </c:catAx>
      <c:valAx>
        <c:axId val="89668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896681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ko-KR"/>
              <a:t>평소 마스크 착용 시 안구의 불편도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매우 그렇다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까끌거린다</c:v>
                </c:pt>
                <c:pt idx="1">
                  <c:v>따갑고 아프다</c:v>
                </c:pt>
                <c:pt idx="2">
                  <c:v>흐리게 보인다</c:v>
                </c:pt>
                <c:pt idx="3">
                  <c:v>잘 보이지 않는다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C0-4F79-B02F-291FBE4445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그렇다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까끌거린다</c:v>
                </c:pt>
                <c:pt idx="1">
                  <c:v>따갑고 아프다</c:v>
                </c:pt>
                <c:pt idx="2">
                  <c:v>흐리게 보인다</c:v>
                </c:pt>
                <c:pt idx="3">
                  <c:v>잘 보이지 않는다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C0-4F79-B02F-291FBE44455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보통이다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까끌거린다</c:v>
                </c:pt>
                <c:pt idx="1">
                  <c:v>따갑고 아프다</c:v>
                </c:pt>
                <c:pt idx="2">
                  <c:v>흐리게 보인다</c:v>
                </c:pt>
                <c:pt idx="3">
                  <c:v>잘 보이지 않는다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C0-4F79-B02F-291FBE44455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그렇지 않다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까끌거린다</c:v>
                </c:pt>
                <c:pt idx="1">
                  <c:v>따갑고 아프다</c:v>
                </c:pt>
                <c:pt idx="2">
                  <c:v>흐리게 보인다</c:v>
                </c:pt>
                <c:pt idx="3">
                  <c:v>잘 보이지 않는다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C0-4F79-B02F-291FBE444552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매우그렇지않다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까끌거린다</c:v>
                </c:pt>
                <c:pt idx="1">
                  <c:v>따갑고 아프다</c:v>
                </c:pt>
                <c:pt idx="2">
                  <c:v>흐리게 보인다</c:v>
                </c:pt>
                <c:pt idx="3">
                  <c:v>잘 보이지 않는다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6C0-4F79-B02F-291FBE44455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05127440"/>
        <c:axId val="905128688"/>
      </c:barChart>
      <c:catAx>
        <c:axId val="905127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05128688"/>
        <c:crosses val="autoZero"/>
        <c:auto val="1"/>
        <c:lblAlgn val="ctr"/>
        <c:lblOffset val="100"/>
        <c:noMultiLvlLbl val="0"/>
      </c:catAx>
      <c:valAx>
        <c:axId val="905128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0512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0000"/>
          </a:solidFill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E13C8-359A-44BE-A87F-47DDA3527D75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0C665-2515-4C62-BC27-BE22D32004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370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0C665-2515-4C62-BC27-BE22D320044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59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E1444-C34C-AD43-8DDF-A21EF4E7181D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40C05-6F4A-EE41-87D7-FF4C0A138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0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11" Type="http://schemas.openxmlformats.org/officeDocument/2006/relationships/chart" Target="../charts/chart4.xml"/><Relationship Id="rId5" Type="http://schemas.openxmlformats.org/officeDocument/2006/relationships/chart" Target="../charts/chart1.xml"/><Relationship Id="rId10" Type="http://schemas.openxmlformats.org/officeDocument/2006/relationships/chart" Target="../charts/chart3.xml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Purple Header Bar"/>
          <p:cNvSpPr/>
          <p:nvPr/>
        </p:nvSpPr>
        <p:spPr>
          <a:xfrm>
            <a:off x="0" y="6442"/>
            <a:ext cx="21945600" cy="6562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8117" y="4504381"/>
            <a:ext cx="2029748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200" dirty="0" err="1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서주예</a:t>
            </a:r>
            <a:r>
              <a:rPr lang="ko-KR" altLang="en-US" sz="4200" dirty="0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altLang="ko-KR" sz="4200" dirty="0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· </a:t>
            </a:r>
            <a:r>
              <a:rPr lang="ko-KR" altLang="en-US" sz="4200" dirty="0" err="1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신장철</a:t>
            </a:r>
            <a:r>
              <a:rPr lang="ko-KR" altLang="en-US" sz="42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altLang="ko-KR" sz="42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· </a:t>
            </a:r>
            <a:r>
              <a:rPr lang="ko-KR" altLang="en-US" sz="4200" dirty="0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박상철</a:t>
            </a:r>
            <a:r>
              <a:rPr lang="ko-KR" altLang="en-US" sz="42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altLang="ko-KR" sz="4200" dirty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· </a:t>
            </a:r>
            <a:r>
              <a:rPr lang="ko-KR" altLang="en-US" sz="4200" dirty="0" err="1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배연주</a:t>
            </a:r>
            <a:r>
              <a:rPr lang="ko-KR" altLang="en-US" sz="4200" dirty="0" smtClean="0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ko-KR" altLang="en-US" sz="4200" dirty="0"/>
              <a:t/>
            </a:r>
            <a:br>
              <a:rPr lang="ko-KR" altLang="en-US" sz="4200" dirty="0"/>
            </a:br>
            <a:endParaRPr lang="en-US" altLang="ko-KR" sz="4200" dirty="0" smtClean="0"/>
          </a:p>
          <a:p>
            <a:r>
              <a:rPr lang="ko-KR" altLang="en-US" sz="3200" dirty="0" smtClean="0">
                <a:solidFill>
                  <a:srgbClr val="FFFFFF"/>
                </a:solidFill>
              </a:rPr>
              <a:t>부산과학기술대학교 안경광학과</a:t>
            </a:r>
            <a:endParaRPr lang="en-US" sz="3200" dirty="0">
              <a:solidFill>
                <a:srgbClr val="FFFFFF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2273" y="6907970"/>
            <a:ext cx="19315387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3600" b="1" dirty="0" smtClean="0">
                <a:latin typeface="Uni Sans Book" charset="0"/>
                <a:ea typeface="Uni Sans Book" charset="0"/>
                <a:cs typeface="Uni Sans Book" charset="0"/>
              </a:rPr>
              <a:t>서론</a:t>
            </a:r>
            <a:r>
              <a:rPr lang="en-US" sz="3300" dirty="0" smtClean="0">
                <a:latin typeface="Uni Sans Book" charset="0"/>
                <a:ea typeface="Uni Sans Book" charset="0"/>
                <a:cs typeface="Uni Sans Book" charset="0"/>
              </a:rPr>
              <a:t> </a:t>
            </a:r>
            <a:r>
              <a:rPr lang="en-US" sz="3300" dirty="0" smtClean="0">
                <a:solidFill>
                  <a:srgbClr val="000000"/>
                </a:solidFill>
                <a:latin typeface="Uni Sans Book" charset="0"/>
                <a:ea typeface="Uni Sans Book" charset="0"/>
                <a:cs typeface="Uni Sans Book" charset="0"/>
              </a:rPr>
              <a:t> </a:t>
            </a:r>
          </a:p>
          <a:p>
            <a:pPr algn="just"/>
            <a:endParaRPr lang="en-US" altLang="ko-KR" sz="30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800" dirty="0" err="1" smtClean="0">
                <a:solidFill>
                  <a:srgbClr val="000000"/>
                </a:solidFill>
                <a:latin typeface="+mn-ea"/>
                <a:cs typeface="Open Sans" charset="0"/>
              </a:rPr>
              <a:t>건성안은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최근 세계적인 보고에 의하면 인구의 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14%~33%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에서 발생하는 매우 흔한 질환이며 건강보험심사평가원에 따르면 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2010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년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~2017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년 사이에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건성안은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연평균 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2.79%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로 증가하는 추세를 보이고 있다</a:t>
            </a:r>
            <a:r>
              <a:rPr lang="en-US" altLang="ko-KR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.</a:t>
            </a:r>
            <a:r>
              <a:rPr lang="en-US" altLang="ko-KR" sz="2800" baseline="30000" dirty="0" smtClean="0">
                <a:solidFill>
                  <a:srgbClr val="000000"/>
                </a:solidFill>
                <a:latin typeface="+mn-ea"/>
                <a:cs typeface="Open Sans" charset="0"/>
              </a:rPr>
              <a:t>[</a:t>
            </a:r>
            <a:r>
              <a:rPr lang="en-US" altLang="ko-KR" sz="2800" baseline="30000" dirty="0">
                <a:solidFill>
                  <a:srgbClr val="000000"/>
                </a:solidFill>
                <a:latin typeface="+mn-ea"/>
                <a:cs typeface="Open Sans" charset="0"/>
              </a:rPr>
              <a:t>1]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영국의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워털루 대학에서 실시한 연구 결과에 따르면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마스크를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착용하는 것은 입과 코에서 바깥으로 퍼져 나가는 공기의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양을 감소시키는데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마스크를 제대로 착용하지 않아 얼굴에 느슨하게 걸쳐져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있으면 들숨</a:t>
            </a:r>
            <a:r>
              <a:rPr lang="en-US" altLang="ko-KR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날숨 시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공기의 흐름이 눈 표면을 향해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눈물막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건조화를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가속하고</a:t>
            </a:r>
            <a:r>
              <a:rPr lang="en-US" altLang="ko-KR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이것이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눈물막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형성에 영향을 끼쳐 우리 눈을 건조하게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만든다</a:t>
            </a:r>
            <a:r>
              <a:rPr lang="en-US" altLang="ko-KR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.</a:t>
            </a:r>
            <a:r>
              <a:rPr lang="en-US" altLang="ko-KR" sz="2800" baseline="30000" dirty="0" smtClean="0">
                <a:solidFill>
                  <a:srgbClr val="000000"/>
                </a:solidFill>
                <a:latin typeface="+mn-ea"/>
                <a:cs typeface="Open Sans" charset="0"/>
              </a:rPr>
              <a:t>[</a:t>
            </a:r>
            <a:r>
              <a:rPr lang="en-US" altLang="ko-KR" sz="2800" baseline="30000" dirty="0">
                <a:solidFill>
                  <a:srgbClr val="000000"/>
                </a:solidFill>
                <a:latin typeface="+mn-ea"/>
                <a:cs typeface="Open Sans" charset="0"/>
              </a:rPr>
              <a:t>2]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장시간 동안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마스크 착용을 할 경우 이런 현상들이 반복적으로 일어나며 우리 눈은 매우 건조 한 상태가 된다</a:t>
            </a:r>
            <a:r>
              <a:rPr lang="en-US" altLang="ko-KR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. </a:t>
            </a:r>
            <a:r>
              <a:rPr lang="ko-KR" altLang="en-US" sz="2800" dirty="0" smtClean="0">
                <a:solidFill>
                  <a:srgbClr val="000000"/>
                </a:solidFill>
                <a:latin typeface="+mn-ea"/>
                <a:cs typeface="Open Sans" charset="0"/>
              </a:rPr>
              <a:t>현재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코로나 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19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로 인해 대부분 장기간 마스크를 착용하고 있으며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,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이로 인해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건성안이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유발될 것이라 예상된다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본 연구에서는 마스크 착용 전후의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건성안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설문조사와 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NIBUT 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검사를 통하여 마스크 착용 전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/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후의 </a:t>
            </a:r>
            <a:r>
              <a:rPr lang="ko-KR" altLang="en-US" sz="2800" dirty="0" err="1">
                <a:solidFill>
                  <a:srgbClr val="000000"/>
                </a:solidFill>
                <a:latin typeface="+mn-ea"/>
                <a:cs typeface="Open Sans" charset="0"/>
              </a:rPr>
              <a:t>눈물질의</a:t>
            </a:r>
            <a:r>
              <a:rPr lang="ko-KR" altLang="en-US" sz="2800" dirty="0">
                <a:solidFill>
                  <a:srgbClr val="000000"/>
                </a:solidFill>
                <a:latin typeface="+mn-ea"/>
                <a:cs typeface="Open Sans" charset="0"/>
              </a:rPr>
              <a:t> 변화를 알아보고자 한다</a:t>
            </a:r>
            <a:r>
              <a:rPr lang="en-US" altLang="ko-KR" sz="2800" dirty="0">
                <a:solidFill>
                  <a:srgbClr val="000000"/>
                </a:solidFill>
                <a:latin typeface="+mn-ea"/>
                <a:cs typeface="Open Sans" charset="0"/>
              </a:rPr>
              <a:t>. </a:t>
            </a:r>
            <a:endParaRPr lang="en-US" sz="30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11" name="Straight Connector 10" descr="Gold column divider rule line"/>
          <p:cNvCxnSpPr/>
          <p:nvPr/>
        </p:nvCxnSpPr>
        <p:spPr>
          <a:xfrm>
            <a:off x="7608277" y="14395938"/>
            <a:ext cx="0" cy="171508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 descr="Gold column divider rule line"/>
          <p:cNvCxnSpPr/>
          <p:nvPr/>
        </p:nvCxnSpPr>
        <p:spPr>
          <a:xfrm>
            <a:off x="14342876" y="14372492"/>
            <a:ext cx="0" cy="171743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 descr="Gold column divider rule line"/>
          <p:cNvCxnSpPr/>
          <p:nvPr/>
        </p:nvCxnSpPr>
        <p:spPr>
          <a:xfrm>
            <a:off x="1371600" y="13827175"/>
            <a:ext cx="19202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 descr="Section Header Place holder and gold boundless bar"/>
          <p:cNvGrpSpPr/>
          <p:nvPr/>
        </p:nvGrpSpPr>
        <p:grpSpPr>
          <a:xfrm>
            <a:off x="8263933" y="14410032"/>
            <a:ext cx="5753101" cy="1323439"/>
            <a:chOff x="1173671" y="15341765"/>
            <a:chExt cx="5753101" cy="1323439"/>
          </a:xfrm>
        </p:grpSpPr>
        <p:sp>
          <p:nvSpPr>
            <p:cNvPr id="24" name="TextBox 23" descr="Section Header and gold boundless bar"/>
            <p:cNvSpPr txBox="1"/>
            <p:nvPr/>
          </p:nvSpPr>
          <p:spPr>
            <a:xfrm>
              <a:off x="1173671" y="15341765"/>
              <a:ext cx="575310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600" b="1" dirty="0" smtClean="0">
                  <a:latin typeface="Encode Sans Normal Black" charset="0"/>
                  <a:ea typeface="Encode Sans Normal Black" charset="0"/>
                  <a:cs typeface="Encode Sans Normal Black" charset="0"/>
                </a:rPr>
                <a:t>결과</a:t>
              </a:r>
              <a:r>
                <a:rPr lang="ko-KR" altLang="en-US" sz="4000" b="1" dirty="0" smtClean="0">
                  <a:latin typeface="Encode Sans Normal Black" charset="0"/>
                  <a:ea typeface="Encode Sans Normal Black" charset="0"/>
                  <a:cs typeface="Encode Sans Normal Black" charset="0"/>
                </a:rPr>
                <a:t> </a:t>
              </a:r>
              <a:endParaRPr lang="en-US" altLang="ko-KR" sz="4000" b="1" dirty="0" smtClean="0">
                <a:latin typeface="Encode Sans Normal Black" charset="0"/>
                <a:ea typeface="Encode Sans Normal Black" charset="0"/>
                <a:cs typeface="Encode Sans Normal Black" charset="0"/>
              </a:endParaRPr>
            </a:p>
            <a:p>
              <a:endParaRPr lang="en-US" sz="4000" b="1" dirty="0" smtClean="0">
                <a:latin typeface="Encode Sans Normal Black" charset="0"/>
                <a:ea typeface="Encode Sans Normal Black" charset="0"/>
                <a:cs typeface="Encode Sans Normal Black" charset="0"/>
              </a:endParaRPr>
            </a:p>
          </p:txBody>
        </p:sp>
        <p:pic>
          <p:nvPicPr>
            <p:cNvPr id="25" name="Picture 24" descr="Gold boundless bar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7113" y="16011234"/>
              <a:ext cx="1399032" cy="112776"/>
            </a:xfrm>
            <a:prstGeom prst="rect">
              <a:avLst/>
            </a:prstGeom>
          </p:spPr>
        </p:pic>
      </p:grpSp>
      <p:grpSp>
        <p:nvGrpSpPr>
          <p:cNvPr id="44" name="Group 43" descr="Section Header Place holder and gold boundless bar"/>
          <p:cNvGrpSpPr/>
          <p:nvPr/>
        </p:nvGrpSpPr>
        <p:grpSpPr>
          <a:xfrm>
            <a:off x="14994557" y="21147885"/>
            <a:ext cx="5753101" cy="764274"/>
            <a:chOff x="1371600" y="15619145"/>
            <a:chExt cx="5753101" cy="764274"/>
          </a:xfrm>
        </p:grpSpPr>
        <p:sp>
          <p:nvSpPr>
            <p:cNvPr id="45" name="TextBox 44" descr="Section Header and gold boundless bar"/>
            <p:cNvSpPr txBox="1"/>
            <p:nvPr/>
          </p:nvSpPr>
          <p:spPr>
            <a:xfrm>
              <a:off x="1371600" y="15619145"/>
              <a:ext cx="5753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600" b="1" dirty="0" smtClean="0">
                  <a:latin typeface="Encode Sans Normal Black" charset="0"/>
                  <a:ea typeface="Encode Sans Normal Black" charset="0"/>
                  <a:cs typeface="Encode Sans Normal Black" charset="0"/>
                </a:rPr>
                <a:t>결론</a:t>
              </a:r>
              <a:endParaRPr lang="en-US" sz="3600" b="1" dirty="0">
                <a:latin typeface="Encode Sans Normal Black" charset="0"/>
                <a:ea typeface="Encode Sans Normal Black" charset="0"/>
                <a:cs typeface="Encode Sans Normal Black" charset="0"/>
              </a:endParaRPr>
            </a:p>
          </p:txBody>
        </p:sp>
        <p:pic>
          <p:nvPicPr>
            <p:cNvPr id="46" name="Picture 45" descr="Gold boundless bar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4947" y="16270643"/>
              <a:ext cx="1399032" cy="112776"/>
            </a:xfrm>
            <a:prstGeom prst="rect">
              <a:avLst/>
            </a:prstGeom>
          </p:spPr>
        </p:pic>
      </p:grpSp>
      <p:sp>
        <p:nvSpPr>
          <p:cNvPr id="47" name="TextBox 46"/>
          <p:cNvSpPr txBox="1"/>
          <p:nvPr/>
        </p:nvSpPr>
        <p:spPr>
          <a:xfrm>
            <a:off x="14994558" y="22127137"/>
            <a:ext cx="6221614" cy="1080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본 연구에서는 </a:t>
            </a:r>
            <a:r>
              <a:rPr 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COVID-19 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로 인하여 마스크 착용시 안구 건조에 대해 실험을 진행 하였다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평소 마스크 착용 시 안구의 불편도 수치는 그렇지 않다 가 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40% 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로 높은 비중을 차지 하였으나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,  NIBUT 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검사 결과에서는 마스크 </a:t>
            </a:r>
            <a:r>
              <a:rPr lang="ko-KR" altLang="en-US" sz="2800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착용후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ko-KR" altLang="en-US" sz="2800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눈물막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파괴 시간 보다 마스크를 착용하지 않고 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5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분간 대기후 </a:t>
            </a:r>
            <a:r>
              <a:rPr lang="ko-KR" altLang="en-US" sz="2800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눈물막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파괴 시간이  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+3.00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초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즉 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33.9%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증가하여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,</a:t>
            </a:r>
            <a:r>
              <a:rPr lang="ko-KR" altLang="en-US" sz="2800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눈물막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파괴 시간이 더 오래 걸린 것 을 확인할 수 있다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따라서 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COVID-19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의 장기화로 인해 장시간 마스크를 </a:t>
            </a:r>
            <a:r>
              <a:rPr lang="ko-KR" altLang="en-US" sz="2800" dirty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착용함으로서 눈의 </a:t>
            </a:r>
            <a:r>
              <a:rPr lang="ko-KR" altLang="en-US" sz="2800" dirty="0" err="1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건성안을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ko-KR" altLang="en-US" sz="2800" dirty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유발 할 수 </a:t>
            </a:r>
            <a:r>
              <a:rPr lang="ko-KR" altLang="en-US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있다고 판단된다</a:t>
            </a:r>
            <a:r>
              <a:rPr lang="en-US" altLang="ko-KR" sz="28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endParaRPr lang="en-US" altLang="ko-KR" sz="2800" dirty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  <a:p>
            <a:endParaRPr lang="en-US" altLang="ko-KR" sz="22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  <a:p>
            <a:endParaRPr lang="en-US" altLang="ko-KR" sz="22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  <a:p>
            <a:endParaRPr lang="en-US" sz="22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3" name="Rectangle 52" descr="Purple box for quick facts"/>
          <p:cNvSpPr/>
          <p:nvPr/>
        </p:nvSpPr>
        <p:spPr>
          <a:xfrm>
            <a:off x="1461814" y="14136282"/>
            <a:ext cx="5681924" cy="17410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1918841" y="14392707"/>
            <a:ext cx="4888947" cy="1702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3600" b="1" dirty="0" smtClean="0">
                <a:solidFill>
                  <a:schemeClr val="bg1"/>
                </a:solidFill>
                <a:latin typeface="Encode Sans Normal Black" charset="0"/>
                <a:ea typeface="Encode Sans Normal Black" charset="0"/>
                <a:cs typeface="Encode Sans Normal Black" charset="0"/>
              </a:rPr>
              <a:t>연구방법</a:t>
            </a:r>
            <a:endParaRPr lang="en-US" altLang="ko-KR" sz="3600" b="1" dirty="0" smtClean="0">
              <a:solidFill>
                <a:schemeClr val="bg1"/>
              </a:solidFill>
              <a:latin typeface="Encode Sans Normal Black" charset="0"/>
              <a:ea typeface="Encode Sans Normal Black" charset="0"/>
              <a:cs typeface="Encode Sans Normal Black" charset="0"/>
            </a:endParaRPr>
          </a:p>
          <a:p>
            <a:pPr>
              <a:spcAft>
                <a:spcPts val="1200"/>
              </a:spcAft>
            </a:pPr>
            <a:endParaRPr lang="en-US" altLang="ko-KR" sz="2800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본 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연구에서는 안질환 및 수술경험이 없는 대학생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20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명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,(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평균나이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23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세</a:t>
            </a: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 을 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대상으로 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설문조사 및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NIBUT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검사를 진행 하였다</a:t>
            </a: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. </a:t>
            </a:r>
            <a:endParaRPr lang="en-US" altLang="ko-KR" sz="2800" b="1" dirty="0" smtClean="0">
              <a:solidFill>
                <a:schemeClr val="bg1"/>
              </a:solidFill>
              <a:latin typeface="+mn-ea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설문 문항은 안구표면 </a:t>
            </a:r>
            <a:r>
              <a:rPr lang="ko-KR" altLang="en-US" sz="2800" b="1" dirty="0" err="1" smtClean="0">
                <a:solidFill>
                  <a:schemeClr val="bg1"/>
                </a:solidFill>
                <a:latin typeface="+mn-ea"/>
              </a:rPr>
              <a:t>질환지수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(OSDI; Ocular Surface Disease Index) 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에 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따라 작성하여 </a:t>
            </a:r>
            <a:r>
              <a:rPr lang="ko-KR" altLang="en-US" sz="2800" b="1" dirty="0" err="1">
                <a:solidFill>
                  <a:schemeClr val="bg1"/>
                </a:solidFill>
                <a:latin typeface="+mn-ea"/>
              </a:rPr>
              <a:t>건성안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분류를 하였으며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,NIBUT 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는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KR-8100P (Topcon-Japan) 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를 사용하여 마스크 착용시와 미 착용시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NIBUT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를 측정하였다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NIBUT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가 </a:t>
            </a: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10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초 이상인 대상자는 </a:t>
            </a:r>
            <a:r>
              <a:rPr lang="ko-KR" altLang="en-US" sz="2800" b="1" dirty="0" err="1" smtClean="0">
                <a:solidFill>
                  <a:schemeClr val="bg1"/>
                </a:solidFill>
                <a:latin typeface="+mn-ea"/>
              </a:rPr>
              <a:t>정상안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,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 </a:t>
            </a:r>
            <a:endParaRPr lang="en-US" altLang="ko-KR" sz="2800" b="1" dirty="0" smtClean="0">
              <a:solidFill>
                <a:schemeClr val="bg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NIBUT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가 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10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초 미만인 대상자는 </a:t>
            </a:r>
            <a:r>
              <a:rPr lang="ko-KR" altLang="en-US" sz="2800" b="1" dirty="0" err="1" smtClean="0">
                <a:solidFill>
                  <a:schemeClr val="bg1"/>
                </a:solidFill>
                <a:latin typeface="+mn-ea"/>
              </a:rPr>
              <a:t>건성안으로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+mn-ea"/>
              </a:rPr>
              <a:t>한다</a:t>
            </a:r>
            <a:r>
              <a:rPr lang="en-US" altLang="ko-KR" sz="2800" b="1" dirty="0" smtClean="0">
                <a:solidFill>
                  <a:schemeClr val="bg1"/>
                </a:solidFill>
                <a:latin typeface="+mn-ea"/>
              </a:rPr>
              <a:t>.</a:t>
            </a:r>
            <a:endParaRPr lang="en-US" altLang="ko-KR" sz="2800" b="1" dirty="0" smtClean="0">
              <a:solidFill>
                <a:schemeClr val="bg1"/>
              </a:solidFill>
              <a:latin typeface="+mn-ea"/>
              <a:cs typeface="Open Sans" charset="0"/>
            </a:endParaRPr>
          </a:p>
          <a:p>
            <a:endParaRPr lang="en-US" altLang="ko-KR" sz="2800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spcAft>
                <a:spcPts val="1200"/>
              </a:spcAft>
            </a:pPr>
            <a:r>
              <a:rPr lang="en-US" altLang="ko-KR" sz="2400" b="1" dirty="0" smtClean="0">
                <a:solidFill>
                  <a:schemeClr val="bg1"/>
                </a:solidFill>
                <a:latin typeface="+mn-ea"/>
              </a:rPr>
              <a:t>* 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NIBUT (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비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침습성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눈물막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피괴시간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은 각막곡률계를 이용하여 측정 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: 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대상자에게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주시타겟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을 응시하면서 자유롭게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순목하도록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하다가 순목을 멈추게 하면서부터 </a:t>
            </a:r>
            <a:r>
              <a:rPr lang="ko-KR" altLang="en-US" sz="2400" b="1" dirty="0" err="1">
                <a:solidFill>
                  <a:schemeClr val="bg1"/>
                </a:solidFill>
                <a:latin typeface="+mn-ea"/>
              </a:rPr>
              <a:t>마이어상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이 일그러지거나 깨질 때까지의 시간을 기록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.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NIBUT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는 </a:t>
            </a:r>
            <a:r>
              <a:rPr lang="en-US" altLang="ko-KR" sz="2400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ko-KR" altLang="en-US" sz="2400" b="1" dirty="0">
                <a:solidFill>
                  <a:schemeClr val="bg1"/>
                </a:solidFill>
                <a:latin typeface="+mn-ea"/>
              </a:rPr>
              <a:t>회 측정한 후 평균값을 구함</a:t>
            </a:r>
            <a:r>
              <a:rPr lang="en-US" altLang="ko-KR" sz="2400" b="1" dirty="0" smtClean="0">
                <a:solidFill>
                  <a:schemeClr val="bg1"/>
                </a:solidFill>
                <a:latin typeface="+mn-ea"/>
              </a:rPr>
              <a:t>.</a:t>
            </a:r>
            <a:endParaRPr lang="en-US" altLang="ko-KR" sz="2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59" name="Group 58" descr="Section Header Place holder and gold boundless bar"/>
          <p:cNvGrpSpPr/>
          <p:nvPr/>
        </p:nvGrpSpPr>
        <p:grpSpPr>
          <a:xfrm>
            <a:off x="14901213" y="14300043"/>
            <a:ext cx="5753101" cy="904357"/>
            <a:chOff x="1371600" y="15619145"/>
            <a:chExt cx="5753101" cy="904357"/>
          </a:xfrm>
        </p:grpSpPr>
        <p:sp>
          <p:nvSpPr>
            <p:cNvPr id="60" name="TextBox 59" descr="Section Header and gold boundless bar"/>
            <p:cNvSpPr txBox="1"/>
            <p:nvPr/>
          </p:nvSpPr>
          <p:spPr>
            <a:xfrm>
              <a:off x="1371600" y="15619145"/>
              <a:ext cx="57531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latin typeface="Encode Sans Normal Black" charset="0"/>
                  <a:ea typeface="Encode Sans Normal Black" charset="0"/>
                  <a:cs typeface="Encode Sans Normal Black" charset="0"/>
                </a:rPr>
                <a:t>NIBUT </a:t>
              </a:r>
              <a:r>
                <a:rPr lang="ko-KR" altLang="en-US" sz="4000" b="1" dirty="0" smtClean="0">
                  <a:latin typeface="Encode Sans Normal Black" charset="0"/>
                  <a:ea typeface="Encode Sans Normal Black" charset="0"/>
                  <a:cs typeface="Encode Sans Normal Black" charset="0"/>
                </a:rPr>
                <a:t>측정</a:t>
              </a:r>
              <a:endParaRPr lang="en-US" sz="4000" b="1" dirty="0">
                <a:latin typeface="Encode Sans Normal Black" charset="0"/>
                <a:ea typeface="Encode Sans Normal Black" charset="0"/>
                <a:cs typeface="Encode Sans Normal Black" charset="0"/>
              </a:endParaRPr>
            </a:p>
          </p:txBody>
        </p:sp>
        <p:pic>
          <p:nvPicPr>
            <p:cNvPr id="61" name="Picture 60" descr="Gold boundless bar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4947" y="16410726"/>
              <a:ext cx="1399032" cy="112776"/>
            </a:xfrm>
            <a:prstGeom prst="rect">
              <a:avLst/>
            </a:prstGeom>
          </p:spPr>
        </p:pic>
      </p:grpSp>
      <p:pic>
        <p:nvPicPr>
          <p:cNvPr id="68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68" y="407057"/>
            <a:ext cx="2166822" cy="168834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4" descr="Gold boundless ba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70" y="15044547"/>
            <a:ext cx="1399032" cy="112776"/>
          </a:xfrm>
          <a:prstGeom prst="rect">
            <a:avLst/>
          </a:prstGeom>
        </p:spPr>
      </p:pic>
      <p:pic>
        <p:nvPicPr>
          <p:cNvPr id="75" name="Picture 24" descr="Gold boundless ba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09" y="7590810"/>
            <a:ext cx="1399032" cy="112776"/>
          </a:xfrm>
          <a:prstGeom prst="rect">
            <a:avLst/>
          </a:prstGeom>
        </p:spPr>
      </p:pic>
      <p:graphicFrame>
        <p:nvGraphicFramePr>
          <p:cNvPr id="20" name="차트 19"/>
          <p:cNvGraphicFramePr/>
          <p:nvPr>
            <p:extLst>
              <p:ext uri="{D42A27DB-BD31-4B8C-83A1-F6EECF244321}">
                <p14:modId xmlns:p14="http://schemas.microsoft.com/office/powerpoint/2010/main" val="1068341051"/>
              </p:ext>
            </p:extLst>
          </p:nvPr>
        </p:nvGraphicFramePr>
        <p:xfrm>
          <a:off x="7865090" y="16123659"/>
          <a:ext cx="2682455" cy="3910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차트 22"/>
          <p:cNvGraphicFramePr/>
          <p:nvPr>
            <p:extLst>
              <p:ext uri="{D42A27DB-BD31-4B8C-83A1-F6EECF244321}">
                <p14:modId xmlns:p14="http://schemas.microsoft.com/office/powerpoint/2010/main" val="3054346862"/>
              </p:ext>
            </p:extLst>
          </p:nvPr>
        </p:nvGraphicFramePr>
        <p:xfrm>
          <a:off x="10343280" y="15789535"/>
          <a:ext cx="3999596" cy="4493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371600" y="31959625"/>
            <a:ext cx="1855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aseline="30000" dirty="0" smtClean="0">
                <a:solidFill>
                  <a:schemeClr val="accent3"/>
                </a:solidFill>
              </a:rPr>
              <a:t>[1] </a:t>
            </a:r>
            <a:r>
              <a:rPr lang="ko-KR" altLang="en-US" sz="2000" dirty="0">
                <a:solidFill>
                  <a:schemeClr val="accent3"/>
                </a:solidFill>
              </a:rPr>
              <a:t>매일 쓰는 ‘마스크’ 때문에 눈 뻑뻑한 ‘안구건조증’ 더 심해진다 </a:t>
            </a:r>
            <a:r>
              <a:rPr lang="en-US" altLang="ko-KR" sz="2000" dirty="0">
                <a:solidFill>
                  <a:schemeClr val="accent3"/>
                </a:solidFill>
              </a:rPr>
              <a:t>- </a:t>
            </a:r>
            <a:r>
              <a:rPr lang="ko-KR" altLang="en-US" sz="2000" dirty="0" err="1">
                <a:solidFill>
                  <a:schemeClr val="accent3"/>
                </a:solidFill>
              </a:rPr>
              <a:t>인사이트</a:t>
            </a:r>
            <a:r>
              <a:rPr lang="ko-KR" altLang="en-US" sz="2000" dirty="0">
                <a:solidFill>
                  <a:schemeClr val="accent3"/>
                </a:solidFill>
              </a:rPr>
              <a:t> </a:t>
            </a:r>
            <a:r>
              <a:rPr lang="en-US" altLang="ko-KR" sz="2000" dirty="0">
                <a:solidFill>
                  <a:schemeClr val="accent3"/>
                </a:solidFill>
              </a:rPr>
              <a:t>(insight.co.kr)</a:t>
            </a:r>
            <a:endParaRPr lang="en-US" altLang="ko-KR" sz="2000" baseline="30000" dirty="0">
              <a:solidFill>
                <a:schemeClr val="accent3"/>
              </a:solidFill>
            </a:endParaRPr>
          </a:p>
          <a:p>
            <a:r>
              <a:rPr lang="en-US" altLang="ko-KR" sz="2000" baseline="30000" dirty="0" smtClean="0">
                <a:solidFill>
                  <a:schemeClr val="accent3"/>
                </a:solidFill>
              </a:rPr>
              <a:t>[</a:t>
            </a:r>
            <a:r>
              <a:rPr lang="en-US" altLang="ko-KR" sz="2000" baseline="30000" dirty="0">
                <a:solidFill>
                  <a:schemeClr val="accent3"/>
                </a:solidFill>
              </a:rPr>
              <a:t>2</a:t>
            </a:r>
            <a:r>
              <a:rPr lang="en-US" altLang="ko-KR" sz="2000" baseline="30000" dirty="0" smtClean="0">
                <a:solidFill>
                  <a:schemeClr val="accent3"/>
                </a:solidFill>
              </a:rPr>
              <a:t>]</a:t>
            </a:r>
            <a:r>
              <a:rPr lang="ko-KR" altLang="en-US" sz="2000" dirty="0" smtClean="0">
                <a:solidFill>
                  <a:schemeClr val="accent3"/>
                </a:solidFill>
              </a:rPr>
              <a:t> </a:t>
            </a:r>
            <a:r>
              <a:rPr lang="ko-KR" altLang="en-US" sz="2000" dirty="0">
                <a:solidFill>
                  <a:schemeClr val="accent3"/>
                </a:solidFill>
              </a:rPr>
              <a:t>김지현</a:t>
            </a:r>
            <a:r>
              <a:rPr lang="en-US" altLang="ko-KR" sz="2000" dirty="0">
                <a:solidFill>
                  <a:schemeClr val="accent3"/>
                </a:solidFill>
              </a:rPr>
              <a:t>. "</a:t>
            </a:r>
            <a:r>
              <a:rPr lang="ko-KR" altLang="en-US" sz="2000" dirty="0">
                <a:solidFill>
                  <a:schemeClr val="accent3"/>
                </a:solidFill>
              </a:rPr>
              <a:t>국내 안구건조증 환자의 유병률 및 </a:t>
            </a:r>
            <a:r>
              <a:rPr lang="ko-KR" altLang="en-US" sz="2000" dirty="0" err="1">
                <a:solidFill>
                  <a:schemeClr val="accent3"/>
                </a:solidFill>
              </a:rPr>
              <a:t>히알루론산나트륨</a:t>
            </a:r>
            <a:r>
              <a:rPr lang="ko-KR" altLang="en-US" sz="2000" dirty="0">
                <a:solidFill>
                  <a:schemeClr val="accent3"/>
                </a:solidFill>
              </a:rPr>
              <a:t> 인공눈물제제의 </a:t>
            </a:r>
            <a:r>
              <a:rPr lang="ko-KR" altLang="en-US" sz="2000" dirty="0" err="1">
                <a:solidFill>
                  <a:schemeClr val="accent3"/>
                </a:solidFill>
              </a:rPr>
              <a:t>처방현황</a:t>
            </a:r>
            <a:r>
              <a:rPr lang="en-US" altLang="ko-KR" sz="2000" dirty="0">
                <a:solidFill>
                  <a:schemeClr val="accent3"/>
                </a:solidFill>
              </a:rPr>
              <a:t>." </a:t>
            </a:r>
            <a:r>
              <a:rPr lang="ko-KR" altLang="en-US" sz="2000" dirty="0">
                <a:solidFill>
                  <a:schemeClr val="accent3"/>
                </a:solidFill>
              </a:rPr>
              <a:t>국내석사학위논문 연세대학교 대학원</a:t>
            </a:r>
            <a:r>
              <a:rPr lang="en-US" altLang="ko-KR" sz="2000" dirty="0">
                <a:solidFill>
                  <a:schemeClr val="accent3"/>
                </a:solidFill>
              </a:rPr>
              <a:t>, 2020. </a:t>
            </a:r>
            <a:r>
              <a:rPr lang="ko-KR" altLang="en-US" sz="2000" dirty="0" smtClean="0">
                <a:solidFill>
                  <a:schemeClr val="accent3"/>
                </a:solidFill>
              </a:rPr>
              <a:t>서울</a:t>
            </a:r>
            <a:r>
              <a:rPr lang="en-US" altLang="ko-KR" sz="2000" dirty="0" smtClean="0">
                <a:solidFill>
                  <a:schemeClr val="accent3"/>
                </a:solidFill>
              </a:rPr>
              <a:t>.</a:t>
            </a:r>
            <a:endParaRPr lang="en-US" altLang="ko-KR" sz="2000" dirty="0">
              <a:solidFill>
                <a:schemeClr val="accent3"/>
              </a:solidFill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3828" y="251452"/>
            <a:ext cx="2189684" cy="2189684"/>
          </a:xfrm>
          <a:prstGeom prst="rect">
            <a:avLst/>
          </a:prstGeom>
        </p:spPr>
      </p:pic>
      <p:sp>
        <p:nvSpPr>
          <p:cNvPr id="41" name="Title 1"/>
          <p:cNvSpPr txBox="1">
            <a:spLocks/>
          </p:cNvSpPr>
          <p:nvPr/>
        </p:nvSpPr>
        <p:spPr>
          <a:xfrm>
            <a:off x="1648117" y="2109377"/>
            <a:ext cx="20297482" cy="1716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21945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7200" b="1" dirty="0" smtClean="0">
                <a:solidFill>
                  <a:srgbClr val="FFFFFF"/>
                </a:solidFill>
                <a:latin typeface="Encode Sans Normal Black" charset="0"/>
                <a:ea typeface="Encode Sans Normal Black" charset="0"/>
                <a:cs typeface="Encode Sans Normal Black" charset="0"/>
              </a:rPr>
              <a:t>마스크 착용이 </a:t>
            </a:r>
            <a:r>
              <a:rPr lang="ko-KR" altLang="en-US" sz="7200" b="1" dirty="0" err="1" smtClean="0">
                <a:solidFill>
                  <a:srgbClr val="FFFFFF"/>
                </a:solidFill>
                <a:latin typeface="Encode Sans Normal Black" charset="0"/>
                <a:ea typeface="Encode Sans Normal Black" charset="0"/>
                <a:cs typeface="Encode Sans Normal Black" charset="0"/>
              </a:rPr>
              <a:t>눈물막에</a:t>
            </a:r>
            <a:r>
              <a:rPr lang="ko-KR" altLang="en-US" sz="7200" b="1" dirty="0" smtClean="0">
                <a:solidFill>
                  <a:srgbClr val="FFFFFF"/>
                </a:solidFill>
                <a:latin typeface="Encode Sans Normal Black" charset="0"/>
                <a:ea typeface="Encode Sans Normal Black" charset="0"/>
                <a:cs typeface="Encode Sans Normal Black" charset="0"/>
              </a:rPr>
              <a:t> 미치는 영향</a:t>
            </a:r>
            <a:endParaRPr lang="en-US" sz="7200" b="1" dirty="0">
              <a:solidFill>
                <a:srgbClr val="FFFFFF"/>
              </a:solidFill>
              <a:latin typeface="Encode Sans Normal Black" charset="0"/>
              <a:ea typeface="Encode Sans Normal Black" charset="0"/>
              <a:cs typeface="Encode Sans Normal Black" charset="0"/>
            </a:endParaRPr>
          </a:p>
        </p:txBody>
      </p:sp>
      <p:pic>
        <p:nvPicPr>
          <p:cNvPr id="48" name="Picture 4" descr="Gold Boundless Ba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117" y="3325877"/>
            <a:ext cx="3877056" cy="9509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06604" y="15723549"/>
            <a:ext cx="3362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▶설문조사 결과</a:t>
            </a:r>
            <a:r>
              <a:rPr lang="ko-KR" altLang="en-US" sz="2400" dirty="0" smtClean="0"/>
              <a:t> </a:t>
            </a:r>
            <a:endParaRPr lang="ko-KR" altLang="en-US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4994560" y="20283476"/>
            <a:ext cx="5753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NIBUT </a:t>
            </a:r>
            <a:r>
              <a:rPr lang="ko-KR" altLang="en-US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검사는 </a:t>
            </a:r>
            <a:r>
              <a:rPr lang="en-US" altLang="ko-KR" sz="1400" dirty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KR-8100P, (</a:t>
            </a:r>
            <a:r>
              <a:rPr lang="en-US" altLang="ko-KR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TOPCON-Japan) </a:t>
            </a:r>
            <a:r>
              <a:rPr lang="ko-KR" altLang="en-US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를 사용하여 검사를 진행하였다</a:t>
            </a:r>
            <a:r>
              <a:rPr lang="en-US" altLang="ko-KR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r>
              <a:rPr lang="ko-KR" altLang="en-US" sz="1400" dirty="0" smtClean="0">
                <a:solidFill>
                  <a:srgbClr val="000000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endParaRPr lang="en-US" sz="1400" dirty="0" smtClean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  <a:p>
            <a:endParaRPr lang="en-US" sz="1400" dirty="0">
              <a:solidFill>
                <a:srgbClr val="000000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0" name="Rectangle 71" descr="Photo placeholder"/>
          <p:cNvSpPr/>
          <p:nvPr/>
        </p:nvSpPr>
        <p:spPr>
          <a:xfrm>
            <a:off x="14994560" y="15710429"/>
            <a:ext cx="5753100" cy="4332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" name="그림 5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9237" y="15456216"/>
            <a:ext cx="4413499" cy="4695963"/>
          </a:xfrm>
          <a:prstGeom prst="rect">
            <a:avLst/>
          </a:prstGeom>
        </p:spPr>
      </p:pic>
      <p:graphicFrame>
        <p:nvGraphicFramePr>
          <p:cNvPr id="5" name="차트 4"/>
          <p:cNvGraphicFramePr/>
          <p:nvPr>
            <p:extLst>
              <p:ext uri="{D42A27DB-BD31-4B8C-83A1-F6EECF244321}">
                <p14:modId xmlns:p14="http://schemas.microsoft.com/office/powerpoint/2010/main" val="542453328"/>
              </p:ext>
            </p:extLst>
          </p:nvPr>
        </p:nvGraphicFramePr>
        <p:xfrm>
          <a:off x="8080437" y="26406694"/>
          <a:ext cx="5610756" cy="5196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9546976" y="25830749"/>
            <a:ext cx="3362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▶</a:t>
            </a:r>
            <a:r>
              <a:rPr lang="en-US" altLang="ko-KR" sz="2800" b="1" dirty="0" smtClean="0"/>
              <a:t>NIBUT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검사 결과</a:t>
            </a:r>
            <a:endParaRPr lang="ko-KR" altLang="en-US" sz="2400" b="1" dirty="0"/>
          </a:p>
        </p:txBody>
      </p:sp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714460386"/>
              </p:ext>
            </p:extLst>
          </p:nvPr>
        </p:nvGraphicFramePr>
        <p:xfrm>
          <a:off x="7934119" y="20191266"/>
          <a:ext cx="6082915" cy="5300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84035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rgbClr val="33006F"/>
      </a:dk1>
      <a:lt1>
        <a:srgbClr val="E8D3A2"/>
      </a:lt1>
      <a:dk2>
        <a:srgbClr val="797979"/>
      </a:dk2>
      <a:lt2>
        <a:srgbClr val="917B4C"/>
      </a:lt2>
      <a:accent1>
        <a:srgbClr val="33006F"/>
      </a:accent1>
      <a:accent2>
        <a:srgbClr val="E8D3A2"/>
      </a:accent2>
      <a:accent3>
        <a:srgbClr val="A9A9A9"/>
      </a:accent3>
      <a:accent4>
        <a:srgbClr val="917B4C"/>
      </a:accent4>
      <a:accent5>
        <a:srgbClr val="414141"/>
      </a:accent5>
      <a:accent6>
        <a:srgbClr val="797979"/>
      </a:accent6>
      <a:hlink>
        <a:srgbClr val="A9A9A9"/>
      </a:hlink>
      <a:folHlink>
        <a:srgbClr val="D5D5D5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8165</TotalTime>
  <Words>444</Words>
  <Application>Microsoft Office PowerPoint</Application>
  <PresentationFormat>사용자 지정</PresentationFormat>
  <Paragraphs>32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Encode Sans Normal Black</vt:lpstr>
      <vt:lpstr>Open Sans</vt:lpstr>
      <vt:lpstr>Uni Sans Book</vt:lpstr>
      <vt:lpstr>맑은 고딕</vt:lpstr>
      <vt:lpstr>Arial</vt:lpstr>
      <vt:lpstr>Calibri</vt:lpstr>
      <vt:lpstr>Calibri Light</vt:lpstr>
      <vt:lpstr>Office Theme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Sydney Brown</dc:creator>
  <cp:lastModifiedBy>2</cp:lastModifiedBy>
  <cp:revision>54</cp:revision>
  <dcterms:created xsi:type="dcterms:W3CDTF">2018-02-07T04:27:03Z</dcterms:created>
  <dcterms:modified xsi:type="dcterms:W3CDTF">2021-11-30T06:35:04Z</dcterms:modified>
</cp:coreProperties>
</file>