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074900" cy="20104100"/>
  <p:notesSz cx="15074900" cy="201041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59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1093" y="6232271"/>
            <a:ext cx="1281906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2187" y="11258296"/>
            <a:ext cx="1055687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4062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66843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5077440" cy="20104100"/>
          </a:xfrm>
          <a:custGeom>
            <a:avLst/>
            <a:gdLst/>
            <a:ahLst/>
            <a:cxnLst/>
            <a:rect l="l" t="t" r="r" b="b"/>
            <a:pathLst>
              <a:path w="15077440" h="20104100">
                <a:moveTo>
                  <a:pt x="15077188" y="0"/>
                </a:moveTo>
                <a:lnTo>
                  <a:pt x="0" y="0"/>
                </a:lnTo>
                <a:lnTo>
                  <a:pt x="0" y="20104100"/>
                </a:lnTo>
                <a:lnTo>
                  <a:pt x="15077188" y="20104100"/>
                </a:lnTo>
                <a:lnTo>
                  <a:pt x="15077188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20537" y="2146943"/>
            <a:ext cx="14627225" cy="16626205"/>
          </a:xfrm>
          <a:custGeom>
            <a:avLst/>
            <a:gdLst/>
            <a:ahLst/>
            <a:cxnLst/>
            <a:rect l="l" t="t" r="r" b="b"/>
            <a:pathLst>
              <a:path w="14627225" h="16626205">
                <a:moveTo>
                  <a:pt x="14522405" y="0"/>
                </a:moveTo>
                <a:lnTo>
                  <a:pt x="104437" y="0"/>
                </a:lnTo>
                <a:lnTo>
                  <a:pt x="63786" y="8205"/>
                </a:lnTo>
                <a:lnTo>
                  <a:pt x="30590" y="30584"/>
                </a:lnTo>
                <a:lnTo>
                  <a:pt x="8207" y="63779"/>
                </a:lnTo>
                <a:lnTo>
                  <a:pt x="0" y="104431"/>
                </a:lnTo>
                <a:lnTo>
                  <a:pt x="0" y="16521681"/>
                </a:lnTo>
                <a:lnTo>
                  <a:pt x="8207" y="16562333"/>
                </a:lnTo>
                <a:lnTo>
                  <a:pt x="30590" y="16595527"/>
                </a:lnTo>
                <a:lnTo>
                  <a:pt x="63786" y="16617907"/>
                </a:lnTo>
                <a:lnTo>
                  <a:pt x="104437" y="16626112"/>
                </a:lnTo>
                <a:lnTo>
                  <a:pt x="14522405" y="16626112"/>
                </a:lnTo>
                <a:lnTo>
                  <a:pt x="14563058" y="16617907"/>
                </a:lnTo>
                <a:lnTo>
                  <a:pt x="14596252" y="16595527"/>
                </a:lnTo>
                <a:lnTo>
                  <a:pt x="14618631" y="16562333"/>
                </a:lnTo>
                <a:lnTo>
                  <a:pt x="14626837" y="16521681"/>
                </a:lnTo>
                <a:lnTo>
                  <a:pt x="14626837" y="104431"/>
                </a:lnTo>
                <a:lnTo>
                  <a:pt x="14618631" y="63779"/>
                </a:lnTo>
                <a:lnTo>
                  <a:pt x="14596252" y="30584"/>
                </a:lnTo>
                <a:lnTo>
                  <a:pt x="14563058" y="8205"/>
                </a:lnTo>
                <a:lnTo>
                  <a:pt x="145224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42549" y="2448917"/>
            <a:ext cx="5598160" cy="636905"/>
          </a:xfrm>
          <a:custGeom>
            <a:avLst/>
            <a:gdLst/>
            <a:ahLst/>
            <a:cxnLst/>
            <a:rect l="l" t="t" r="r" b="b"/>
            <a:pathLst>
              <a:path w="5598160" h="636905">
                <a:moveTo>
                  <a:pt x="5491683" y="0"/>
                </a:moveTo>
                <a:lnTo>
                  <a:pt x="106145" y="0"/>
                </a:lnTo>
                <a:lnTo>
                  <a:pt x="64829" y="8340"/>
                </a:lnTo>
                <a:lnTo>
                  <a:pt x="31089" y="31087"/>
                </a:lnTo>
                <a:lnTo>
                  <a:pt x="8341" y="64826"/>
                </a:lnTo>
                <a:lnTo>
                  <a:pt x="0" y="106145"/>
                </a:lnTo>
                <a:lnTo>
                  <a:pt x="0" y="636874"/>
                </a:lnTo>
                <a:lnTo>
                  <a:pt x="5597829" y="636874"/>
                </a:lnTo>
                <a:lnTo>
                  <a:pt x="5597829" y="106145"/>
                </a:lnTo>
                <a:lnTo>
                  <a:pt x="5589488" y="64826"/>
                </a:lnTo>
                <a:lnTo>
                  <a:pt x="5566741" y="31087"/>
                </a:lnTo>
                <a:lnTo>
                  <a:pt x="5533002" y="8340"/>
                </a:lnTo>
                <a:lnTo>
                  <a:pt x="5491683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324018" y="224111"/>
            <a:ext cx="2233315" cy="1692185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2321772" y="221924"/>
            <a:ext cx="2238375" cy="1697355"/>
          </a:xfrm>
          <a:custGeom>
            <a:avLst/>
            <a:gdLst/>
            <a:ahLst/>
            <a:cxnLst/>
            <a:rect l="l" t="t" r="r" b="b"/>
            <a:pathLst>
              <a:path w="2238375" h="1697355">
                <a:moveTo>
                  <a:pt x="1119081" y="0"/>
                </a:moveTo>
                <a:lnTo>
                  <a:pt x="1176586" y="1063"/>
                </a:lnTo>
                <a:lnTo>
                  <a:pt x="1233382" y="4432"/>
                </a:lnTo>
                <a:lnTo>
                  <a:pt x="1289410" y="9751"/>
                </a:lnTo>
                <a:lnTo>
                  <a:pt x="1344374" y="17198"/>
                </a:lnTo>
                <a:lnTo>
                  <a:pt x="1398570" y="26595"/>
                </a:lnTo>
                <a:lnTo>
                  <a:pt x="1451643" y="38061"/>
                </a:lnTo>
                <a:lnTo>
                  <a:pt x="1503652" y="51418"/>
                </a:lnTo>
                <a:lnTo>
                  <a:pt x="1554302" y="66547"/>
                </a:lnTo>
                <a:lnTo>
                  <a:pt x="1603888" y="83569"/>
                </a:lnTo>
                <a:lnTo>
                  <a:pt x="1652174" y="102245"/>
                </a:lnTo>
                <a:lnTo>
                  <a:pt x="1698982" y="122634"/>
                </a:lnTo>
                <a:lnTo>
                  <a:pt x="1744312" y="144857"/>
                </a:lnTo>
                <a:lnTo>
                  <a:pt x="1788165" y="168320"/>
                </a:lnTo>
                <a:lnTo>
                  <a:pt x="1830600" y="193497"/>
                </a:lnTo>
                <a:lnTo>
                  <a:pt x="1871084" y="220329"/>
                </a:lnTo>
                <a:lnTo>
                  <a:pt x="1909973" y="248284"/>
                </a:lnTo>
                <a:lnTo>
                  <a:pt x="1946970" y="277716"/>
                </a:lnTo>
                <a:lnTo>
                  <a:pt x="1982136" y="308626"/>
                </a:lnTo>
                <a:lnTo>
                  <a:pt x="2015469" y="340659"/>
                </a:lnTo>
                <a:lnTo>
                  <a:pt x="2046556" y="373815"/>
                </a:lnTo>
                <a:lnTo>
                  <a:pt x="2075811" y="408211"/>
                </a:lnTo>
                <a:lnTo>
                  <a:pt x="2102702" y="443790"/>
                </a:lnTo>
                <a:lnTo>
                  <a:pt x="2127524" y="480433"/>
                </a:lnTo>
                <a:lnTo>
                  <a:pt x="2149924" y="518081"/>
                </a:lnTo>
                <a:lnTo>
                  <a:pt x="2169959" y="556615"/>
                </a:lnTo>
                <a:lnTo>
                  <a:pt x="2187512" y="596035"/>
                </a:lnTo>
                <a:lnTo>
                  <a:pt x="2202524" y="636283"/>
                </a:lnTo>
                <a:lnTo>
                  <a:pt x="2215112" y="677417"/>
                </a:lnTo>
                <a:lnTo>
                  <a:pt x="2224982" y="719084"/>
                </a:lnTo>
                <a:lnTo>
                  <a:pt x="2232193" y="761696"/>
                </a:lnTo>
                <a:lnTo>
                  <a:pt x="2236448" y="804721"/>
                </a:lnTo>
                <a:lnTo>
                  <a:pt x="2237925" y="848456"/>
                </a:lnTo>
                <a:lnTo>
                  <a:pt x="2236448" y="892191"/>
                </a:lnTo>
                <a:lnTo>
                  <a:pt x="2232193" y="935158"/>
                </a:lnTo>
                <a:lnTo>
                  <a:pt x="2224982" y="977770"/>
                </a:lnTo>
                <a:lnTo>
                  <a:pt x="2215112" y="1019495"/>
                </a:lnTo>
                <a:lnTo>
                  <a:pt x="2202701" y="1060630"/>
                </a:lnTo>
                <a:lnTo>
                  <a:pt x="2187512" y="1100818"/>
                </a:lnTo>
                <a:lnTo>
                  <a:pt x="2169959" y="1140298"/>
                </a:lnTo>
                <a:lnTo>
                  <a:pt x="2149924" y="1178832"/>
                </a:lnTo>
                <a:lnTo>
                  <a:pt x="2127524" y="1216420"/>
                </a:lnTo>
                <a:lnTo>
                  <a:pt x="2102702" y="1253122"/>
                </a:lnTo>
                <a:lnTo>
                  <a:pt x="2075811" y="1288465"/>
                </a:lnTo>
                <a:lnTo>
                  <a:pt x="2046556" y="1322921"/>
                </a:lnTo>
                <a:lnTo>
                  <a:pt x="2015469" y="1356254"/>
                </a:lnTo>
                <a:lnTo>
                  <a:pt x="1982136" y="1388287"/>
                </a:lnTo>
                <a:lnTo>
                  <a:pt x="1946970" y="1419019"/>
                </a:lnTo>
                <a:lnTo>
                  <a:pt x="1909973" y="1448452"/>
                </a:lnTo>
                <a:lnTo>
                  <a:pt x="1871084" y="1476584"/>
                </a:lnTo>
                <a:lnTo>
                  <a:pt x="1830541" y="1503179"/>
                </a:lnTo>
                <a:lnTo>
                  <a:pt x="1788165" y="1528357"/>
                </a:lnTo>
                <a:lnTo>
                  <a:pt x="1744312" y="1552056"/>
                </a:lnTo>
                <a:lnTo>
                  <a:pt x="1698982" y="1574101"/>
                </a:lnTo>
                <a:lnTo>
                  <a:pt x="1652174" y="1594432"/>
                </a:lnTo>
                <a:lnTo>
                  <a:pt x="1603888" y="1613108"/>
                </a:lnTo>
                <a:lnTo>
                  <a:pt x="1554302" y="1630129"/>
                </a:lnTo>
                <a:lnTo>
                  <a:pt x="1503652" y="1645318"/>
                </a:lnTo>
                <a:lnTo>
                  <a:pt x="1451643" y="1658616"/>
                </a:lnTo>
                <a:lnTo>
                  <a:pt x="1398570" y="1670081"/>
                </a:lnTo>
                <a:lnTo>
                  <a:pt x="1344374" y="1679537"/>
                </a:lnTo>
                <a:lnTo>
                  <a:pt x="1289233" y="1686925"/>
                </a:lnTo>
                <a:lnTo>
                  <a:pt x="1233382" y="1692303"/>
                </a:lnTo>
                <a:lnTo>
                  <a:pt x="1176586" y="1695613"/>
                </a:lnTo>
                <a:lnTo>
                  <a:pt x="1119081" y="1696736"/>
                </a:lnTo>
                <a:lnTo>
                  <a:pt x="1061516" y="1695613"/>
                </a:lnTo>
                <a:lnTo>
                  <a:pt x="1004779" y="1692303"/>
                </a:lnTo>
                <a:lnTo>
                  <a:pt x="948692" y="1686925"/>
                </a:lnTo>
                <a:lnTo>
                  <a:pt x="893610" y="1679537"/>
                </a:lnTo>
                <a:lnTo>
                  <a:pt x="839591" y="1670081"/>
                </a:lnTo>
                <a:lnTo>
                  <a:pt x="786459" y="1658616"/>
                </a:lnTo>
                <a:lnTo>
                  <a:pt x="734509" y="1645318"/>
                </a:lnTo>
                <a:lnTo>
                  <a:pt x="683623" y="1630129"/>
                </a:lnTo>
                <a:lnTo>
                  <a:pt x="634037" y="1613108"/>
                </a:lnTo>
                <a:lnTo>
                  <a:pt x="585751" y="1594432"/>
                </a:lnTo>
                <a:lnTo>
                  <a:pt x="538943" y="1574101"/>
                </a:lnTo>
                <a:lnTo>
                  <a:pt x="493613" y="1552056"/>
                </a:lnTo>
                <a:lnTo>
                  <a:pt x="449760" y="1528357"/>
                </a:lnTo>
                <a:lnTo>
                  <a:pt x="407384" y="1503179"/>
                </a:lnTo>
                <a:lnTo>
                  <a:pt x="366841" y="1476584"/>
                </a:lnTo>
                <a:lnTo>
                  <a:pt x="328011" y="1448452"/>
                </a:lnTo>
                <a:lnTo>
                  <a:pt x="290955" y="1419019"/>
                </a:lnTo>
                <a:lnTo>
                  <a:pt x="255789" y="1388287"/>
                </a:lnTo>
                <a:lnTo>
                  <a:pt x="222456" y="1356254"/>
                </a:lnTo>
                <a:lnTo>
                  <a:pt x="191369" y="1322921"/>
                </a:lnTo>
                <a:lnTo>
                  <a:pt x="162114" y="1288465"/>
                </a:lnTo>
                <a:lnTo>
                  <a:pt x="135282" y="1253122"/>
                </a:lnTo>
                <a:lnTo>
                  <a:pt x="110460" y="1216420"/>
                </a:lnTo>
                <a:lnTo>
                  <a:pt x="88060" y="1178832"/>
                </a:lnTo>
                <a:lnTo>
                  <a:pt x="68025" y="1140298"/>
                </a:lnTo>
                <a:lnTo>
                  <a:pt x="50413" y="1100818"/>
                </a:lnTo>
                <a:lnTo>
                  <a:pt x="35224" y="1060630"/>
                </a:lnTo>
                <a:lnTo>
                  <a:pt x="22813" y="1019495"/>
                </a:lnTo>
                <a:lnTo>
                  <a:pt x="13002" y="977770"/>
                </a:lnTo>
                <a:lnTo>
                  <a:pt x="5791" y="935158"/>
                </a:lnTo>
                <a:lnTo>
                  <a:pt x="1536" y="892191"/>
                </a:lnTo>
                <a:lnTo>
                  <a:pt x="0" y="848456"/>
                </a:lnTo>
                <a:lnTo>
                  <a:pt x="1536" y="804721"/>
                </a:lnTo>
                <a:lnTo>
                  <a:pt x="5791" y="761696"/>
                </a:lnTo>
                <a:lnTo>
                  <a:pt x="13002" y="719084"/>
                </a:lnTo>
                <a:lnTo>
                  <a:pt x="22813" y="677417"/>
                </a:lnTo>
                <a:lnTo>
                  <a:pt x="35224" y="636283"/>
                </a:lnTo>
                <a:lnTo>
                  <a:pt x="50413" y="596035"/>
                </a:lnTo>
                <a:lnTo>
                  <a:pt x="68025" y="556615"/>
                </a:lnTo>
                <a:lnTo>
                  <a:pt x="88060" y="518081"/>
                </a:lnTo>
                <a:lnTo>
                  <a:pt x="110460" y="480433"/>
                </a:lnTo>
                <a:lnTo>
                  <a:pt x="135282" y="443790"/>
                </a:lnTo>
                <a:lnTo>
                  <a:pt x="162114" y="408211"/>
                </a:lnTo>
                <a:lnTo>
                  <a:pt x="191369" y="373815"/>
                </a:lnTo>
                <a:lnTo>
                  <a:pt x="222456" y="340659"/>
                </a:lnTo>
                <a:lnTo>
                  <a:pt x="255789" y="308626"/>
                </a:lnTo>
                <a:lnTo>
                  <a:pt x="290955" y="277716"/>
                </a:lnTo>
                <a:lnTo>
                  <a:pt x="328011" y="248284"/>
                </a:lnTo>
                <a:lnTo>
                  <a:pt x="366841" y="220329"/>
                </a:lnTo>
                <a:lnTo>
                  <a:pt x="407384" y="193497"/>
                </a:lnTo>
                <a:lnTo>
                  <a:pt x="449760" y="168320"/>
                </a:lnTo>
                <a:lnTo>
                  <a:pt x="493613" y="144857"/>
                </a:lnTo>
                <a:lnTo>
                  <a:pt x="538943" y="122634"/>
                </a:lnTo>
                <a:lnTo>
                  <a:pt x="585751" y="102245"/>
                </a:lnTo>
                <a:lnTo>
                  <a:pt x="634037" y="83569"/>
                </a:lnTo>
                <a:lnTo>
                  <a:pt x="683623" y="66547"/>
                </a:lnTo>
                <a:lnTo>
                  <a:pt x="734509" y="51418"/>
                </a:lnTo>
                <a:lnTo>
                  <a:pt x="786459" y="38061"/>
                </a:lnTo>
                <a:lnTo>
                  <a:pt x="839591" y="26595"/>
                </a:lnTo>
                <a:lnTo>
                  <a:pt x="893610" y="17198"/>
                </a:lnTo>
                <a:lnTo>
                  <a:pt x="948692" y="9751"/>
                </a:lnTo>
                <a:lnTo>
                  <a:pt x="1004779" y="4432"/>
                </a:lnTo>
                <a:lnTo>
                  <a:pt x="1061516" y="1063"/>
                </a:lnTo>
                <a:lnTo>
                  <a:pt x="1119081" y="0"/>
                </a:lnTo>
                <a:close/>
              </a:path>
            </a:pathLst>
          </a:custGeom>
          <a:ln w="4432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062" y="804164"/>
            <a:ext cx="1357312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4062" y="4623943"/>
            <a:ext cx="1357312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27625" y="18696814"/>
            <a:ext cx="482600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4062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58500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09677" y="2508250"/>
            <a:ext cx="664210" cy="4089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500" b="1" spc="10" dirty="0">
                <a:solidFill>
                  <a:srgbClr val="FFFFFF"/>
                </a:solidFill>
                <a:latin typeface="맑은 고딕"/>
                <a:cs typeface="맑은 고딕"/>
              </a:rPr>
              <a:t>서론</a:t>
            </a:r>
            <a:endParaRPr sz="2500">
              <a:latin typeface="맑은 고딕"/>
              <a:cs typeface="맑은 고딕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2549" y="14659043"/>
            <a:ext cx="5598160" cy="636905"/>
          </a:xfrm>
          <a:custGeom>
            <a:avLst/>
            <a:gdLst/>
            <a:ahLst/>
            <a:cxnLst/>
            <a:rect l="l" t="t" r="r" b="b"/>
            <a:pathLst>
              <a:path w="5598160" h="636905">
                <a:moveTo>
                  <a:pt x="5491683" y="0"/>
                </a:moveTo>
                <a:lnTo>
                  <a:pt x="106145" y="0"/>
                </a:lnTo>
                <a:lnTo>
                  <a:pt x="64829" y="8340"/>
                </a:lnTo>
                <a:lnTo>
                  <a:pt x="31089" y="31087"/>
                </a:lnTo>
                <a:lnTo>
                  <a:pt x="8341" y="64826"/>
                </a:lnTo>
                <a:lnTo>
                  <a:pt x="0" y="106145"/>
                </a:lnTo>
                <a:lnTo>
                  <a:pt x="0" y="636874"/>
                </a:lnTo>
                <a:lnTo>
                  <a:pt x="5597829" y="636874"/>
                </a:lnTo>
                <a:lnTo>
                  <a:pt x="5597829" y="106145"/>
                </a:lnTo>
                <a:lnTo>
                  <a:pt x="5589488" y="64826"/>
                </a:lnTo>
                <a:lnTo>
                  <a:pt x="5566741" y="31087"/>
                </a:lnTo>
                <a:lnTo>
                  <a:pt x="5533002" y="8340"/>
                </a:lnTo>
                <a:lnTo>
                  <a:pt x="5491683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18074" y="14783812"/>
            <a:ext cx="1846580" cy="4089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500" b="1" spc="10" dirty="0">
                <a:solidFill>
                  <a:srgbClr val="FFFFFF"/>
                </a:solidFill>
                <a:latin typeface="맑은 고딕"/>
                <a:cs typeface="맑은 고딕"/>
              </a:rPr>
              <a:t>결과</a:t>
            </a:r>
            <a:r>
              <a:rPr sz="2500" b="1" spc="-40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500" b="1" spc="10" dirty="0">
                <a:solidFill>
                  <a:srgbClr val="FFFFFF"/>
                </a:solidFill>
                <a:latin typeface="맑은 고딕"/>
                <a:cs typeface="맑은 고딕"/>
              </a:rPr>
              <a:t>및</a:t>
            </a:r>
            <a:r>
              <a:rPr sz="2500" b="1" spc="-3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500" b="1" spc="10" dirty="0">
                <a:solidFill>
                  <a:srgbClr val="FFFFFF"/>
                </a:solidFill>
                <a:latin typeface="맑은 고딕"/>
                <a:cs typeface="맑은 고딕"/>
              </a:rPr>
              <a:t>고찰</a:t>
            </a:r>
            <a:endParaRPr sz="2500">
              <a:latin typeface="맑은 고딕"/>
              <a:cs typeface="맑은 고딕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6876" y="7264774"/>
            <a:ext cx="5597525" cy="636270"/>
          </a:xfrm>
          <a:custGeom>
            <a:avLst/>
            <a:gdLst/>
            <a:ahLst/>
            <a:cxnLst/>
            <a:rect l="l" t="t" r="r" b="b"/>
            <a:pathLst>
              <a:path w="5597525" h="636270">
                <a:moveTo>
                  <a:pt x="5491092" y="0"/>
                </a:moveTo>
                <a:lnTo>
                  <a:pt x="106027" y="0"/>
                </a:lnTo>
                <a:lnTo>
                  <a:pt x="64756" y="8330"/>
                </a:lnTo>
                <a:lnTo>
                  <a:pt x="31054" y="31050"/>
                </a:lnTo>
                <a:lnTo>
                  <a:pt x="8332" y="64751"/>
                </a:lnTo>
                <a:lnTo>
                  <a:pt x="0" y="106027"/>
                </a:lnTo>
                <a:lnTo>
                  <a:pt x="0" y="636165"/>
                </a:lnTo>
                <a:lnTo>
                  <a:pt x="5597119" y="636165"/>
                </a:lnTo>
                <a:lnTo>
                  <a:pt x="5597119" y="106027"/>
                </a:lnTo>
                <a:lnTo>
                  <a:pt x="5588789" y="64751"/>
                </a:lnTo>
                <a:lnTo>
                  <a:pt x="5566069" y="31050"/>
                </a:lnTo>
                <a:lnTo>
                  <a:pt x="5532368" y="8330"/>
                </a:lnTo>
                <a:lnTo>
                  <a:pt x="5491092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312223" y="7388952"/>
            <a:ext cx="1846580" cy="4089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500" b="1" spc="10" dirty="0">
                <a:solidFill>
                  <a:srgbClr val="FFFFFF"/>
                </a:solidFill>
                <a:latin typeface="맑은 고딕"/>
                <a:cs typeface="맑은 고딕"/>
              </a:rPr>
              <a:t>대상</a:t>
            </a:r>
            <a:r>
              <a:rPr sz="2500" b="1" spc="-40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500" b="1" spc="10" dirty="0">
                <a:solidFill>
                  <a:srgbClr val="FFFFFF"/>
                </a:solidFill>
                <a:latin typeface="맑은 고딕"/>
                <a:cs typeface="맑은 고딕"/>
              </a:rPr>
              <a:t>및</a:t>
            </a:r>
            <a:r>
              <a:rPr sz="2500" b="1" spc="-3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500" b="1" spc="10" dirty="0">
                <a:solidFill>
                  <a:srgbClr val="FFFFFF"/>
                </a:solidFill>
                <a:latin typeface="맑은 고딕"/>
                <a:cs typeface="맑은 고딕"/>
              </a:rPr>
              <a:t>방법</a:t>
            </a:r>
            <a:endParaRPr sz="2500">
              <a:latin typeface="맑은 고딕"/>
              <a:cs typeface="맑은 고딕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32785" y="8067060"/>
            <a:ext cx="5606415" cy="500380"/>
            <a:chOff x="432785" y="7863933"/>
            <a:chExt cx="5606415" cy="500380"/>
          </a:xfrm>
        </p:grpSpPr>
        <p:sp>
          <p:nvSpPr>
            <p:cNvPr id="8" name="object 8"/>
            <p:cNvSpPr/>
            <p:nvPr/>
          </p:nvSpPr>
          <p:spPr>
            <a:xfrm>
              <a:off x="437230" y="7868378"/>
              <a:ext cx="5597525" cy="491490"/>
            </a:xfrm>
            <a:custGeom>
              <a:avLst/>
              <a:gdLst/>
              <a:ahLst/>
              <a:cxnLst/>
              <a:rect l="l" t="t" r="r" b="b"/>
              <a:pathLst>
                <a:path w="5597525" h="491490">
                  <a:moveTo>
                    <a:pt x="5597119" y="0"/>
                  </a:moveTo>
                  <a:lnTo>
                    <a:pt x="0" y="0"/>
                  </a:lnTo>
                  <a:lnTo>
                    <a:pt x="0" y="491485"/>
                  </a:lnTo>
                  <a:lnTo>
                    <a:pt x="5597119" y="491485"/>
                  </a:lnTo>
                  <a:lnTo>
                    <a:pt x="5597119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37230" y="7868378"/>
              <a:ext cx="5597525" cy="491490"/>
            </a:xfrm>
            <a:custGeom>
              <a:avLst/>
              <a:gdLst/>
              <a:ahLst/>
              <a:cxnLst/>
              <a:rect l="l" t="t" r="r" b="b"/>
              <a:pathLst>
                <a:path w="5597525" h="491490">
                  <a:moveTo>
                    <a:pt x="0" y="491485"/>
                  </a:moveTo>
                  <a:lnTo>
                    <a:pt x="5597119" y="491485"/>
                  </a:lnTo>
                  <a:lnTo>
                    <a:pt x="5597119" y="0"/>
                  </a:lnTo>
                  <a:lnTo>
                    <a:pt x="0" y="0"/>
                  </a:lnTo>
                  <a:lnTo>
                    <a:pt x="0" y="491485"/>
                  </a:lnTo>
                  <a:close/>
                </a:path>
              </a:pathLst>
            </a:custGeom>
            <a:ln w="8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37230" y="8071505"/>
            <a:ext cx="5597525" cy="386003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208915">
              <a:lnSpc>
                <a:spcPct val="100000"/>
              </a:lnSpc>
              <a:spcBef>
                <a:spcPts val="790"/>
              </a:spcBef>
            </a:pPr>
            <a:r>
              <a:rPr sz="1850" b="1" spc="5" dirty="0" err="1">
                <a:solidFill>
                  <a:srgbClr val="FFFFFF"/>
                </a:solidFill>
                <a:latin typeface="맑은 고딕"/>
                <a:cs typeface="맑은 고딕"/>
              </a:rPr>
              <a:t>대상</a:t>
            </a:r>
            <a:r>
              <a:rPr sz="1850" b="1" spc="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lang="ko-KR" altLang="en-US" sz="1850" b="1" spc="5" dirty="0" smtClean="0">
                <a:solidFill>
                  <a:srgbClr val="FFFFFF"/>
                </a:solidFill>
                <a:latin typeface="맑은 고딕"/>
                <a:cs typeface="맑은 고딕"/>
              </a:rPr>
              <a:t>및 </a:t>
            </a:r>
            <a:r>
              <a:rPr sz="1850" b="1" spc="5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연구</a:t>
            </a:r>
            <a:r>
              <a:rPr sz="1850" b="1" spc="5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1850" b="1" spc="5" dirty="0">
                <a:solidFill>
                  <a:srgbClr val="FFFFFF"/>
                </a:solidFill>
                <a:latin typeface="맑은 고딕"/>
                <a:cs typeface="맑은 고딕"/>
              </a:rPr>
              <a:t>방법</a:t>
            </a:r>
            <a:endParaRPr sz="1850" dirty="0">
              <a:latin typeface="맑은 고딕"/>
              <a:cs typeface="맑은 고딕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1055" y="8769771"/>
            <a:ext cx="5590540" cy="55066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2230" algn="just">
              <a:lnSpc>
                <a:spcPct val="149600"/>
              </a:lnSpc>
              <a:spcBef>
                <a:spcPts val="100"/>
              </a:spcBef>
            </a:pPr>
            <a:r>
              <a:rPr sz="1400" spc="-5" dirty="0">
                <a:latin typeface="맑은 고딕"/>
                <a:cs typeface="맑은 고딕"/>
              </a:rPr>
              <a:t>본 </a:t>
            </a:r>
            <a:r>
              <a:rPr sz="1400" spc="-10" dirty="0">
                <a:latin typeface="맑은 고딕"/>
                <a:cs typeface="맑은 고딕"/>
              </a:rPr>
              <a:t>연구에서 대상 기준은 부산에 거주하는 </a:t>
            </a:r>
            <a:r>
              <a:rPr sz="1400" spc="-5" dirty="0">
                <a:latin typeface="맑은 고딕"/>
                <a:cs typeface="맑은 고딕"/>
              </a:rPr>
              <a:t>20대 </a:t>
            </a:r>
            <a:r>
              <a:rPr sz="1400" spc="-10" dirty="0">
                <a:latin typeface="맑은 고딕"/>
                <a:cs typeface="맑은 고딕"/>
              </a:rPr>
              <a:t>학생으로 개인정보 </a:t>
            </a:r>
            <a:r>
              <a:rPr sz="1400" spc="-5" dirty="0">
                <a:latin typeface="맑은 고딕"/>
                <a:cs typeface="맑은 고딕"/>
              </a:rPr>
              <a:t> </a:t>
            </a:r>
            <a:r>
              <a:rPr sz="1400" spc="25" dirty="0">
                <a:latin typeface="맑은 고딕"/>
                <a:cs typeface="맑은 고딕"/>
              </a:rPr>
              <a:t>동의를 </a:t>
            </a:r>
            <a:r>
              <a:rPr sz="1400" spc="20" dirty="0">
                <a:latin typeface="맑은 고딕"/>
                <a:cs typeface="맑은 고딕"/>
              </a:rPr>
              <a:t>구한 </a:t>
            </a:r>
            <a:r>
              <a:rPr sz="1400" spc="-5" dirty="0">
                <a:latin typeface="맑은 고딕"/>
                <a:cs typeface="맑은 고딕"/>
              </a:rPr>
              <a:t>후 </a:t>
            </a:r>
            <a:r>
              <a:rPr sz="1400" spc="30" dirty="0">
                <a:latin typeface="맑은 고딕"/>
                <a:cs typeface="맑은 고딕"/>
              </a:rPr>
              <a:t>사전설문을 </a:t>
            </a:r>
            <a:r>
              <a:rPr sz="1400" spc="15" dirty="0">
                <a:latin typeface="맑은 고딕"/>
                <a:cs typeface="맑은 고딕"/>
              </a:rPr>
              <a:t>통해 </a:t>
            </a:r>
            <a:r>
              <a:rPr sz="1400" spc="20" dirty="0">
                <a:latin typeface="맑은 고딕"/>
                <a:cs typeface="맑은 고딕"/>
              </a:rPr>
              <a:t>다음과 같이 </a:t>
            </a:r>
            <a:r>
              <a:rPr sz="1400" spc="30" dirty="0">
                <a:latin typeface="맑은 고딕"/>
                <a:cs typeface="맑은 고딕"/>
              </a:rPr>
              <a:t>실험하였다. </a:t>
            </a:r>
            <a:r>
              <a:rPr sz="1400" spc="20" dirty="0">
                <a:latin typeface="맑은 고딕"/>
                <a:cs typeface="맑은 고딕"/>
              </a:rPr>
              <a:t>흡연자 </a:t>
            </a:r>
            <a:r>
              <a:rPr sz="1400" spc="25" dirty="0">
                <a:latin typeface="맑은 고딕"/>
                <a:cs typeface="맑은 고딕"/>
              </a:rPr>
              <a:t> </a:t>
            </a:r>
            <a:r>
              <a:rPr sz="1400" dirty="0">
                <a:latin typeface="맑은 고딕"/>
                <a:cs typeface="맑은 고딕"/>
              </a:rPr>
              <a:t>15명과 </a:t>
            </a:r>
            <a:r>
              <a:rPr sz="1400" spc="5" dirty="0">
                <a:latin typeface="맑은 고딕"/>
                <a:cs typeface="맑은 고딕"/>
              </a:rPr>
              <a:t>비흡연자 </a:t>
            </a:r>
            <a:r>
              <a:rPr sz="1400" dirty="0">
                <a:latin typeface="맑은 고딕"/>
                <a:cs typeface="맑은 고딕"/>
              </a:rPr>
              <a:t>15명으로 </a:t>
            </a:r>
            <a:r>
              <a:rPr sz="1400" spc="-5" dirty="0">
                <a:latin typeface="맑은 고딕"/>
                <a:cs typeface="맑은 고딕"/>
              </a:rPr>
              <a:t>총 </a:t>
            </a:r>
            <a:r>
              <a:rPr sz="1400" dirty="0">
                <a:latin typeface="맑은 고딕"/>
                <a:cs typeface="맑은 고딕"/>
              </a:rPr>
              <a:t>30명이며 근시안의 상대로 </a:t>
            </a:r>
            <a:r>
              <a:rPr sz="1400" spc="5" dirty="0">
                <a:latin typeface="맑은 고딕"/>
                <a:cs typeface="맑은 고딕"/>
              </a:rPr>
              <a:t>저도근시, </a:t>
            </a:r>
            <a:r>
              <a:rPr sz="1400" spc="10" dirty="0">
                <a:latin typeface="맑은 고딕"/>
                <a:cs typeface="맑은 고딕"/>
              </a:rPr>
              <a:t> 중도근시, </a:t>
            </a:r>
            <a:r>
              <a:rPr sz="1400" spc="5" dirty="0">
                <a:latin typeface="맑은 고딕"/>
                <a:cs typeface="맑은 고딕"/>
              </a:rPr>
              <a:t>고도근시로 구분해 </a:t>
            </a:r>
            <a:r>
              <a:rPr sz="1400" spc="10" dirty="0">
                <a:latin typeface="맑은 고딕"/>
                <a:cs typeface="맑은 고딕"/>
              </a:rPr>
              <a:t>안압측청결과값으로 선정하였다. </a:t>
            </a:r>
            <a:r>
              <a:rPr sz="1400" dirty="0">
                <a:latin typeface="맑은 고딕"/>
                <a:cs typeface="맑은 고딕"/>
              </a:rPr>
              <a:t>제외 </a:t>
            </a:r>
            <a:r>
              <a:rPr sz="1400" spc="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기준은 </a:t>
            </a:r>
            <a:r>
              <a:rPr sz="1400" spc="-5" dirty="0" err="1">
                <a:latin typeface="맑은 고딕"/>
                <a:cs typeface="맑은 고딕"/>
              </a:rPr>
              <a:t>라식</a:t>
            </a:r>
            <a:r>
              <a:rPr sz="1400" spc="-5" dirty="0">
                <a:latin typeface="맑은 고딕"/>
                <a:cs typeface="맑은 고딕"/>
              </a:rPr>
              <a:t> </a:t>
            </a:r>
            <a:r>
              <a:rPr lang="ko-KR" altLang="en-US" sz="1400" spc="-5" dirty="0" smtClean="0">
                <a:latin typeface="맑은 고딕"/>
                <a:cs typeface="맑은 고딕"/>
              </a:rPr>
              <a:t>및</a:t>
            </a:r>
            <a:r>
              <a:rPr sz="1400" spc="-5" dirty="0" smtClean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라섹을 한 경우, 안질환 (녹내장, 백내장), 안과적 질환 </a:t>
            </a:r>
            <a:r>
              <a:rPr sz="140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(결막염, 다래끼), 현재 </a:t>
            </a:r>
            <a:r>
              <a:rPr sz="1400" spc="-10" dirty="0">
                <a:latin typeface="맑은 고딕"/>
                <a:cs typeface="맑은 고딕"/>
              </a:rPr>
              <a:t>복용하는 </a:t>
            </a:r>
            <a:r>
              <a:rPr sz="1400" spc="-5" dirty="0">
                <a:latin typeface="맑은 고딕"/>
                <a:cs typeface="맑은 고딕"/>
              </a:rPr>
              <a:t>약 </a:t>
            </a:r>
            <a:r>
              <a:rPr sz="1400" spc="-10" dirty="0">
                <a:latin typeface="맑은 고딕"/>
                <a:cs typeface="맑은 고딕"/>
              </a:rPr>
              <a:t>(스테로이드, </a:t>
            </a:r>
            <a:r>
              <a:rPr sz="1400" spc="-5" dirty="0">
                <a:latin typeface="맑은 고딕"/>
                <a:cs typeface="맑은 고딕"/>
              </a:rPr>
              <a:t>항히스타민제)이 있을 </a:t>
            </a:r>
            <a:r>
              <a:rPr sz="1400" spc="-48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경</a:t>
            </a:r>
            <a:r>
              <a:rPr sz="1400" spc="-31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우</a:t>
            </a:r>
            <a:r>
              <a:rPr sz="1400" spc="-195" dirty="0">
                <a:latin typeface="맑은 고딕"/>
                <a:cs typeface="맑은 고딕"/>
              </a:rPr>
              <a:t> </a:t>
            </a:r>
            <a:r>
              <a:rPr sz="1400" spc="150" dirty="0">
                <a:latin typeface="맑은 고딕"/>
                <a:cs typeface="맑은 고딕"/>
              </a:rPr>
              <a:t>제외하였다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50" dirty="0">
                <a:latin typeface="맑은 고딕"/>
                <a:cs typeface="맑은 고딕"/>
              </a:rPr>
              <a:t> </a:t>
            </a:r>
            <a:r>
              <a:rPr sz="1400" spc="150" dirty="0">
                <a:latin typeface="맑은 고딕"/>
                <a:cs typeface="맑은 고딕"/>
              </a:rPr>
              <a:t>굴절상태를측정하기</a:t>
            </a:r>
            <a:r>
              <a:rPr sz="1400" spc="-5" dirty="0">
                <a:latin typeface="맑은 고딕"/>
                <a:cs typeface="맑은 고딕"/>
              </a:rPr>
              <a:t>위</a:t>
            </a:r>
            <a:r>
              <a:rPr sz="1400" spc="-30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해</a:t>
            </a:r>
            <a:r>
              <a:rPr sz="1400" spc="-18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AR</a:t>
            </a:r>
            <a:r>
              <a:rPr sz="1400" spc="-105" dirty="0">
                <a:latin typeface="맑은 고딕"/>
                <a:cs typeface="맑은 고딕"/>
              </a:rPr>
              <a:t> </a:t>
            </a:r>
            <a:r>
              <a:rPr sz="1400" spc="5" dirty="0">
                <a:latin typeface="맑은 고딕"/>
                <a:cs typeface="맑은 고딕"/>
              </a:rPr>
              <a:t>(</a:t>
            </a:r>
            <a:r>
              <a:rPr sz="1400" spc="-10" dirty="0">
                <a:latin typeface="맑은 고딕"/>
                <a:cs typeface="맑은 고딕"/>
              </a:rPr>
              <a:t>A</a:t>
            </a:r>
            <a:r>
              <a:rPr sz="1400" spc="-5" dirty="0">
                <a:latin typeface="맑은 고딕"/>
                <a:cs typeface="맑은 고딕"/>
              </a:rPr>
              <a:t>u</a:t>
            </a:r>
            <a:r>
              <a:rPr sz="1400" spc="-20" dirty="0">
                <a:latin typeface="맑은 고딕"/>
                <a:cs typeface="맑은 고딕"/>
              </a:rPr>
              <a:t>t</a:t>
            </a:r>
            <a:r>
              <a:rPr sz="1400" spc="-10" dirty="0">
                <a:latin typeface="맑은 고딕"/>
                <a:cs typeface="맑은 고딕"/>
              </a:rPr>
              <a:t>o</a:t>
            </a:r>
            <a:r>
              <a:rPr sz="1400" spc="-30" dirty="0">
                <a:latin typeface="맑은 고딕"/>
                <a:cs typeface="맑은 고딕"/>
              </a:rPr>
              <a:t>r</a:t>
            </a:r>
            <a:r>
              <a:rPr sz="1400" spc="-10" dirty="0">
                <a:latin typeface="맑은 고딕"/>
                <a:cs typeface="맑은 고딕"/>
              </a:rPr>
              <a:t>efrac</a:t>
            </a:r>
            <a:r>
              <a:rPr sz="1400" spc="-15" dirty="0">
                <a:latin typeface="맑은 고딕"/>
                <a:cs typeface="맑은 고딕"/>
              </a:rPr>
              <a:t>t</a:t>
            </a:r>
            <a:r>
              <a:rPr sz="1400" spc="-10" dirty="0">
                <a:latin typeface="맑은 고딕"/>
                <a:cs typeface="맑은 고딕"/>
              </a:rPr>
              <a:t>o</a:t>
            </a:r>
            <a:r>
              <a:rPr sz="1400" spc="-5" dirty="0">
                <a:latin typeface="맑은 고딕"/>
                <a:cs typeface="맑은 고딕"/>
              </a:rPr>
              <a:t>r</a:t>
            </a:r>
            <a:r>
              <a:rPr sz="1400" spc="-26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50" dirty="0">
                <a:latin typeface="맑은 고딕"/>
                <a:cs typeface="맑은 고딕"/>
              </a:rPr>
              <a:t> </a:t>
            </a:r>
            <a:r>
              <a:rPr sz="1400" spc="150" dirty="0">
                <a:latin typeface="맑은 고딕"/>
                <a:cs typeface="맑은 고딕"/>
              </a:rPr>
              <a:t>굴</a:t>
            </a:r>
            <a:r>
              <a:rPr sz="1400" spc="-5" dirty="0">
                <a:latin typeface="맑은 고딕"/>
                <a:cs typeface="맑은 고딕"/>
              </a:rPr>
              <a:t>절  </a:t>
            </a:r>
            <a:r>
              <a:rPr sz="1400" spc="105" dirty="0">
                <a:latin typeface="맑은 고딕"/>
                <a:cs typeface="맑은 고딕"/>
              </a:rPr>
              <a:t>검사,</a:t>
            </a:r>
            <a:r>
              <a:rPr sz="1400" spc="-145" dirty="0">
                <a:latin typeface="맑은 고딕"/>
                <a:cs typeface="맑은 고딕"/>
              </a:rPr>
              <a:t> </a:t>
            </a:r>
            <a:r>
              <a:rPr sz="1400" spc="20" dirty="0">
                <a:latin typeface="맑은 고딕"/>
                <a:cs typeface="맑은 고딕"/>
              </a:rPr>
              <a:t>HRK-8000A,</a:t>
            </a:r>
            <a:r>
              <a:rPr sz="1400" spc="-85" dirty="0">
                <a:latin typeface="맑은 고딕"/>
                <a:cs typeface="맑은 고딕"/>
              </a:rPr>
              <a:t> </a:t>
            </a:r>
            <a:r>
              <a:rPr sz="1400" spc="15" dirty="0">
                <a:latin typeface="맑은 고딕"/>
                <a:cs typeface="맑은 고딕"/>
              </a:rPr>
              <a:t>HUVITZ,</a:t>
            </a:r>
            <a:r>
              <a:rPr sz="1400" spc="-145" dirty="0">
                <a:latin typeface="맑은 고딕"/>
                <a:cs typeface="맑은 고딕"/>
              </a:rPr>
              <a:t> </a:t>
            </a:r>
            <a:r>
              <a:rPr sz="1400" spc="-20" dirty="0">
                <a:latin typeface="맑은 고딕"/>
                <a:cs typeface="맑은 고딕"/>
              </a:rPr>
              <a:t>KOREA</a:t>
            </a:r>
            <a:r>
              <a:rPr sz="1400" spc="-350" dirty="0">
                <a:latin typeface="맑은 고딕"/>
                <a:cs typeface="맑은 고딕"/>
              </a:rPr>
              <a:t> </a:t>
            </a:r>
            <a:r>
              <a:rPr sz="1400" spc="120" dirty="0">
                <a:latin typeface="맑은 고딕"/>
                <a:cs typeface="맑은 고딕"/>
              </a:rPr>
              <a:t>)을사용하였고,</a:t>
            </a:r>
            <a:r>
              <a:rPr sz="1400" spc="-14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안</a:t>
            </a:r>
            <a:r>
              <a:rPr sz="1400" spc="-229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압</a:t>
            </a:r>
            <a:r>
              <a:rPr sz="1400" spc="-22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을</a:t>
            </a:r>
            <a:r>
              <a:rPr sz="1400" spc="-110" dirty="0">
                <a:latin typeface="맑은 고딕"/>
                <a:cs typeface="맑은 고딕"/>
              </a:rPr>
              <a:t> </a:t>
            </a:r>
            <a:r>
              <a:rPr sz="1400" spc="114" dirty="0">
                <a:latin typeface="맑은 고딕"/>
                <a:cs typeface="맑은 고딕"/>
              </a:rPr>
              <a:t>측정하기 </a:t>
            </a:r>
            <a:r>
              <a:rPr sz="1400" spc="-48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위</a:t>
            </a:r>
            <a:r>
              <a:rPr sz="1400" spc="-26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해</a:t>
            </a:r>
            <a:r>
              <a:rPr sz="1400" spc="-13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NCT</a:t>
            </a:r>
            <a:r>
              <a:rPr sz="1400" spc="85" dirty="0">
                <a:latin typeface="맑은 고딕"/>
                <a:cs typeface="맑은 고딕"/>
              </a:rPr>
              <a:t> </a:t>
            </a:r>
            <a:r>
              <a:rPr sz="1400" dirty="0">
                <a:latin typeface="맑은 고딕"/>
                <a:cs typeface="맑은 고딕"/>
              </a:rPr>
              <a:t>(NON</a:t>
            </a:r>
            <a:r>
              <a:rPr sz="1400" spc="-229" dirty="0">
                <a:latin typeface="맑은 고딕"/>
                <a:cs typeface="맑은 고딕"/>
              </a:rPr>
              <a:t> </a:t>
            </a:r>
            <a:r>
              <a:rPr sz="1400" spc="-20" dirty="0">
                <a:latin typeface="맑은 고딕"/>
                <a:cs typeface="맑은 고딕"/>
              </a:rPr>
              <a:t>-CONTACTTONO</a:t>
            </a:r>
            <a:r>
              <a:rPr sz="1400" spc="340" dirty="0">
                <a:latin typeface="맑은 고딕"/>
                <a:cs typeface="맑은 고딕"/>
              </a:rPr>
              <a:t> </a:t>
            </a:r>
            <a:r>
              <a:rPr sz="1400" spc="-15" dirty="0">
                <a:latin typeface="맑은 고딕"/>
                <a:cs typeface="맑은 고딕"/>
              </a:rPr>
              <a:t>/PACHYMETER</a:t>
            </a:r>
            <a:r>
              <a:rPr sz="1400" spc="21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HNT</a:t>
            </a:r>
            <a:r>
              <a:rPr sz="1400" spc="-265" dirty="0">
                <a:latin typeface="맑은 고딕"/>
                <a:cs typeface="맑은 고딕"/>
              </a:rPr>
              <a:t> </a:t>
            </a:r>
            <a:r>
              <a:rPr sz="1400" spc="-25" dirty="0">
                <a:latin typeface="맑은 고딕"/>
                <a:cs typeface="맑은 고딕"/>
              </a:rPr>
              <a:t>-1P,</a:t>
            </a:r>
            <a:r>
              <a:rPr sz="1400" spc="-37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HUVITZ</a:t>
            </a:r>
            <a:r>
              <a:rPr sz="1400" spc="-10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endParaRPr sz="1400" dirty="0">
              <a:latin typeface="맑은 고딕"/>
              <a:cs typeface="맑은 고딕"/>
            </a:endParaRPr>
          </a:p>
          <a:p>
            <a:pPr marL="12700" marR="5080" algn="just">
              <a:lnSpc>
                <a:spcPct val="149600"/>
              </a:lnSpc>
            </a:pPr>
            <a:r>
              <a:rPr sz="1400" spc="-70" dirty="0">
                <a:latin typeface="맑은 고딕"/>
                <a:cs typeface="맑은 고딕"/>
              </a:rPr>
              <a:t>K</a:t>
            </a:r>
            <a:r>
              <a:rPr sz="1400" spc="-10" dirty="0">
                <a:latin typeface="맑은 고딕"/>
                <a:cs typeface="맑은 고딕"/>
              </a:rPr>
              <a:t>OR</a:t>
            </a:r>
            <a:r>
              <a:rPr sz="1400" spc="-5" dirty="0">
                <a:latin typeface="맑은 고딕"/>
                <a:cs typeface="맑은 고딕"/>
              </a:rPr>
              <a:t>E</a:t>
            </a:r>
            <a:r>
              <a:rPr sz="1400" spc="15" dirty="0">
                <a:latin typeface="맑은 고딕"/>
                <a:cs typeface="맑은 고딕"/>
              </a:rPr>
              <a:t>A</a:t>
            </a:r>
            <a:r>
              <a:rPr sz="1400" spc="-5" dirty="0">
                <a:latin typeface="맑은 고딕"/>
                <a:cs typeface="맑은 고딕"/>
              </a:rPr>
              <a:t>)</a:t>
            </a:r>
            <a:r>
              <a:rPr sz="1400" spc="114" dirty="0">
                <a:latin typeface="맑은 고딕"/>
                <a:cs typeface="맑은 고딕"/>
              </a:rPr>
              <a:t>을</a:t>
            </a:r>
            <a:r>
              <a:rPr sz="1400" dirty="0">
                <a:latin typeface="맑은 고딕"/>
                <a:cs typeface="맑은 고딕"/>
              </a:rPr>
              <a:t>사용하였으며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65" dirty="0">
                <a:latin typeface="맑은 고딕"/>
                <a:cs typeface="맑은 고딕"/>
              </a:rPr>
              <a:t> </a:t>
            </a:r>
            <a:r>
              <a:rPr sz="1400" dirty="0">
                <a:latin typeface="맑은 고딕"/>
                <a:cs typeface="맑은 고딕"/>
              </a:rPr>
              <a:t>검사시간대</a:t>
            </a:r>
            <a:r>
              <a:rPr sz="1400" spc="114" dirty="0">
                <a:latin typeface="맑은 고딕"/>
                <a:cs typeface="맑은 고딕"/>
              </a:rPr>
              <a:t>는</a:t>
            </a:r>
            <a:r>
              <a:rPr sz="1400" dirty="0">
                <a:latin typeface="맑은 고딕"/>
                <a:cs typeface="맑은 고딕"/>
              </a:rPr>
              <a:t>오</a:t>
            </a:r>
            <a:r>
              <a:rPr sz="1400" spc="114" dirty="0">
                <a:latin typeface="맑은 고딕"/>
                <a:cs typeface="맑은 고딕"/>
              </a:rPr>
              <a:t>후</a:t>
            </a:r>
            <a:r>
              <a:rPr sz="1400" spc="-10" dirty="0">
                <a:latin typeface="맑은 고딕"/>
                <a:cs typeface="맑은 고딕"/>
              </a:rPr>
              <a:t>1</a:t>
            </a:r>
            <a:r>
              <a:rPr sz="1400" spc="-5" dirty="0">
                <a:latin typeface="맑은 고딕"/>
                <a:cs typeface="맑은 고딕"/>
              </a:rPr>
              <a:t>2</a:t>
            </a:r>
            <a:r>
              <a:rPr sz="1400" spc="114" dirty="0">
                <a:latin typeface="맑은 고딕"/>
                <a:cs typeface="맑은 고딕"/>
              </a:rPr>
              <a:t>시</a:t>
            </a:r>
            <a:r>
              <a:rPr sz="1400" dirty="0">
                <a:latin typeface="맑은 고딕"/>
                <a:cs typeface="맑은 고딕"/>
              </a:rPr>
              <a:t>부</a:t>
            </a:r>
            <a:r>
              <a:rPr sz="1400" spc="114" dirty="0">
                <a:latin typeface="맑은 고딕"/>
                <a:cs typeface="맑은 고딕"/>
              </a:rPr>
              <a:t>터</a:t>
            </a:r>
            <a:r>
              <a:rPr sz="1400" dirty="0">
                <a:latin typeface="맑은 고딕"/>
                <a:cs typeface="맑은 고딕"/>
              </a:rPr>
              <a:t>오</a:t>
            </a:r>
            <a:r>
              <a:rPr sz="1400" spc="114" dirty="0">
                <a:latin typeface="맑은 고딕"/>
                <a:cs typeface="맑은 고딕"/>
              </a:rPr>
              <a:t>후</a:t>
            </a:r>
            <a:r>
              <a:rPr sz="1400" spc="-5" dirty="0">
                <a:latin typeface="맑은 고딕"/>
                <a:cs typeface="맑은 고딕"/>
              </a:rPr>
              <a:t>5</a:t>
            </a:r>
            <a:r>
              <a:rPr sz="1400" spc="114" dirty="0">
                <a:latin typeface="맑은 고딕"/>
                <a:cs typeface="맑은 고딕"/>
              </a:rPr>
              <a:t>시</a:t>
            </a:r>
            <a:r>
              <a:rPr sz="1400" spc="20" dirty="0">
                <a:latin typeface="맑은 고딕"/>
                <a:cs typeface="맑은 고딕"/>
              </a:rPr>
              <a:t>사이</a:t>
            </a:r>
            <a:r>
              <a:rPr sz="1400" spc="-5" dirty="0">
                <a:latin typeface="맑은 고딕"/>
                <a:cs typeface="맑은 고딕"/>
              </a:rPr>
              <a:t>에</a:t>
            </a:r>
            <a:r>
              <a:rPr sz="1400" spc="-35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검 </a:t>
            </a:r>
            <a:r>
              <a:rPr sz="1400" spc="5" dirty="0" err="1" smtClean="0">
                <a:latin typeface="맑은 고딕"/>
                <a:cs typeface="맑은 고딕"/>
              </a:rPr>
              <a:t>사</a:t>
            </a:r>
            <a:r>
              <a:rPr sz="1400" spc="125" dirty="0" err="1" smtClean="0">
                <a:latin typeface="맑은 고딕"/>
                <a:cs typeface="맑은 고딕"/>
              </a:rPr>
              <a:t>가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35" dirty="0" err="1" smtClean="0">
                <a:latin typeface="맑은 고딕"/>
                <a:cs typeface="맑은 고딕"/>
              </a:rPr>
              <a:t>진</a:t>
            </a:r>
            <a:r>
              <a:rPr sz="1400" spc="155" dirty="0" err="1" smtClean="0">
                <a:latin typeface="맑은 고딕"/>
                <a:cs typeface="맑은 고딕"/>
              </a:rPr>
              <a:t>행</a:t>
            </a:r>
            <a:r>
              <a:rPr sz="1400" spc="5" dirty="0" err="1" smtClean="0">
                <a:latin typeface="맑은 고딕"/>
                <a:cs typeface="맑은 고딕"/>
              </a:rPr>
              <a:t>되</a:t>
            </a:r>
            <a:r>
              <a:rPr lang="ko-KR" altLang="en-US" sz="1400" spc="5" dirty="0" err="1" smtClean="0">
                <a:latin typeface="맑은 고딕"/>
                <a:cs typeface="맑은 고딕"/>
              </a:rPr>
              <a:t>었다</a:t>
            </a:r>
            <a:r>
              <a:rPr sz="1400" spc="-5" dirty="0" smtClean="0">
                <a:latin typeface="맑은 고딕"/>
                <a:cs typeface="맑은 고딕"/>
              </a:rPr>
              <a:t>.</a:t>
            </a:r>
            <a:r>
              <a:rPr sz="1400" spc="-160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흡연자</a:t>
            </a:r>
            <a:r>
              <a:rPr sz="1400" spc="125" dirty="0" err="1" smtClean="0">
                <a:latin typeface="맑은 고딕"/>
                <a:cs typeface="맑은 고딕"/>
              </a:rPr>
              <a:t>와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비흡연</a:t>
            </a:r>
            <a:r>
              <a:rPr sz="1400" spc="125" dirty="0" err="1" smtClean="0">
                <a:latin typeface="맑은 고딕"/>
                <a:cs typeface="맑은 고딕"/>
              </a:rPr>
              <a:t>자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모</a:t>
            </a:r>
            <a:r>
              <a:rPr sz="1400" spc="145" dirty="0" err="1" smtClean="0">
                <a:latin typeface="맑은 고딕"/>
                <a:cs typeface="맑은 고딕"/>
              </a:rPr>
              <a:t>두</a:t>
            </a:r>
            <a:r>
              <a:rPr lang="en-US" sz="1400" spc="14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근시안</a:t>
            </a:r>
            <a:r>
              <a:rPr sz="1400" spc="125" dirty="0" err="1" smtClean="0">
                <a:latin typeface="맑은 고딕"/>
                <a:cs typeface="맑은 고딕"/>
              </a:rPr>
              <a:t>의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상대</a:t>
            </a:r>
            <a:r>
              <a:rPr sz="1400" spc="125" dirty="0" err="1" smtClean="0">
                <a:latin typeface="맑은 고딕"/>
                <a:cs typeface="맑은 고딕"/>
              </a:rPr>
              <a:t>로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10" dirty="0" err="1" smtClean="0">
                <a:latin typeface="맑은 고딕"/>
                <a:cs typeface="맑은 고딕"/>
              </a:rPr>
              <a:t>저도근</a:t>
            </a:r>
            <a:r>
              <a:rPr sz="1400" spc="-5" dirty="0" err="1" smtClean="0">
                <a:latin typeface="맑은 고딕"/>
                <a:cs typeface="맑은 고딕"/>
              </a:rPr>
              <a:t>시</a:t>
            </a:r>
            <a:r>
              <a:rPr sz="1400" spc="-360" dirty="0" smtClean="0">
                <a:latin typeface="맑은 고딕"/>
                <a:cs typeface="맑은 고딕"/>
              </a:rPr>
              <a:t> </a:t>
            </a:r>
            <a:r>
              <a:rPr sz="1400" spc="-160" dirty="0">
                <a:latin typeface="맑은 고딕"/>
                <a:cs typeface="맑은 고딕"/>
              </a:rPr>
              <a:t>0</a:t>
            </a:r>
            <a:r>
              <a:rPr sz="1400" spc="-165" dirty="0">
                <a:latin typeface="맑은 고딕"/>
                <a:cs typeface="맑은 고딕"/>
              </a:rPr>
              <a:t>.00 </a:t>
            </a:r>
            <a:r>
              <a:rPr sz="1400" spc="-5" dirty="0">
                <a:latin typeface="맑은 고딕"/>
                <a:cs typeface="맑은 고딕"/>
              </a:rPr>
              <a:t> </a:t>
            </a:r>
            <a:r>
              <a:rPr sz="1400" spc="50" dirty="0">
                <a:latin typeface="맑은 고딕"/>
                <a:cs typeface="맑은 고딕"/>
              </a:rPr>
              <a:t>D이상~</a:t>
            </a:r>
            <a:r>
              <a:rPr sz="1400" spc="-125" dirty="0">
                <a:latin typeface="맑은 고딕"/>
                <a:cs typeface="맑은 고딕"/>
              </a:rPr>
              <a:t> </a:t>
            </a:r>
            <a:r>
              <a:rPr sz="1400" spc="15" dirty="0">
                <a:latin typeface="맑은 고딕"/>
                <a:cs typeface="맑은 고딕"/>
              </a:rPr>
              <a:t>-2.00D이하,</a:t>
            </a:r>
            <a:r>
              <a:rPr sz="1400" spc="-145" dirty="0">
                <a:latin typeface="맑은 고딕"/>
                <a:cs typeface="맑은 고딕"/>
              </a:rPr>
              <a:t> </a:t>
            </a:r>
            <a:r>
              <a:rPr sz="1400" spc="30" dirty="0">
                <a:latin typeface="맑은 고딕"/>
                <a:cs typeface="맑은 고딕"/>
              </a:rPr>
              <a:t>중도근시-2.25D</a:t>
            </a:r>
            <a:r>
              <a:rPr sz="1400" spc="-12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~</a:t>
            </a:r>
            <a:r>
              <a:rPr sz="1400" spc="-125" dirty="0">
                <a:latin typeface="맑은 고딕"/>
                <a:cs typeface="맑은 고딕"/>
              </a:rPr>
              <a:t> </a:t>
            </a:r>
            <a:r>
              <a:rPr sz="1400" spc="10" dirty="0">
                <a:latin typeface="맑은 고딕"/>
                <a:cs typeface="맑은 고딕"/>
              </a:rPr>
              <a:t>-5.00D</a:t>
            </a:r>
            <a:r>
              <a:rPr sz="1400" spc="-120" dirty="0">
                <a:latin typeface="맑은 고딕"/>
                <a:cs typeface="맑은 고딕"/>
              </a:rPr>
              <a:t> </a:t>
            </a:r>
            <a:r>
              <a:rPr sz="1400" spc="20" dirty="0">
                <a:latin typeface="맑은 고딕"/>
                <a:cs typeface="맑은 고딕"/>
              </a:rPr>
              <a:t>이하,</a:t>
            </a:r>
            <a:r>
              <a:rPr sz="1400" spc="-145" dirty="0">
                <a:latin typeface="맑은 고딕"/>
                <a:cs typeface="맑은 고딕"/>
              </a:rPr>
              <a:t> </a:t>
            </a:r>
            <a:r>
              <a:rPr sz="1400" spc="30" dirty="0">
                <a:latin typeface="맑은 고딕"/>
                <a:cs typeface="맑은 고딕"/>
              </a:rPr>
              <a:t>고도근시-5.00이 </a:t>
            </a:r>
            <a:r>
              <a:rPr sz="1400" spc="-480" dirty="0">
                <a:latin typeface="맑은 고딕"/>
                <a:cs typeface="맑은 고딕"/>
              </a:rPr>
              <a:t> </a:t>
            </a:r>
            <a:r>
              <a:rPr sz="1400" spc="35" dirty="0" err="1" smtClean="0">
                <a:latin typeface="맑은 고딕"/>
                <a:cs typeface="맑은 고딕"/>
              </a:rPr>
              <a:t>상으</a:t>
            </a:r>
            <a:r>
              <a:rPr sz="1400" spc="155" dirty="0" err="1" smtClean="0">
                <a:latin typeface="맑은 고딕"/>
                <a:cs typeface="맑은 고딕"/>
              </a:rPr>
              <a:t>로</a:t>
            </a:r>
            <a:r>
              <a:rPr lang="en-US" sz="1400" spc="155" dirty="0" smtClean="0">
                <a:latin typeface="맑은 고딕"/>
                <a:cs typeface="맑은 고딕"/>
              </a:rPr>
              <a:t> </a:t>
            </a:r>
            <a:r>
              <a:rPr sz="1400" spc="35" dirty="0" err="1" smtClean="0">
                <a:latin typeface="맑은 고딕"/>
                <a:cs typeface="맑은 고딕"/>
              </a:rPr>
              <a:t>구분</a:t>
            </a:r>
            <a:r>
              <a:rPr sz="1400" spc="155" dirty="0" err="1" smtClean="0">
                <a:latin typeface="맑은 고딕"/>
                <a:cs typeface="맑은 고딕"/>
              </a:rPr>
              <a:t>을</a:t>
            </a:r>
            <a:r>
              <a:rPr lang="en-US" sz="1400" spc="155" dirty="0" smtClean="0">
                <a:latin typeface="맑은 고딕"/>
                <a:cs typeface="맑은 고딕"/>
              </a:rPr>
              <a:t> </a:t>
            </a:r>
            <a:r>
              <a:rPr sz="1400" spc="35" dirty="0" err="1" smtClean="0">
                <a:latin typeface="맑은 고딕"/>
                <a:cs typeface="맑은 고딕"/>
              </a:rPr>
              <a:t>하</a:t>
            </a:r>
            <a:r>
              <a:rPr sz="1400" spc="155" dirty="0" err="1" smtClean="0">
                <a:latin typeface="맑은 고딕"/>
                <a:cs typeface="맑은 고딕"/>
              </a:rPr>
              <a:t>여</a:t>
            </a:r>
            <a:r>
              <a:rPr lang="en-US" sz="1400" spc="155" dirty="0" smtClean="0">
                <a:latin typeface="맑은 고딕"/>
                <a:cs typeface="맑은 고딕"/>
              </a:rPr>
              <a:t> </a:t>
            </a:r>
            <a:r>
              <a:rPr sz="1400" spc="35" dirty="0" err="1" smtClean="0">
                <a:latin typeface="맑은 고딕"/>
                <a:cs typeface="맑은 고딕"/>
              </a:rPr>
              <a:t>근시도</a:t>
            </a:r>
            <a:r>
              <a:rPr lang="ko-KR" altLang="en-US" sz="1400" spc="155" dirty="0" smtClean="0">
                <a:latin typeface="맑은 고딕"/>
                <a:cs typeface="맑은 고딕"/>
              </a:rPr>
              <a:t>에 </a:t>
            </a:r>
            <a:r>
              <a:rPr sz="1400" spc="35" dirty="0" err="1" smtClean="0">
                <a:latin typeface="맑은 고딕"/>
                <a:cs typeface="맑은 고딕"/>
              </a:rPr>
              <a:t>따</a:t>
            </a:r>
            <a:r>
              <a:rPr sz="1400" spc="155" dirty="0" err="1" smtClean="0">
                <a:latin typeface="맑은 고딕"/>
                <a:cs typeface="맑은 고딕"/>
              </a:rPr>
              <a:t>라</a:t>
            </a:r>
            <a:r>
              <a:rPr lang="en-US" sz="1400" spc="155" dirty="0" smtClean="0">
                <a:latin typeface="맑은 고딕"/>
                <a:cs typeface="맑은 고딕"/>
              </a:rPr>
              <a:t> </a:t>
            </a:r>
            <a:r>
              <a:rPr sz="1400" spc="35" dirty="0" err="1" smtClean="0">
                <a:latin typeface="맑은 고딕"/>
                <a:cs typeface="맑은 고딕"/>
              </a:rPr>
              <a:t>안</a:t>
            </a:r>
            <a:r>
              <a:rPr sz="1400" spc="155" dirty="0" err="1" smtClean="0">
                <a:latin typeface="맑은 고딕"/>
                <a:cs typeface="맑은 고딕"/>
              </a:rPr>
              <a:t>압</a:t>
            </a:r>
            <a:r>
              <a:rPr sz="1400" spc="35" dirty="0" err="1" smtClean="0">
                <a:latin typeface="맑은 고딕"/>
                <a:cs typeface="맑은 고딕"/>
              </a:rPr>
              <a:t>기준</a:t>
            </a:r>
            <a:r>
              <a:rPr sz="1400" spc="-5" dirty="0" err="1" smtClean="0">
                <a:latin typeface="맑은 고딕"/>
                <a:cs typeface="맑은 고딕"/>
              </a:rPr>
              <a:t>을</a:t>
            </a:r>
            <a:r>
              <a:rPr sz="1400" spc="-335" dirty="0" smtClean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10</a:t>
            </a:r>
            <a:r>
              <a:rPr sz="1400" spc="-1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~</a:t>
            </a:r>
            <a:r>
              <a:rPr sz="1400" spc="-13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1</a:t>
            </a:r>
            <a:r>
              <a:rPr sz="1400" spc="35" dirty="0">
                <a:latin typeface="맑은 고딕"/>
                <a:cs typeface="맑은 고딕"/>
              </a:rPr>
              <a:t>6</a:t>
            </a:r>
            <a:r>
              <a:rPr sz="1400" spc="-5" dirty="0">
                <a:latin typeface="맑은 고딕"/>
                <a:cs typeface="맑은 고딕"/>
              </a:rPr>
              <a:t>과</a:t>
            </a:r>
            <a:r>
              <a:rPr sz="1400" spc="-335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1</a:t>
            </a:r>
            <a:r>
              <a:rPr sz="1400" spc="-5" dirty="0">
                <a:latin typeface="맑은 고딕"/>
                <a:cs typeface="맑은 고딕"/>
              </a:rPr>
              <a:t>7</a:t>
            </a:r>
            <a:r>
              <a:rPr sz="1400" spc="-114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~</a:t>
            </a:r>
            <a:r>
              <a:rPr sz="1400" spc="-13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2</a:t>
            </a:r>
            <a:r>
              <a:rPr sz="1400" spc="40" dirty="0">
                <a:latin typeface="맑은 고딕"/>
                <a:cs typeface="맑은 고딕"/>
              </a:rPr>
              <a:t>2</a:t>
            </a:r>
            <a:r>
              <a:rPr sz="1400" spc="30" dirty="0" smtClean="0">
                <a:latin typeface="맑은 고딕"/>
                <a:cs typeface="맑은 고딕"/>
              </a:rPr>
              <a:t>으</a:t>
            </a:r>
            <a:r>
              <a:rPr sz="1400" spc="150" dirty="0" smtClean="0">
                <a:latin typeface="맑은 고딕"/>
                <a:cs typeface="맑은 고딕"/>
              </a:rPr>
              <a:t>로</a:t>
            </a:r>
            <a:r>
              <a:rPr lang="en-US" sz="1400" spc="15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분류</a:t>
            </a:r>
            <a:r>
              <a:rPr sz="1400" spc="110" dirty="0" err="1" smtClean="0">
                <a:latin typeface="맑은 고딕"/>
                <a:cs typeface="맑은 고딕"/>
              </a:rPr>
              <a:t>를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110" dirty="0" smtClean="0">
                <a:latin typeface="맑은 고딕"/>
                <a:cs typeface="맑은 고딕"/>
              </a:rPr>
              <a:t>한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110" dirty="0" smtClean="0">
                <a:latin typeface="맑은 고딕"/>
                <a:cs typeface="맑은 고딕"/>
              </a:rPr>
              <a:t>후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등가구</a:t>
            </a:r>
            <a:r>
              <a:rPr sz="1400" spc="110" dirty="0" err="1" smtClean="0">
                <a:latin typeface="맑은 고딕"/>
                <a:cs typeface="맑은 고딕"/>
              </a:rPr>
              <a:t>면</a:t>
            </a:r>
            <a:r>
              <a:rPr sz="1400" spc="-5" dirty="0" err="1" smtClean="0">
                <a:latin typeface="맑은 고딕"/>
                <a:cs typeface="맑은 고딕"/>
              </a:rPr>
              <a:t>굴절</a:t>
            </a:r>
            <a:r>
              <a:rPr sz="1400" spc="110" dirty="0" err="1" smtClean="0">
                <a:latin typeface="맑은 고딕"/>
                <a:cs typeface="맑은 고딕"/>
              </a:rPr>
              <a:t>력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평</a:t>
            </a:r>
            <a:r>
              <a:rPr sz="1400" spc="110" dirty="0" err="1" smtClean="0">
                <a:latin typeface="맑은 고딕"/>
                <a:cs typeface="맑은 고딕"/>
              </a:rPr>
              <a:t>균</a:t>
            </a:r>
            <a:r>
              <a:rPr sz="1400" spc="-5" dirty="0">
                <a:latin typeface="맑은 고딕"/>
                <a:cs typeface="맑은 고딕"/>
              </a:rPr>
              <a:t>-&gt;</a:t>
            </a:r>
            <a:r>
              <a:rPr sz="1400" spc="-165" dirty="0">
                <a:latin typeface="맑은 고딕"/>
                <a:cs typeface="맑은 고딕"/>
              </a:rPr>
              <a:t> </a:t>
            </a:r>
            <a:r>
              <a:rPr sz="1400" dirty="0" err="1" smtClean="0">
                <a:latin typeface="맑은 고딕"/>
                <a:cs typeface="맑은 고딕"/>
              </a:rPr>
              <a:t>구</a:t>
            </a:r>
            <a:r>
              <a:rPr sz="1400" spc="114" dirty="0" err="1" smtClean="0">
                <a:latin typeface="맑은 고딕"/>
                <a:cs typeface="맑은 고딕"/>
              </a:rPr>
              <a:t>면</a:t>
            </a:r>
            <a:r>
              <a:rPr sz="1400" spc="-5" dirty="0" err="1" smtClean="0">
                <a:latin typeface="맑은 고딕"/>
                <a:cs typeface="맑은 고딕"/>
              </a:rPr>
              <a:t>굴절</a:t>
            </a:r>
            <a:r>
              <a:rPr sz="1400" spc="110" dirty="0" err="1" smtClean="0">
                <a:latin typeface="맑은 고딕"/>
                <a:cs typeface="맑은 고딕"/>
              </a:rPr>
              <a:t>력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평</a:t>
            </a:r>
            <a:r>
              <a:rPr sz="1400" spc="110" dirty="0" err="1" smtClean="0">
                <a:latin typeface="맑은 고딕"/>
                <a:cs typeface="맑은 고딕"/>
              </a:rPr>
              <a:t>균</a:t>
            </a:r>
            <a:r>
              <a:rPr sz="1400" spc="-5" dirty="0">
                <a:latin typeface="맑은 고딕"/>
                <a:cs typeface="맑은 고딕"/>
              </a:rPr>
              <a:t>-&gt;</a:t>
            </a:r>
            <a:r>
              <a:rPr sz="1400" spc="-16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안</a:t>
            </a:r>
            <a:r>
              <a:rPr sz="1400" spc="110" dirty="0">
                <a:latin typeface="맑은 고딕"/>
                <a:cs typeface="맑은 고딕"/>
              </a:rPr>
              <a:t>압</a:t>
            </a:r>
            <a:r>
              <a:rPr sz="1400" spc="-5" dirty="0">
                <a:latin typeface="맑은 고딕"/>
                <a:cs typeface="맑은 고딕"/>
              </a:rPr>
              <a:t>(</a:t>
            </a:r>
            <a:r>
              <a:rPr sz="1400" spc="-5" dirty="0" err="1" smtClean="0">
                <a:latin typeface="맑은 고딕"/>
                <a:cs typeface="맑은 고딕"/>
              </a:rPr>
              <a:t>흡연</a:t>
            </a:r>
            <a:r>
              <a:rPr sz="1400" spc="110" dirty="0" err="1" smtClean="0">
                <a:latin typeface="맑은 고딕"/>
                <a:cs typeface="맑은 고딕"/>
              </a:rPr>
              <a:t>자</a:t>
            </a:r>
            <a:r>
              <a:rPr lang="en-US" altLang="ko-KR" sz="1400" spc="150" dirty="0">
                <a:latin typeface="맑은 고딕"/>
                <a:cs typeface="맑은 고딕"/>
              </a:rPr>
              <a:t> · </a:t>
            </a:r>
            <a:r>
              <a:rPr sz="1400" spc="-5" dirty="0" err="1" smtClean="0">
                <a:latin typeface="맑은 고딕"/>
                <a:cs typeface="맑은 고딕"/>
              </a:rPr>
              <a:t>비흡</a:t>
            </a:r>
            <a:r>
              <a:rPr sz="1400" spc="30" dirty="0" err="1" smtClean="0">
                <a:latin typeface="맑은 고딕"/>
                <a:cs typeface="맑은 고딕"/>
              </a:rPr>
              <a:t>연</a:t>
            </a:r>
            <a:r>
              <a:rPr sz="1400" spc="150" dirty="0" err="1" smtClean="0">
                <a:latin typeface="맑은 고딕"/>
                <a:cs typeface="맑은 고딕"/>
              </a:rPr>
              <a:t>자</a:t>
            </a:r>
            <a:r>
              <a:rPr lang="en-US" sz="1400" spc="15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평</a:t>
            </a:r>
            <a:r>
              <a:rPr sz="1400" spc="150" dirty="0" err="1" smtClean="0">
                <a:latin typeface="맑은 고딕"/>
                <a:cs typeface="맑은 고딕"/>
              </a:rPr>
              <a:t>균</a:t>
            </a:r>
            <a:r>
              <a:rPr sz="1400" spc="-5" dirty="0" smtClean="0">
                <a:latin typeface="맑은 고딕"/>
                <a:cs typeface="맑은 고딕"/>
              </a:rPr>
              <a:t>/</a:t>
            </a:r>
            <a:r>
              <a:rPr sz="1400" spc="30" dirty="0" smtClean="0">
                <a:latin typeface="맑은 고딕"/>
                <a:cs typeface="맑은 고딕"/>
              </a:rPr>
              <a:t>최</a:t>
            </a:r>
            <a:r>
              <a:rPr lang="ko-KR" altLang="en-US" sz="1400" spc="150" dirty="0" smtClean="0">
                <a:latin typeface="맑은 고딕"/>
                <a:cs typeface="맑은 고딕"/>
              </a:rPr>
              <a:t>고</a:t>
            </a:r>
            <a:r>
              <a:rPr lang="en-US" altLang="ko-KR" sz="1400" spc="150" dirty="0" smtClean="0">
                <a:latin typeface="맑은 고딕"/>
                <a:cs typeface="맑은 고딕"/>
              </a:rPr>
              <a:t>·</a:t>
            </a:r>
            <a:r>
              <a:rPr sz="1400" spc="30" dirty="0" err="1" smtClean="0">
                <a:latin typeface="맑은 고딕"/>
                <a:cs typeface="맑은 고딕"/>
              </a:rPr>
              <a:t>최</a:t>
            </a:r>
            <a:r>
              <a:rPr sz="1400" spc="150" dirty="0" err="1" smtClean="0">
                <a:latin typeface="맑은 고딕"/>
                <a:cs typeface="맑은 고딕"/>
              </a:rPr>
              <a:t>저</a:t>
            </a:r>
            <a:r>
              <a:rPr sz="1400" spc="-5" dirty="0" smtClean="0">
                <a:latin typeface="맑은 고딕"/>
                <a:cs typeface="맑은 고딕"/>
              </a:rPr>
              <a:t>/</a:t>
            </a:r>
            <a:r>
              <a:rPr sz="1400" spc="30" dirty="0" err="1" smtClean="0">
                <a:latin typeface="맑은 고딕"/>
                <a:cs typeface="맑은 고딕"/>
              </a:rPr>
              <a:t>저</a:t>
            </a:r>
            <a:r>
              <a:rPr sz="1400" spc="150" dirty="0" err="1" smtClean="0">
                <a:latin typeface="맑은 고딕"/>
                <a:cs typeface="맑은 고딕"/>
              </a:rPr>
              <a:t>도</a:t>
            </a:r>
            <a:r>
              <a:rPr lang="en-US" altLang="ko-KR" sz="1400" spc="150" dirty="0" smtClean="0">
                <a:latin typeface="맑은 고딕"/>
                <a:cs typeface="맑은 고딕"/>
              </a:rPr>
              <a:t> </a:t>
            </a:r>
            <a:r>
              <a:rPr lang="en-US" altLang="ko-KR" sz="1400" spc="150" dirty="0">
                <a:latin typeface="맑은 고딕"/>
                <a:cs typeface="맑은 고딕"/>
              </a:rPr>
              <a:t>· </a:t>
            </a:r>
            <a:r>
              <a:rPr sz="1400" spc="30" dirty="0" err="1" smtClean="0">
                <a:latin typeface="맑은 고딕"/>
                <a:cs typeface="맑은 고딕"/>
              </a:rPr>
              <a:t>중</a:t>
            </a:r>
            <a:r>
              <a:rPr sz="1400" spc="150" dirty="0" err="1" smtClean="0">
                <a:latin typeface="맑은 고딕"/>
                <a:cs typeface="맑은 고딕"/>
              </a:rPr>
              <a:t>도</a:t>
            </a:r>
            <a:r>
              <a:rPr lang="en-US" altLang="ko-KR" sz="1400" spc="150" dirty="0">
                <a:latin typeface="맑은 고딕"/>
                <a:cs typeface="맑은 고딕"/>
              </a:rPr>
              <a:t> · </a:t>
            </a:r>
            <a:r>
              <a:rPr sz="1400" spc="30" dirty="0" err="1" smtClean="0">
                <a:latin typeface="맑은 고딕"/>
                <a:cs typeface="맑은 고딕"/>
              </a:rPr>
              <a:t>고</a:t>
            </a:r>
            <a:r>
              <a:rPr sz="1400" spc="150" dirty="0" err="1" smtClean="0">
                <a:latin typeface="맑은 고딕"/>
                <a:cs typeface="맑은 고딕"/>
              </a:rPr>
              <a:t>도</a:t>
            </a:r>
            <a:r>
              <a:rPr lang="en-US" sz="1400" spc="150" dirty="0" smtClean="0">
                <a:latin typeface="맑은 고딕"/>
                <a:cs typeface="맑은 고딕"/>
              </a:rPr>
              <a:t> </a:t>
            </a:r>
            <a:r>
              <a:rPr sz="1400" spc="25" dirty="0" err="1" smtClean="0">
                <a:latin typeface="맑은 고딕"/>
                <a:cs typeface="맑은 고딕"/>
              </a:rPr>
              <a:t>평균</a:t>
            </a:r>
            <a:r>
              <a:rPr sz="1400" spc="-5" dirty="0">
                <a:latin typeface="맑은 고딕"/>
                <a:cs typeface="맑은 고딕"/>
              </a:rPr>
              <a:t>)</a:t>
            </a:r>
            <a:r>
              <a:rPr sz="1400" spc="-145" dirty="0">
                <a:latin typeface="맑은 고딕"/>
                <a:cs typeface="맑은 고딕"/>
              </a:rPr>
              <a:t> </a:t>
            </a:r>
            <a:r>
              <a:rPr sz="1400" spc="5" dirty="0">
                <a:latin typeface="맑은 고딕"/>
                <a:cs typeface="맑은 고딕"/>
              </a:rPr>
              <a:t>-</a:t>
            </a:r>
            <a:r>
              <a:rPr sz="1400" spc="-5" dirty="0">
                <a:latin typeface="맑은 고딕"/>
                <a:cs typeface="맑은 고딕"/>
              </a:rPr>
              <a:t>&gt;</a:t>
            </a:r>
            <a:r>
              <a:rPr sz="1400" spc="-135" dirty="0">
                <a:latin typeface="맑은 고딕"/>
                <a:cs typeface="맑은 고딕"/>
              </a:rPr>
              <a:t> </a:t>
            </a:r>
            <a:r>
              <a:rPr sz="1400" spc="30" dirty="0">
                <a:latin typeface="맑은 고딕"/>
                <a:cs typeface="맑은 고딕"/>
              </a:rPr>
              <a:t>나이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50" dirty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성</a:t>
            </a:r>
            <a:r>
              <a:rPr sz="1400" spc="150" dirty="0" err="1" smtClean="0">
                <a:latin typeface="맑은 고딕"/>
                <a:cs typeface="맑은 고딕"/>
              </a:rPr>
              <a:t>별</a:t>
            </a:r>
            <a:r>
              <a:rPr lang="en-US" sz="1400" spc="15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기</a:t>
            </a:r>
            <a:r>
              <a:rPr sz="1400" spc="150" dirty="0" err="1" smtClean="0">
                <a:latin typeface="맑은 고딕"/>
                <a:cs typeface="맑은 고딕"/>
              </a:rPr>
              <a:t>입</a:t>
            </a:r>
            <a:r>
              <a:rPr sz="1400" spc="30" dirty="0" err="1" smtClean="0">
                <a:latin typeface="맑은 고딕"/>
                <a:cs typeface="맑은 고딕"/>
              </a:rPr>
              <a:t>순서</a:t>
            </a:r>
            <a:r>
              <a:rPr sz="1400" spc="-5" dirty="0" err="1" smtClean="0">
                <a:latin typeface="맑은 고딕"/>
                <a:cs typeface="맑은 고딕"/>
              </a:rPr>
              <a:t>로</a:t>
            </a:r>
            <a:r>
              <a:rPr sz="1400" spc="-5" dirty="0" smtClean="0">
                <a:latin typeface="맑은 고딕"/>
                <a:cs typeface="맑은 고딕"/>
              </a:rPr>
              <a:t> </a:t>
            </a:r>
            <a:r>
              <a:rPr sz="1400" spc="20" dirty="0" err="1" smtClean="0">
                <a:latin typeface="맑은 고딕"/>
                <a:cs typeface="맑은 고딕"/>
              </a:rPr>
              <a:t>분석하였으</a:t>
            </a:r>
            <a:r>
              <a:rPr sz="1400" spc="135" dirty="0" err="1" smtClean="0">
                <a:latin typeface="맑은 고딕"/>
                <a:cs typeface="맑은 고딕"/>
              </a:rPr>
              <a:t>며</a:t>
            </a:r>
            <a:r>
              <a:rPr lang="en-US" sz="1400" spc="135" dirty="0" smtClean="0">
                <a:latin typeface="맑은 고딕"/>
                <a:cs typeface="맑은 고딕"/>
              </a:rPr>
              <a:t> </a:t>
            </a:r>
            <a:r>
              <a:rPr sz="1400" spc="20" dirty="0" err="1" smtClean="0">
                <a:latin typeface="맑은 고딕"/>
                <a:cs typeface="맑은 고딕"/>
              </a:rPr>
              <a:t>흡연자</a:t>
            </a:r>
            <a:r>
              <a:rPr sz="1400" spc="135" dirty="0" err="1" smtClean="0">
                <a:latin typeface="맑은 고딕"/>
                <a:cs typeface="맑은 고딕"/>
              </a:rPr>
              <a:t>와</a:t>
            </a:r>
            <a:r>
              <a:rPr lang="en-US" sz="1400" spc="135" dirty="0" smtClean="0">
                <a:latin typeface="맑은 고딕"/>
                <a:cs typeface="맑은 고딕"/>
              </a:rPr>
              <a:t> </a:t>
            </a:r>
            <a:r>
              <a:rPr sz="1400" spc="20" dirty="0" err="1" smtClean="0">
                <a:latin typeface="맑은 고딕"/>
                <a:cs typeface="맑은 고딕"/>
              </a:rPr>
              <a:t>비흡연자</a:t>
            </a:r>
            <a:r>
              <a:rPr sz="1400" spc="135" dirty="0" err="1" smtClean="0">
                <a:latin typeface="맑은 고딕"/>
                <a:cs typeface="맑은 고딕"/>
              </a:rPr>
              <a:t>의</a:t>
            </a:r>
            <a:r>
              <a:rPr lang="en-US" sz="1400" spc="135" dirty="0" smtClean="0">
                <a:latin typeface="맑은 고딕"/>
                <a:cs typeface="맑은 고딕"/>
              </a:rPr>
              <a:t> </a:t>
            </a:r>
            <a:r>
              <a:rPr sz="1400" spc="20" dirty="0" err="1" smtClean="0">
                <a:latin typeface="맑은 고딕"/>
                <a:cs typeface="맑은 고딕"/>
              </a:rPr>
              <a:t>근시안</a:t>
            </a:r>
            <a:r>
              <a:rPr sz="1400" spc="135" dirty="0" err="1" smtClean="0">
                <a:latin typeface="맑은 고딕"/>
                <a:cs typeface="맑은 고딕"/>
              </a:rPr>
              <a:t>에</a:t>
            </a:r>
            <a:r>
              <a:rPr lang="en-US" sz="1400" spc="135" dirty="0" smtClean="0">
                <a:latin typeface="맑은 고딕"/>
                <a:cs typeface="맑은 고딕"/>
              </a:rPr>
              <a:t> </a:t>
            </a:r>
            <a:r>
              <a:rPr sz="1400" spc="105" dirty="0" err="1" smtClean="0">
                <a:latin typeface="맑은 고딕"/>
                <a:cs typeface="맑은 고딕"/>
              </a:rPr>
              <a:t>따</a:t>
            </a:r>
            <a:r>
              <a:rPr sz="1400" spc="-5" dirty="0" err="1" smtClean="0">
                <a:latin typeface="맑은 고딕"/>
                <a:cs typeface="맑은 고딕"/>
              </a:rPr>
              <a:t>른</a:t>
            </a:r>
            <a:r>
              <a:rPr sz="1400" spc="-265" dirty="0" smtClean="0">
                <a:latin typeface="맑은 고딕"/>
                <a:cs typeface="맑은 고딕"/>
              </a:rPr>
              <a:t> </a:t>
            </a:r>
            <a:r>
              <a:rPr sz="1400" spc="100" dirty="0" err="1">
                <a:latin typeface="맑은 고딕"/>
                <a:cs typeface="맑은 고딕"/>
              </a:rPr>
              <a:t>안</a:t>
            </a:r>
            <a:r>
              <a:rPr sz="1400" spc="-5" dirty="0" err="1">
                <a:latin typeface="맑은 고딕"/>
                <a:cs typeface="맑은 고딕"/>
              </a:rPr>
              <a:t>압</a:t>
            </a:r>
            <a:r>
              <a:rPr sz="1400" spc="-270" dirty="0">
                <a:latin typeface="맑은 고딕"/>
                <a:cs typeface="맑은 고딕"/>
              </a:rPr>
              <a:t> </a:t>
            </a:r>
            <a:r>
              <a:rPr sz="1400" spc="20" dirty="0" err="1" smtClean="0">
                <a:latin typeface="맑은 고딕"/>
                <a:cs typeface="맑은 고딕"/>
              </a:rPr>
              <a:t>차이</a:t>
            </a:r>
            <a:r>
              <a:rPr sz="1400" spc="135" dirty="0" err="1" smtClean="0">
                <a:latin typeface="맑은 고딕"/>
                <a:cs typeface="맑은 고딕"/>
              </a:rPr>
              <a:t>를</a:t>
            </a:r>
            <a:r>
              <a:rPr lang="en-US" sz="1400" spc="135" dirty="0" smtClean="0">
                <a:latin typeface="맑은 고딕"/>
                <a:cs typeface="맑은 고딕"/>
              </a:rPr>
              <a:t> </a:t>
            </a:r>
            <a:r>
              <a:rPr sz="1400" spc="20" dirty="0" err="1" smtClean="0">
                <a:latin typeface="맑은 고딕"/>
                <a:cs typeface="맑은 고딕"/>
              </a:rPr>
              <a:t>비교하</a:t>
            </a:r>
            <a:r>
              <a:rPr sz="1400" spc="-5" dirty="0" err="1" smtClean="0">
                <a:latin typeface="맑은 고딕"/>
                <a:cs typeface="맑은 고딕"/>
              </a:rPr>
              <a:t>여</a:t>
            </a:r>
            <a:r>
              <a:rPr sz="1400" spc="-5" dirty="0" smtClean="0">
                <a:latin typeface="맑은 고딕"/>
                <a:cs typeface="맑은 고딕"/>
              </a:rPr>
              <a:t> </a:t>
            </a:r>
            <a:r>
              <a:rPr sz="1400" spc="40" dirty="0" err="1" smtClean="0">
                <a:latin typeface="맑은 고딕"/>
                <a:cs typeface="맑은 고딕"/>
              </a:rPr>
              <a:t>안압의</a:t>
            </a:r>
            <a:r>
              <a:rPr lang="en-US" sz="1400" spc="40" dirty="0" smtClean="0">
                <a:latin typeface="맑은 고딕"/>
                <a:cs typeface="맑은 고딕"/>
              </a:rPr>
              <a:t> </a:t>
            </a:r>
            <a:r>
              <a:rPr sz="1400" spc="40" dirty="0" err="1" smtClean="0">
                <a:latin typeface="맑은 고딕"/>
                <a:cs typeface="맑은 고딕"/>
              </a:rPr>
              <a:t>변화를</a:t>
            </a:r>
            <a:r>
              <a:rPr sz="1400" spc="-305" dirty="0" smtClean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연구하였다.</a:t>
            </a:r>
            <a:endParaRPr sz="1400" dirty="0">
              <a:latin typeface="맑은 고딕"/>
              <a:cs typeface="맑은 고딕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7569" y="3486973"/>
            <a:ext cx="5502275" cy="35804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 indent="62230" algn="just">
              <a:lnSpc>
                <a:spcPct val="149600"/>
              </a:lnSpc>
              <a:spcBef>
                <a:spcPts val="100"/>
              </a:spcBef>
            </a:pPr>
            <a:r>
              <a:rPr sz="1400" spc="50" dirty="0" err="1" smtClean="0">
                <a:latin typeface="맑은 고딕"/>
                <a:cs typeface="맑은 고딕"/>
              </a:rPr>
              <a:t>안구의</a:t>
            </a:r>
            <a:r>
              <a:rPr lang="en-US" sz="1400" spc="50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형태를</a:t>
            </a:r>
            <a:r>
              <a:rPr lang="en-US" sz="1400" spc="50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유지하기</a:t>
            </a:r>
            <a:r>
              <a:rPr lang="en-US" sz="1400" spc="50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위해서</a:t>
            </a:r>
            <a:r>
              <a:rPr lang="en-US" sz="1400" spc="50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안구</a:t>
            </a:r>
            <a:r>
              <a:rPr lang="en-US" sz="1400" spc="50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내부에는</a:t>
            </a:r>
            <a:r>
              <a:rPr lang="en-US" sz="1400" spc="50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일정량의</a:t>
            </a:r>
            <a:r>
              <a:rPr lang="en-US" sz="1400" spc="50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안압이</a:t>
            </a:r>
            <a:r>
              <a:rPr lang="en-US" sz="1400" spc="50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가해진</a:t>
            </a:r>
            <a:r>
              <a:rPr sz="1400" spc="35" dirty="0" err="1" smtClean="0">
                <a:latin typeface="맑은 고딕"/>
                <a:cs typeface="맑은 고딕"/>
              </a:rPr>
              <a:t>다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60" dirty="0">
                <a:latin typeface="맑은 고딕"/>
                <a:cs typeface="맑은 고딕"/>
              </a:rPr>
              <a:t> </a:t>
            </a:r>
            <a:r>
              <a:rPr sz="1400" spc="15" dirty="0" err="1" smtClean="0">
                <a:latin typeface="맑은 고딕"/>
                <a:cs typeface="맑은 고딕"/>
              </a:rPr>
              <a:t>정상안압</a:t>
            </a:r>
            <a:r>
              <a:rPr sz="1400" spc="130" dirty="0" err="1" smtClean="0">
                <a:latin typeface="맑은 고딕"/>
                <a:cs typeface="맑은 고딕"/>
              </a:rPr>
              <a:t>은</a:t>
            </a:r>
            <a:r>
              <a:rPr lang="en-US" sz="1400" spc="130" dirty="0" smtClean="0">
                <a:latin typeface="맑은 고딕"/>
                <a:cs typeface="맑은 고딕"/>
              </a:rPr>
              <a:t> </a:t>
            </a:r>
            <a:r>
              <a:rPr sz="1400" spc="15" dirty="0" err="1" smtClean="0">
                <a:latin typeface="맑은 고딕"/>
                <a:cs typeface="맑은 고딕"/>
              </a:rPr>
              <a:t>대기</a:t>
            </a:r>
            <a:r>
              <a:rPr sz="1400" spc="130" dirty="0" err="1" smtClean="0">
                <a:latin typeface="맑은 고딕"/>
                <a:cs typeface="맑은 고딕"/>
              </a:rPr>
              <a:t>의</a:t>
            </a:r>
            <a:r>
              <a:rPr lang="en-US" sz="1400" spc="130" dirty="0" smtClean="0">
                <a:latin typeface="맑은 고딕"/>
                <a:cs typeface="맑은 고딕"/>
              </a:rPr>
              <a:t> </a:t>
            </a:r>
            <a:r>
              <a:rPr sz="1400" spc="15" dirty="0" err="1" smtClean="0">
                <a:latin typeface="맑은 고딕"/>
                <a:cs typeface="맑은 고딕"/>
              </a:rPr>
              <a:t>안압보</a:t>
            </a:r>
            <a:r>
              <a:rPr sz="1400" spc="130" dirty="0" err="1" smtClean="0">
                <a:latin typeface="맑은 고딕"/>
                <a:cs typeface="맑은 고딕"/>
              </a:rPr>
              <a:t>다</a:t>
            </a:r>
            <a:r>
              <a:rPr lang="en-US" sz="1400" spc="130" dirty="0" smtClean="0">
                <a:latin typeface="맑은 고딕"/>
                <a:cs typeface="맑은 고딕"/>
              </a:rPr>
              <a:t> </a:t>
            </a:r>
            <a:r>
              <a:rPr sz="1400" spc="35" dirty="0" err="1" smtClean="0">
                <a:latin typeface="맑은 고딕"/>
                <a:cs typeface="맑은 고딕"/>
              </a:rPr>
              <a:t>높</a:t>
            </a:r>
            <a:r>
              <a:rPr sz="1400" spc="-5" dirty="0" err="1" smtClean="0">
                <a:latin typeface="맑은 고딕"/>
                <a:cs typeface="맑은 고딕"/>
              </a:rPr>
              <a:t>은</a:t>
            </a:r>
            <a:r>
              <a:rPr sz="1400" spc="-335" dirty="0" smtClean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1</a:t>
            </a:r>
            <a:r>
              <a:rPr sz="1400" spc="15" dirty="0">
                <a:latin typeface="맑은 고딕"/>
                <a:cs typeface="맑은 고딕"/>
              </a:rPr>
              <a:t>0</a:t>
            </a:r>
            <a:r>
              <a:rPr sz="1400" spc="5" dirty="0">
                <a:latin typeface="맑은 고딕"/>
                <a:cs typeface="맑은 고딕"/>
              </a:rPr>
              <a:t>~</a:t>
            </a:r>
            <a:r>
              <a:rPr sz="1400" spc="-5" dirty="0">
                <a:latin typeface="맑은 고딕"/>
                <a:cs typeface="맑은 고딕"/>
              </a:rPr>
              <a:t>2</a:t>
            </a:r>
            <a:r>
              <a:rPr sz="1400" spc="15" dirty="0">
                <a:latin typeface="맑은 고딕"/>
                <a:cs typeface="맑은 고딕"/>
              </a:rPr>
              <a:t>1</a:t>
            </a:r>
            <a:r>
              <a:rPr sz="1400" spc="-5" dirty="0">
                <a:latin typeface="맑은 고딕"/>
                <a:cs typeface="맑은 고딕"/>
              </a:rPr>
              <a:t>m</a:t>
            </a:r>
            <a:r>
              <a:rPr sz="1400" spc="-15" dirty="0">
                <a:latin typeface="맑은 고딕"/>
                <a:cs typeface="맑은 고딕"/>
              </a:rPr>
              <a:t>m</a:t>
            </a:r>
            <a:r>
              <a:rPr sz="1400" spc="-5" dirty="0">
                <a:latin typeface="맑은 고딕"/>
                <a:cs typeface="맑은 고딕"/>
              </a:rPr>
              <a:t>H</a:t>
            </a:r>
            <a:r>
              <a:rPr sz="1400" spc="55" dirty="0">
                <a:latin typeface="맑은 고딕"/>
                <a:cs typeface="맑은 고딕"/>
              </a:rPr>
              <a:t>g</a:t>
            </a:r>
            <a:r>
              <a:rPr sz="1400" spc="130" dirty="0" smtClean="0">
                <a:latin typeface="맑은 고딕"/>
                <a:cs typeface="맑은 고딕"/>
              </a:rPr>
              <a:t>로</a:t>
            </a:r>
            <a:r>
              <a:rPr lang="en-US" sz="1400" spc="13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유</a:t>
            </a:r>
            <a:r>
              <a:rPr sz="1400" spc="150" dirty="0" err="1" smtClean="0">
                <a:latin typeface="맑은 고딕"/>
                <a:cs typeface="맑은 고딕"/>
              </a:rPr>
              <a:t>지</a:t>
            </a:r>
            <a:r>
              <a:rPr sz="1400" spc="65" dirty="0" err="1" smtClean="0">
                <a:latin typeface="맑은 고딕"/>
                <a:cs typeface="맑은 고딕"/>
              </a:rPr>
              <a:t>되</a:t>
            </a:r>
            <a:r>
              <a:rPr sz="1400" spc="-5" dirty="0" err="1" smtClean="0">
                <a:latin typeface="맑은 고딕"/>
                <a:cs typeface="맑은 고딕"/>
              </a:rPr>
              <a:t>며</a:t>
            </a:r>
            <a:r>
              <a:rPr sz="1400" spc="-305" dirty="0" smtClean="0">
                <a:latin typeface="맑은 고딕"/>
                <a:cs typeface="맑은 고딕"/>
              </a:rPr>
              <a:t> </a:t>
            </a:r>
            <a:r>
              <a:rPr sz="1400" spc="15" dirty="0" err="1">
                <a:latin typeface="맑은 고딕"/>
                <a:cs typeface="맑은 고딕"/>
              </a:rPr>
              <a:t>안압</a:t>
            </a:r>
            <a:r>
              <a:rPr sz="1400" spc="-5" dirty="0" err="1">
                <a:latin typeface="맑은 고딕"/>
                <a:cs typeface="맑은 고딕"/>
              </a:rPr>
              <a:t>이</a:t>
            </a:r>
            <a:r>
              <a:rPr sz="1400" spc="-5" dirty="0">
                <a:latin typeface="맑은 고딕"/>
                <a:cs typeface="맑은 고딕"/>
              </a:rPr>
              <a:t> </a:t>
            </a:r>
            <a:r>
              <a:rPr sz="1400" spc="40" dirty="0" err="1" smtClean="0">
                <a:latin typeface="맑은 고딕"/>
                <a:cs typeface="맑은 고딕"/>
              </a:rPr>
              <a:t>높아</a:t>
            </a:r>
            <a:r>
              <a:rPr sz="1400" spc="160" dirty="0" err="1" smtClean="0">
                <a:latin typeface="맑은 고딕"/>
                <a:cs typeface="맑은 고딕"/>
              </a:rPr>
              <a:t>질</a:t>
            </a:r>
            <a:r>
              <a:rPr sz="1400" spc="85" dirty="0" err="1" smtClean="0">
                <a:latin typeface="맑은 고딕"/>
                <a:cs typeface="맑은 고딕"/>
              </a:rPr>
              <a:t>경</a:t>
            </a:r>
            <a:r>
              <a:rPr sz="1400" spc="-5" dirty="0" err="1" smtClean="0">
                <a:latin typeface="맑은 고딕"/>
                <a:cs typeface="맑은 고딕"/>
              </a:rPr>
              <a:t>우</a:t>
            </a:r>
            <a:r>
              <a:rPr sz="1400" spc="-280" dirty="0" smtClean="0">
                <a:latin typeface="맑은 고딕"/>
                <a:cs typeface="맑은 고딕"/>
              </a:rPr>
              <a:t> </a:t>
            </a:r>
            <a:r>
              <a:rPr sz="1400" spc="40" dirty="0" err="1" smtClean="0">
                <a:latin typeface="맑은 고딕"/>
                <a:cs typeface="맑은 고딕"/>
              </a:rPr>
              <a:t>생기</a:t>
            </a:r>
            <a:r>
              <a:rPr sz="1400" spc="160" dirty="0" err="1" smtClean="0">
                <a:latin typeface="맑은 고딕"/>
                <a:cs typeface="맑은 고딕"/>
              </a:rPr>
              <a:t>는</a:t>
            </a:r>
            <a:r>
              <a:rPr lang="en-US" sz="1400" spc="160" dirty="0" smtClean="0">
                <a:latin typeface="맑은 고딕"/>
                <a:cs typeface="맑은 고딕"/>
              </a:rPr>
              <a:t> </a:t>
            </a:r>
            <a:r>
              <a:rPr sz="1400" spc="40" dirty="0" err="1" smtClean="0">
                <a:latin typeface="맑은 고딕"/>
                <a:cs typeface="맑은 고딕"/>
              </a:rPr>
              <a:t>증상으</a:t>
            </a:r>
            <a:r>
              <a:rPr sz="1400" spc="160" dirty="0" err="1" smtClean="0">
                <a:latin typeface="맑은 고딕"/>
                <a:cs typeface="맑은 고딕"/>
              </a:rPr>
              <a:t>로</a:t>
            </a:r>
            <a:r>
              <a:rPr lang="en-US" sz="1400" spc="160" dirty="0" smtClean="0">
                <a:latin typeface="맑은 고딕"/>
                <a:cs typeface="맑은 고딕"/>
              </a:rPr>
              <a:t> </a:t>
            </a:r>
            <a:r>
              <a:rPr sz="1400" spc="40" dirty="0" err="1" smtClean="0">
                <a:latin typeface="맑은 고딕"/>
                <a:cs typeface="맑은 고딕"/>
              </a:rPr>
              <a:t>녹내장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45" dirty="0">
                <a:latin typeface="맑은 고딕"/>
                <a:cs typeface="맑은 고딕"/>
              </a:rPr>
              <a:t> </a:t>
            </a:r>
            <a:r>
              <a:rPr sz="1400" spc="40" dirty="0">
                <a:latin typeface="맑은 고딕"/>
                <a:cs typeface="맑은 고딕"/>
              </a:rPr>
              <a:t>시신</a:t>
            </a:r>
            <a:r>
              <a:rPr sz="1400" spc="160" dirty="0">
                <a:latin typeface="맑은 고딕"/>
                <a:cs typeface="맑은 고딕"/>
              </a:rPr>
              <a:t>경</a:t>
            </a:r>
            <a:r>
              <a:rPr sz="1400" spc="85" dirty="0">
                <a:latin typeface="맑은 고딕"/>
                <a:cs typeface="맑은 고딕"/>
              </a:rPr>
              <a:t>손상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45" dirty="0">
                <a:latin typeface="맑은 고딕"/>
                <a:cs typeface="맑은 고딕"/>
              </a:rPr>
              <a:t> </a:t>
            </a:r>
            <a:r>
              <a:rPr sz="1400" spc="40" dirty="0" err="1" smtClean="0">
                <a:latin typeface="맑은 고딕"/>
                <a:cs typeface="맑은 고딕"/>
              </a:rPr>
              <a:t>안구건조</a:t>
            </a:r>
            <a:r>
              <a:rPr sz="1400" spc="160" dirty="0" err="1" smtClean="0">
                <a:latin typeface="맑은 고딕"/>
                <a:cs typeface="맑은 고딕"/>
              </a:rPr>
              <a:t>증</a:t>
            </a:r>
            <a:r>
              <a:rPr lang="en-US" sz="1400" spc="160" dirty="0" smtClean="0">
                <a:latin typeface="맑은 고딕"/>
                <a:cs typeface="맑은 고딕"/>
              </a:rPr>
              <a:t> </a:t>
            </a:r>
            <a:r>
              <a:rPr sz="1400" spc="40" dirty="0" err="1" smtClean="0">
                <a:latin typeface="맑은 고딕"/>
                <a:cs typeface="맑은 고딕"/>
              </a:rPr>
              <a:t>등</a:t>
            </a:r>
            <a:r>
              <a:rPr sz="1400" spc="160" dirty="0" err="1" smtClean="0">
                <a:latin typeface="맑은 고딕"/>
                <a:cs typeface="맑은 고딕"/>
              </a:rPr>
              <a:t>이</a:t>
            </a:r>
            <a:r>
              <a:rPr lang="en-US" sz="1400" spc="16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발</a:t>
            </a:r>
            <a:r>
              <a:rPr sz="1400" spc="125" dirty="0" err="1" smtClean="0">
                <a:latin typeface="맑은 고딕"/>
                <a:cs typeface="맑은 고딕"/>
              </a:rPr>
              <a:t>생될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125" dirty="0" smtClean="0">
                <a:latin typeface="맑은 고딕"/>
                <a:cs typeface="맑은 고딕"/>
              </a:rPr>
              <a:t>수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있다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60" dirty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안압</a:t>
            </a:r>
            <a:r>
              <a:rPr sz="1400" spc="125" dirty="0" err="1" smtClean="0">
                <a:latin typeface="맑은 고딕"/>
                <a:cs typeface="맑은 고딕"/>
              </a:rPr>
              <a:t>은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스트레스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60" dirty="0">
                <a:latin typeface="맑은 고딕"/>
                <a:cs typeface="맑은 고딕"/>
              </a:rPr>
              <a:t> </a:t>
            </a:r>
            <a:r>
              <a:rPr sz="1400" spc="5" dirty="0">
                <a:latin typeface="맑은 고딕"/>
                <a:cs typeface="맑은 고딕"/>
              </a:rPr>
              <a:t>자율신경계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60" dirty="0">
                <a:latin typeface="맑은 고딕"/>
                <a:cs typeface="맑은 고딕"/>
              </a:rPr>
              <a:t> </a:t>
            </a:r>
            <a:r>
              <a:rPr sz="1400" spc="70" dirty="0">
                <a:latin typeface="맑은 고딕"/>
                <a:cs typeface="맑은 고딕"/>
              </a:rPr>
              <a:t>적혈</a:t>
            </a:r>
            <a:r>
              <a:rPr sz="1400" spc="-5" dirty="0">
                <a:latin typeface="맑은 고딕"/>
                <a:cs typeface="맑은 고딕"/>
              </a:rPr>
              <a:t>구</a:t>
            </a:r>
            <a:r>
              <a:rPr sz="1400" spc="-300" dirty="0">
                <a:latin typeface="맑은 고딕"/>
                <a:cs typeface="맑은 고딕"/>
              </a:rPr>
              <a:t> </a:t>
            </a:r>
            <a:r>
              <a:rPr sz="1400" spc="70" dirty="0">
                <a:latin typeface="맑은 고딕"/>
                <a:cs typeface="맑은 고딕"/>
              </a:rPr>
              <a:t>용적</a:t>
            </a:r>
            <a:r>
              <a:rPr sz="1400" spc="-5" dirty="0">
                <a:latin typeface="맑은 고딕"/>
                <a:cs typeface="맑은 고딕"/>
              </a:rPr>
              <a:t>률</a:t>
            </a:r>
            <a:r>
              <a:rPr sz="1400" spc="-300" dirty="0">
                <a:latin typeface="맑은 고딕"/>
                <a:cs typeface="맑은 고딕"/>
              </a:rPr>
              <a:t> </a:t>
            </a:r>
            <a:r>
              <a:rPr sz="1400" spc="70" dirty="0">
                <a:latin typeface="맑은 고딕"/>
                <a:cs typeface="맑은 고딕"/>
              </a:rPr>
              <a:t>등</a:t>
            </a:r>
            <a:r>
              <a:rPr sz="1400" spc="-5" dirty="0">
                <a:latin typeface="맑은 고딕"/>
                <a:cs typeface="맑은 고딕"/>
              </a:rPr>
              <a:t>과</a:t>
            </a:r>
            <a:r>
              <a:rPr sz="1400" spc="-300" dirty="0">
                <a:latin typeface="맑은 고딕"/>
                <a:cs typeface="맑은 고딕"/>
              </a:rPr>
              <a:t> </a:t>
            </a:r>
            <a:r>
              <a:rPr sz="1400" spc="5" dirty="0">
                <a:latin typeface="맑은 고딕"/>
                <a:cs typeface="맑은 고딕"/>
              </a:rPr>
              <a:t>관련</a:t>
            </a:r>
            <a:r>
              <a:rPr sz="1400" spc="-5" dirty="0">
                <a:latin typeface="맑은 고딕"/>
                <a:cs typeface="맑은 고딕"/>
              </a:rPr>
              <a:t>이  </a:t>
            </a:r>
            <a:r>
              <a:rPr sz="1400" spc="55" dirty="0">
                <a:latin typeface="맑은 고딕"/>
                <a:cs typeface="맑은 고딕"/>
              </a:rPr>
              <a:t>있다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65" dirty="0">
                <a:latin typeface="맑은 고딕"/>
                <a:cs typeface="맑은 고딕"/>
              </a:rPr>
              <a:t> </a:t>
            </a:r>
            <a:r>
              <a:rPr sz="1400" spc="60" dirty="0" err="1" smtClean="0">
                <a:latin typeface="맑은 고딕"/>
                <a:cs typeface="맑은 고딕"/>
              </a:rPr>
              <a:t>흡</a:t>
            </a:r>
            <a:r>
              <a:rPr sz="1400" spc="-5" dirty="0" err="1" smtClean="0">
                <a:latin typeface="맑은 고딕"/>
                <a:cs typeface="맑은 고딕"/>
              </a:rPr>
              <a:t>연</a:t>
            </a:r>
            <a:r>
              <a:rPr sz="1400" spc="60" dirty="0" err="1" smtClean="0">
                <a:latin typeface="맑은 고딕"/>
                <a:cs typeface="맑은 고딕"/>
              </a:rPr>
              <a:t>시에</a:t>
            </a:r>
            <a:r>
              <a:rPr sz="1400" spc="-5" dirty="0" err="1" smtClean="0">
                <a:latin typeface="맑은 고딕"/>
                <a:cs typeface="맑은 고딕"/>
              </a:rPr>
              <a:t>는</a:t>
            </a:r>
            <a:r>
              <a:rPr sz="1400" spc="-31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스트레스</a:t>
            </a:r>
            <a:r>
              <a:rPr sz="1400" spc="114" dirty="0" err="1" smtClean="0">
                <a:latin typeface="맑은 고딕"/>
                <a:cs typeface="맑은 고딕"/>
              </a:rPr>
              <a:t>를</a:t>
            </a:r>
            <a:r>
              <a:rPr lang="en-US" sz="1400" spc="114" dirty="0" smtClean="0">
                <a:latin typeface="맑은 고딕"/>
                <a:cs typeface="맑은 고딕"/>
              </a:rPr>
              <a:t> </a:t>
            </a:r>
            <a:r>
              <a:rPr sz="1400" spc="55" dirty="0" err="1" smtClean="0">
                <a:latin typeface="맑은 고딕"/>
                <a:cs typeface="맑은 고딕"/>
              </a:rPr>
              <a:t>받</a:t>
            </a:r>
            <a:r>
              <a:rPr sz="1400" spc="-5" dirty="0" err="1" smtClean="0">
                <a:latin typeface="맑은 고딕"/>
                <a:cs typeface="맑은 고딕"/>
              </a:rPr>
              <a:t>아</a:t>
            </a:r>
            <a:r>
              <a:rPr sz="1400" spc="-315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자율신경계</a:t>
            </a:r>
            <a:r>
              <a:rPr sz="1400" spc="114" dirty="0" err="1" smtClean="0">
                <a:latin typeface="맑은 고딕"/>
                <a:cs typeface="맑은 고딕"/>
              </a:rPr>
              <a:t>를</a:t>
            </a:r>
            <a:r>
              <a:rPr lang="en-US" sz="1400" spc="114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자극하</a:t>
            </a:r>
            <a:r>
              <a:rPr sz="1400" spc="114" dirty="0" err="1" smtClean="0">
                <a:latin typeface="맑은 고딕"/>
                <a:cs typeface="맑은 고딕"/>
              </a:rPr>
              <a:t>고</a:t>
            </a:r>
            <a:r>
              <a:rPr lang="en-US" sz="1400" spc="114" dirty="0" smtClean="0">
                <a:latin typeface="맑은 고딕"/>
                <a:cs typeface="맑은 고딕"/>
              </a:rPr>
              <a:t> </a:t>
            </a:r>
            <a:r>
              <a:rPr sz="1400" spc="25" dirty="0" err="1" smtClean="0">
                <a:latin typeface="맑은 고딕"/>
                <a:cs typeface="맑은 고딕"/>
              </a:rPr>
              <a:t>적혈구</a:t>
            </a:r>
            <a:r>
              <a:rPr sz="1400" spc="140" dirty="0" err="1" smtClean="0">
                <a:latin typeface="맑은 고딕"/>
                <a:cs typeface="맑은 고딕"/>
              </a:rPr>
              <a:t>의</a:t>
            </a:r>
            <a:r>
              <a:rPr lang="en-US" sz="1400" spc="14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용</a:t>
            </a:r>
            <a:r>
              <a:rPr sz="1400" spc="5" dirty="0" err="1" smtClean="0">
                <a:latin typeface="맑은 고딕"/>
                <a:cs typeface="맑은 고딕"/>
              </a:rPr>
              <a:t>적률</a:t>
            </a:r>
            <a:r>
              <a:rPr sz="1400" spc="125" dirty="0" err="1" smtClean="0">
                <a:latin typeface="맑은 고딕"/>
                <a:cs typeface="맑은 고딕"/>
              </a:rPr>
              <a:t>을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증가시</a:t>
            </a:r>
            <a:r>
              <a:rPr sz="1400" spc="125" dirty="0" err="1" smtClean="0">
                <a:latin typeface="맑은 고딕"/>
                <a:cs typeface="맑은 고딕"/>
              </a:rPr>
              <a:t>켜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안</a:t>
            </a:r>
            <a:r>
              <a:rPr sz="1400" spc="145" dirty="0" err="1" smtClean="0">
                <a:latin typeface="맑은 고딕"/>
                <a:cs typeface="맑은 고딕"/>
              </a:rPr>
              <a:t>구</a:t>
            </a:r>
            <a:r>
              <a:rPr lang="en-US" sz="1400" spc="145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방수</a:t>
            </a:r>
            <a:r>
              <a:rPr sz="1400" spc="145" dirty="0" err="1" smtClean="0">
                <a:latin typeface="맑은 고딕"/>
                <a:cs typeface="맑은 고딕"/>
              </a:rPr>
              <a:t>의</a:t>
            </a:r>
            <a:r>
              <a:rPr lang="en-US" sz="1400" spc="14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영향</a:t>
            </a:r>
            <a:r>
              <a:rPr sz="1400" spc="125" dirty="0" err="1" smtClean="0">
                <a:latin typeface="맑은 고딕"/>
                <a:cs typeface="맑은 고딕"/>
              </a:rPr>
              <a:t>을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주</a:t>
            </a:r>
            <a:r>
              <a:rPr sz="1400" spc="125" dirty="0" err="1" smtClean="0">
                <a:latin typeface="맑은 고딕"/>
                <a:cs typeface="맑은 고딕"/>
              </a:rPr>
              <a:t>게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된다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60" dirty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또</a:t>
            </a:r>
            <a:r>
              <a:rPr sz="1400" spc="125" dirty="0" err="1" smtClean="0">
                <a:latin typeface="맑은 고딕"/>
                <a:cs typeface="맑은 고딕"/>
              </a:rPr>
              <a:t>한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담배</a:t>
            </a:r>
            <a:r>
              <a:rPr sz="1400" spc="125" dirty="0" err="1" smtClean="0">
                <a:latin typeface="맑은 고딕"/>
                <a:cs typeface="맑은 고딕"/>
              </a:rPr>
              <a:t>에</a:t>
            </a:r>
            <a:r>
              <a:rPr sz="1400" spc="5" dirty="0" err="1" smtClean="0">
                <a:latin typeface="맑은 고딕"/>
                <a:cs typeface="맑은 고딕"/>
              </a:rPr>
              <a:t>있</a:t>
            </a:r>
            <a:r>
              <a:rPr sz="1400" spc="125" dirty="0" err="1" smtClean="0">
                <a:latin typeface="맑은 고딕"/>
                <a:cs typeface="맑은 고딕"/>
              </a:rPr>
              <a:t>는</a:t>
            </a:r>
            <a:r>
              <a:rPr lang="en-US" sz="1400" spc="125" dirty="0" smtClean="0">
                <a:latin typeface="맑은 고딕"/>
                <a:cs typeface="맑은 고딕"/>
              </a:rPr>
              <a:t> </a:t>
            </a:r>
            <a:r>
              <a:rPr sz="1400" spc="5" dirty="0" err="1" smtClean="0">
                <a:latin typeface="맑은 고딕"/>
                <a:cs typeface="맑은 고딕"/>
              </a:rPr>
              <a:t>니코</a:t>
            </a:r>
            <a:r>
              <a:rPr sz="1400" spc="-5" dirty="0" err="1" smtClean="0">
                <a:latin typeface="맑은 고딕"/>
                <a:cs typeface="맑은 고딕"/>
              </a:rPr>
              <a:t>틴</a:t>
            </a:r>
            <a:r>
              <a:rPr sz="1400" spc="-5" dirty="0" smtClean="0">
                <a:latin typeface="맑은 고딕"/>
                <a:cs typeface="맑은 고딕"/>
              </a:rPr>
              <a:t> </a:t>
            </a:r>
            <a:r>
              <a:rPr sz="1400" spc="65" dirty="0" err="1" smtClean="0">
                <a:latin typeface="맑은 고딕"/>
                <a:cs typeface="맑은 고딕"/>
              </a:rPr>
              <a:t>성분으로인해</a:t>
            </a:r>
            <a:r>
              <a:rPr lang="en-US" sz="1400" spc="65" dirty="0" smtClean="0">
                <a:latin typeface="맑은 고딕"/>
                <a:cs typeface="맑은 고딕"/>
              </a:rPr>
              <a:t> </a:t>
            </a:r>
            <a:r>
              <a:rPr sz="1400" spc="65" dirty="0" err="1" smtClean="0">
                <a:latin typeface="맑은 고딕"/>
                <a:cs typeface="맑은 고딕"/>
              </a:rPr>
              <a:t>방수의</a:t>
            </a:r>
            <a:r>
              <a:rPr lang="en-US" sz="1400" spc="65" dirty="0" smtClean="0">
                <a:latin typeface="맑은 고딕"/>
                <a:cs typeface="맑은 고딕"/>
              </a:rPr>
              <a:t> </a:t>
            </a:r>
            <a:r>
              <a:rPr sz="1400" spc="65" dirty="0" err="1" smtClean="0">
                <a:latin typeface="맑은 고딕"/>
                <a:cs typeface="맑은 고딕"/>
              </a:rPr>
              <a:t>생성물을</a:t>
            </a:r>
            <a:r>
              <a:rPr lang="en-US" sz="1400" spc="65" dirty="0" smtClean="0">
                <a:latin typeface="맑은 고딕"/>
                <a:cs typeface="맑은 고딕"/>
              </a:rPr>
              <a:t> </a:t>
            </a:r>
            <a:r>
              <a:rPr sz="1400" spc="65" dirty="0" err="1" smtClean="0">
                <a:latin typeface="맑은 고딕"/>
                <a:cs typeface="맑은 고딕"/>
              </a:rPr>
              <a:t>증가시키고</a:t>
            </a:r>
            <a:r>
              <a:rPr lang="en-US" sz="1400" spc="65" dirty="0" smtClean="0">
                <a:latin typeface="맑은 고딕"/>
                <a:cs typeface="맑은 고딕"/>
              </a:rPr>
              <a:t> </a:t>
            </a:r>
            <a:r>
              <a:rPr sz="1400" spc="65" dirty="0" err="1" smtClean="0">
                <a:latin typeface="맑은 고딕"/>
                <a:cs typeface="맑은 고딕"/>
              </a:rPr>
              <a:t>배출을</a:t>
            </a:r>
            <a:r>
              <a:rPr lang="en-US" sz="1400" spc="65" dirty="0" smtClean="0">
                <a:latin typeface="맑은 고딕"/>
                <a:cs typeface="맑은 고딕"/>
              </a:rPr>
              <a:t> </a:t>
            </a:r>
            <a:r>
              <a:rPr sz="1400" spc="65" dirty="0" err="1" smtClean="0">
                <a:latin typeface="맑은 고딕"/>
                <a:cs typeface="맑은 고딕"/>
              </a:rPr>
              <a:t>감소시키며</a:t>
            </a:r>
            <a:r>
              <a:rPr lang="en-US" sz="1400" spc="65" dirty="0" smtClean="0">
                <a:latin typeface="맑은 고딕"/>
                <a:cs typeface="맑은 고딕"/>
              </a:rPr>
              <a:t> </a:t>
            </a:r>
            <a:r>
              <a:rPr sz="1400" spc="65" dirty="0" err="1" smtClean="0">
                <a:latin typeface="맑은 고딕"/>
                <a:cs typeface="맑은 고딕"/>
              </a:rPr>
              <a:t>안구의</a:t>
            </a:r>
            <a:r>
              <a:rPr sz="1400" spc="65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안압</a:t>
            </a:r>
            <a:r>
              <a:rPr sz="1400" spc="110" dirty="0" err="1" smtClean="0">
                <a:latin typeface="맑은 고딕"/>
                <a:cs typeface="맑은 고딕"/>
              </a:rPr>
              <a:t>을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높이</a:t>
            </a:r>
            <a:r>
              <a:rPr sz="1400" spc="110" dirty="0" err="1" smtClean="0">
                <a:latin typeface="맑은 고딕"/>
                <a:cs typeface="맑은 고딕"/>
              </a:rPr>
              <a:t>게</a:t>
            </a:r>
            <a:r>
              <a:rPr sz="1400" spc="-5" dirty="0" err="1" smtClean="0">
                <a:latin typeface="맑은 고딕"/>
                <a:cs typeface="맑은 고딕"/>
              </a:rPr>
              <a:t>되</a:t>
            </a:r>
            <a:r>
              <a:rPr sz="1400" spc="110" dirty="0" err="1" smtClean="0">
                <a:latin typeface="맑은 고딕"/>
                <a:cs typeface="맑은 고딕"/>
              </a:rPr>
              <a:t>는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요</a:t>
            </a:r>
            <a:r>
              <a:rPr sz="1400" spc="110" dirty="0" err="1" smtClean="0">
                <a:latin typeface="맑은 고딕"/>
                <a:cs typeface="맑은 고딕"/>
              </a:rPr>
              <a:t>인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110" dirty="0" smtClean="0">
                <a:latin typeface="맑은 고딕"/>
                <a:cs typeface="맑은 고딕"/>
              </a:rPr>
              <a:t>중</a:t>
            </a:r>
            <a:r>
              <a:rPr lang="en-US" sz="1400" spc="11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하나이다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65" dirty="0">
                <a:latin typeface="맑은 고딕"/>
                <a:cs typeface="맑은 고딕"/>
              </a:rPr>
              <a:t> </a:t>
            </a:r>
            <a:r>
              <a:rPr sz="1350" baseline="30864" dirty="0">
                <a:latin typeface="맑은 고딕"/>
                <a:cs typeface="맑은 고딕"/>
              </a:rPr>
              <a:t>[1</a:t>
            </a:r>
            <a:r>
              <a:rPr sz="1350" spc="-7" baseline="30864" dirty="0">
                <a:latin typeface="맑은 고딕"/>
                <a:cs typeface="맑은 고딕"/>
              </a:rPr>
              <a:t>]</a:t>
            </a:r>
            <a:r>
              <a:rPr sz="1350" baseline="30864" dirty="0">
                <a:latin typeface="맑은 고딕"/>
                <a:cs typeface="맑은 고딕"/>
              </a:rPr>
              <a:t>,</a:t>
            </a:r>
            <a:r>
              <a:rPr sz="1350" spc="-157" baseline="30864" dirty="0">
                <a:latin typeface="맑은 고딕"/>
                <a:cs typeface="맑은 고딕"/>
              </a:rPr>
              <a:t> </a:t>
            </a:r>
            <a:r>
              <a:rPr sz="1350" baseline="30864" dirty="0">
                <a:latin typeface="맑은 고딕"/>
                <a:cs typeface="맑은 고딕"/>
              </a:rPr>
              <a:t>[2</a:t>
            </a:r>
            <a:r>
              <a:rPr sz="1350" baseline="30864" dirty="0" smtClean="0">
                <a:latin typeface="맑은 고딕"/>
                <a:cs typeface="맑은 고딕"/>
              </a:rPr>
              <a:t>]</a:t>
            </a:r>
            <a:endParaRPr lang="en-US" sz="1350" baseline="30864" dirty="0">
              <a:latin typeface="맑은 고딕"/>
              <a:cs typeface="맑은 고딕"/>
            </a:endParaRPr>
          </a:p>
          <a:p>
            <a:pPr marL="38100" marR="30480" indent="62230" algn="just">
              <a:lnSpc>
                <a:spcPct val="149600"/>
              </a:lnSpc>
              <a:spcBef>
                <a:spcPts val="100"/>
              </a:spcBef>
            </a:pPr>
            <a:r>
              <a:rPr sz="1400" spc="60" dirty="0" smtClean="0">
                <a:latin typeface="맑은 고딕"/>
                <a:cs typeface="맑은 고딕"/>
              </a:rPr>
              <a:t>본</a:t>
            </a:r>
            <a:r>
              <a:rPr lang="en-US" sz="1400" spc="60" dirty="0" smtClean="0">
                <a:latin typeface="맑은 고딕"/>
                <a:cs typeface="맑은 고딕"/>
              </a:rPr>
              <a:t> </a:t>
            </a:r>
            <a:r>
              <a:rPr sz="1400" spc="60" dirty="0" err="1" smtClean="0">
                <a:latin typeface="맑은 고딕"/>
                <a:cs typeface="맑은 고딕"/>
              </a:rPr>
              <a:t>연구에서는</a:t>
            </a:r>
            <a:r>
              <a:rPr lang="en-US" sz="1400" spc="60" dirty="0" smtClean="0">
                <a:latin typeface="맑은 고딕"/>
                <a:cs typeface="맑은 고딕"/>
              </a:rPr>
              <a:t> </a:t>
            </a:r>
            <a:r>
              <a:rPr sz="1400" spc="60" dirty="0" err="1" smtClean="0">
                <a:latin typeface="맑은 고딕"/>
                <a:cs typeface="맑은 고딕"/>
              </a:rPr>
              <a:t>흡연자와</a:t>
            </a:r>
            <a:r>
              <a:rPr lang="en-US" sz="1400" spc="60" dirty="0" smtClean="0">
                <a:latin typeface="맑은 고딕"/>
                <a:cs typeface="맑은 고딕"/>
              </a:rPr>
              <a:t> </a:t>
            </a:r>
            <a:r>
              <a:rPr sz="1400" spc="60" dirty="0" err="1" smtClean="0">
                <a:latin typeface="맑은 고딕"/>
                <a:cs typeface="맑은 고딕"/>
              </a:rPr>
              <a:t>비흡연자의</a:t>
            </a:r>
            <a:r>
              <a:rPr lang="en-US" sz="1400" spc="60" dirty="0" smtClean="0">
                <a:latin typeface="맑은 고딕"/>
                <a:cs typeface="맑은 고딕"/>
              </a:rPr>
              <a:t> </a:t>
            </a:r>
            <a:r>
              <a:rPr sz="1400" spc="60" dirty="0" err="1" smtClean="0">
                <a:latin typeface="맑은 고딕"/>
                <a:cs typeface="맑은 고딕"/>
              </a:rPr>
              <a:t>안압차이와</a:t>
            </a:r>
            <a:r>
              <a:rPr lang="en-US" sz="1400" spc="60" dirty="0" smtClean="0">
                <a:latin typeface="맑은 고딕"/>
                <a:cs typeface="맑은 고딕"/>
              </a:rPr>
              <a:t> </a:t>
            </a:r>
            <a:r>
              <a:rPr sz="1400" spc="60" dirty="0" err="1" smtClean="0">
                <a:latin typeface="맑은 고딕"/>
                <a:cs typeface="맑은 고딕"/>
              </a:rPr>
              <a:t>흡연자와</a:t>
            </a:r>
            <a:r>
              <a:rPr lang="en-US" sz="1400" spc="60" dirty="0" smtClean="0">
                <a:latin typeface="맑은 고딕"/>
                <a:cs typeface="맑은 고딕"/>
              </a:rPr>
              <a:t> </a:t>
            </a:r>
            <a:r>
              <a:rPr sz="1400" spc="60" dirty="0" err="1" smtClean="0">
                <a:latin typeface="맑은 고딕"/>
                <a:cs typeface="맑은 고딕"/>
              </a:rPr>
              <a:t>비흡연자</a:t>
            </a:r>
            <a:r>
              <a:rPr sz="1400" spc="-484" dirty="0" smtClean="0">
                <a:latin typeface="맑은 고딕"/>
                <a:cs typeface="맑은 고딕"/>
              </a:rPr>
              <a:t> </a:t>
            </a:r>
            <a:r>
              <a:rPr sz="1400" spc="30" dirty="0" smtClean="0">
                <a:latin typeface="맑은 고딕"/>
                <a:cs typeface="맑은 고딕"/>
              </a:rPr>
              <a:t>의</a:t>
            </a:r>
            <a:r>
              <a:rPr lang="en-US" sz="1400" spc="3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굴절이상단계에</a:t>
            </a:r>
            <a:r>
              <a:rPr lang="en-US" sz="1400" spc="3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따른</a:t>
            </a:r>
            <a:r>
              <a:rPr lang="en-US" sz="1400" spc="3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안압비교를</a:t>
            </a:r>
            <a:r>
              <a:rPr lang="en-US" sz="1400" spc="3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살펴보고자</a:t>
            </a:r>
            <a:r>
              <a:rPr lang="en-US" sz="1400" spc="3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한다</a:t>
            </a:r>
            <a:r>
              <a:rPr sz="1400" spc="30" dirty="0">
                <a:latin typeface="맑은 고딕"/>
                <a:cs typeface="맑은 고딕"/>
              </a:rPr>
              <a:t>.</a:t>
            </a:r>
            <a:endParaRPr sz="1400" dirty="0">
              <a:latin typeface="맑은 고딕"/>
              <a:cs typeface="맑은 고딕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7650" y="15519446"/>
            <a:ext cx="5538470" cy="258635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62230" algn="just">
              <a:lnSpc>
                <a:spcPct val="150300"/>
              </a:lnSpc>
              <a:spcBef>
                <a:spcPts val="85"/>
              </a:spcBef>
            </a:pPr>
            <a:r>
              <a:rPr sz="1400" spc="-10" dirty="0">
                <a:latin typeface="맑은 고딕"/>
                <a:cs typeface="맑은 고딕"/>
              </a:rPr>
              <a:t>흡연자의 등가구면은 </a:t>
            </a:r>
            <a:r>
              <a:rPr sz="1400" spc="-5" dirty="0">
                <a:latin typeface="맑은 고딕"/>
                <a:cs typeface="맑은 고딕"/>
              </a:rPr>
              <a:t>우안 -0.00D ~ </a:t>
            </a:r>
            <a:r>
              <a:rPr sz="1400" spc="-20" dirty="0">
                <a:latin typeface="맑은 고딕"/>
                <a:cs typeface="맑은 고딕"/>
              </a:rPr>
              <a:t>11.12D, </a:t>
            </a:r>
            <a:r>
              <a:rPr sz="1400" spc="-5" dirty="0">
                <a:latin typeface="맑은 고딕"/>
                <a:cs typeface="맑은 고딕"/>
              </a:rPr>
              <a:t>좌안 -0.62D ~ -10.25D </a:t>
            </a:r>
            <a:r>
              <a:rPr sz="1400" dirty="0">
                <a:latin typeface="맑은 고딕"/>
                <a:cs typeface="맑은 고딕"/>
              </a:rPr>
              <a:t> </a:t>
            </a:r>
            <a:r>
              <a:rPr sz="1400" spc="35" dirty="0">
                <a:latin typeface="맑은 고딕"/>
                <a:cs typeface="맑은 고딕"/>
              </a:rPr>
              <a:t>이며 </a:t>
            </a:r>
            <a:r>
              <a:rPr sz="1400" spc="55" dirty="0">
                <a:latin typeface="맑은 고딕"/>
                <a:cs typeface="맑은 고딕"/>
              </a:rPr>
              <a:t>등가구면 기준으로 저도근시 </a:t>
            </a:r>
            <a:r>
              <a:rPr sz="1400" spc="50" dirty="0">
                <a:latin typeface="맑은 고딕"/>
                <a:cs typeface="맑은 고딕"/>
              </a:rPr>
              <a:t>5명, </a:t>
            </a:r>
            <a:r>
              <a:rPr sz="1400" spc="55" dirty="0">
                <a:latin typeface="맑은 고딕"/>
                <a:cs typeface="맑은 고딕"/>
              </a:rPr>
              <a:t>중도근시 </a:t>
            </a:r>
            <a:r>
              <a:rPr sz="1400" spc="50" dirty="0">
                <a:latin typeface="맑은 고딕"/>
                <a:cs typeface="맑은 고딕"/>
              </a:rPr>
              <a:t>6명, </a:t>
            </a:r>
            <a:r>
              <a:rPr sz="1400" spc="55" dirty="0">
                <a:latin typeface="맑은 고딕"/>
                <a:cs typeface="맑은 고딕"/>
              </a:rPr>
              <a:t>고도근시 </a:t>
            </a:r>
            <a:r>
              <a:rPr sz="1400" spc="60" dirty="0">
                <a:latin typeface="맑은 고딕"/>
                <a:cs typeface="맑은 고딕"/>
              </a:rPr>
              <a:t> </a:t>
            </a:r>
            <a:r>
              <a:rPr sz="1400" spc="5" dirty="0">
                <a:latin typeface="맑은 고딕"/>
                <a:cs typeface="맑은 고딕"/>
              </a:rPr>
              <a:t>4</a:t>
            </a:r>
            <a:r>
              <a:rPr sz="1400" spc="20" dirty="0">
                <a:latin typeface="맑은 고딕"/>
                <a:cs typeface="맑은 고딕"/>
              </a:rPr>
              <a:t>명으</a:t>
            </a:r>
            <a:r>
              <a:rPr sz="1400" spc="140" dirty="0">
                <a:latin typeface="맑은 고딕"/>
                <a:cs typeface="맑은 고딕"/>
              </a:rPr>
              <a:t>로</a:t>
            </a:r>
            <a:r>
              <a:rPr sz="1400" spc="-5" dirty="0">
                <a:latin typeface="맑은 고딕"/>
                <a:cs typeface="맑은 고딕"/>
              </a:rPr>
              <a:t>총</a:t>
            </a:r>
            <a:r>
              <a:rPr sz="1400" spc="-35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1</a:t>
            </a:r>
            <a:r>
              <a:rPr sz="1400" spc="25" dirty="0">
                <a:latin typeface="맑은 고딕"/>
                <a:cs typeface="맑은 고딕"/>
              </a:rPr>
              <a:t>5</a:t>
            </a:r>
            <a:r>
              <a:rPr sz="1400" spc="50" dirty="0">
                <a:latin typeface="맑은 고딕"/>
                <a:cs typeface="맑은 고딕"/>
              </a:rPr>
              <a:t>명</a:t>
            </a:r>
            <a:r>
              <a:rPr sz="1400" spc="-5" dirty="0">
                <a:latin typeface="맑은 고딕"/>
                <a:cs typeface="맑은 고딕"/>
              </a:rPr>
              <a:t>의</a:t>
            </a:r>
            <a:r>
              <a:rPr sz="1400" spc="-32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3</a:t>
            </a:r>
            <a:r>
              <a:rPr sz="1400" spc="25" dirty="0">
                <a:latin typeface="맑은 고딕"/>
                <a:cs typeface="맑은 고딕"/>
              </a:rPr>
              <a:t>0</a:t>
            </a:r>
            <a:r>
              <a:rPr sz="1400" spc="50" dirty="0" smtClean="0">
                <a:latin typeface="맑은 고딕"/>
                <a:cs typeface="맑은 고딕"/>
              </a:rPr>
              <a:t>안</a:t>
            </a:r>
            <a:r>
              <a:rPr sz="1400" spc="165" dirty="0" smtClean="0">
                <a:latin typeface="맑은 고딕"/>
                <a:cs typeface="맑은 고딕"/>
              </a:rPr>
              <a:t>을</a:t>
            </a:r>
            <a:r>
              <a:rPr lang="en-US" sz="1400" spc="165" dirty="0" smtClean="0">
                <a:latin typeface="맑은 고딕"/>
                <a:cs typeface="맑은 고딕"/>
              </a:rPr>
              <a:t> </a:t>
            </a:r>
            <a:r>
              <a:rPr sz="1400" spc="50" dirty="0" err="1" smtClean="0">
                <a:latin typeface="맑은 고딕"/>
                <a:cs typeface="맑은 고딕"/>
              </a:rPr>
              <a:t>대상으</a:t>
            </a:r>
            <a:r>
              <a:rPr sz="1400" spc="-5" dirty="0" err="1" smtClean="0">
                <a:latin typeface="맑은 고딕"/>
                <a:cs typeface="맑은 고딕"/>
              </a:rPr>
              <a:t>로</a:t>
            </a:r>
            <a:r>
              <a:rPr sz="1400" spc="90" dirty="0" smtClean="0">
                <a:latin typeface="맑은 고딕"/>
                <a:cs typeface="맑은 고딕"/>
              </a:rPr>
              <a:t> </a:t>
            </a:r>
            <a:r>
              <a:rPr sz="1400" spc="20" dirty="0">
                <a:latin typeface="맑은 고딕"/>
                <a:cs typeface="맑은 고딕"/>
              </a:rPr>
              <a:t>실험</a:t>
            </a:r>
            <a:r>
              <a:rPr sz="1400" spc="-5" dirty="0">
                <a:latin typeface="맑은 고딕"/>
                <a:cs typeface="맑은 고딕"/>
              </a:rPr>
              <a:t>을</a:t>
            </a:r>
            <a:r>
              <a:rPr sz="1400" spc="35" dirty="0">
                <a:latin typeface="맑은 고딕"/>
                <a:cs typeface="맑은 고딕"/>
              </a:rPr>
              <a:t> </a:t>
            </a:r>
            <a:r>
              <a:rPr sz="1400" spc="20" dirty="0">
                <a:latin typeface="맑은 고딕"/>
                <a:cs typeface="맑은 고딕"/>
              </a:rPr>
              <a:t>진행하였다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55" dirty="0">
                <a:latin typeface="맑은 고딕"/>
                <a:cs typeface="맑은 고딕"/>
              </a:rPr>
              <a:t> </a:t>
            </a:r>
            <a:r>
              <a:rPr sz="1400" spc="20" dirty="0" err="1" smtClean="0">
                <a:latin typeface="맑은 고딕"/>
                <a:cs typeface="맑은 고딕"/>
              </a:rPr>
              <a:t>비흡연자</a:t>
            </a:r>
            <a:r>
              <a:rPr sz="1400" spc="140" dirty="0" err="1" smtClean="0">
                <a:latin typeface="맑은 고딕"/>
                <a:cs typeface="맑은 고딕"/>
              </a:rPr>
              <a:t>의</a:t>
            </a:r>
            <a:r>
              <a:rPr lang="en-US" sz="1400" spc="14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등</a:t>
            </a:r>
            <a:r>
              <a:rPr sz="1400" spc="10" dirty="0" err="1" smtClean="0">
                <a:latin typeface="맑은 고딕"/>
                <a:cs typeface="맑은 고딕"/>
              </a:rPr>
              <a:t>가구면</a:t>
            </a:r>
            <a:r>
              <a:rPr sz="1400" spc="130" dirty="0" err="1" smtClean="0">
                <a:latin typeface="맑은 고딕"/>
                <a:cs typeface="맑은 고딕"/>
              </a:rPr>
              <a:t>은</a:t>
            </a:r>
            <a:r>
              <a:rPr lang="en-US" sz="1400" spc="130" dirty="0" smtClean="0">
                <a:latin typeface="맑은 고딕"/>
                <a:cs typeface="맑은 고딕"/>
              </a:rPr>
              <a:t> </a:t>
            </a:r>
            <a:r>
              <a:rPr sz="1400" spc="85" dirty="0" err="1" smtClean="0">
                <a:latin typeface="맑은 고딕"/>
                <a:cs typeface="맑은 고딕"/>
              </a:rPr>
              <a:t>우</a:t>
            </a:r>
            <a:r>
              <a:rPr sz="1400" spc="-5" dirty="0" err="1" smtClean="0">
                <a:latin typeface="맑은 고딕"/>
                <a:cs typeface="맑은 고딕"/>
              </a:rPr>
              <a:t>안</a:t>
            </a:r>
            <a:r>
              <a:rPr sz="1400" spc="-285" dirty="0" smtClean="0">
                <a:latin typeface="맑은 고딕"/>
                <a:cs typeface="맑은 고딕"/>
              </a:rPr>
              <a:t> </a:t>
            </a:r>
            <a:r>
              <a:rPr sz="1400" dirty="0">
                <a:latin typeface="맑은 고딕"/>
                <a:cs typeface="맑은 고딕"/>
              </a:rPr>
              <a:t>-</a:t>
            </a:r>
            <a:r>
              <a:rPr sz="1400" spc="5" dirty="0">
                <a:latin typeface="맑은 고딕"/>
                <a:cs typeface="맑은 고딕"/>
              </a:rPr>
              <a:t>0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0" dirty="0">
                <a:latin typeface="맑은 고딕"/>
                <a:cs typeface="맑은 고딕"/>
              </a:rPr>
              <a:t>3</a:t>
            </a:r>
            <a:r>
              <a:rPr sz="1400" spc="10" dirty="0">
                <a:latin typeface="맑은 고딕"/>
                <a:cs typeface="맑은 고딕"/>
              </a:rPr>
              <a:t>7</a:t>
            </a:r>
            <a:r>
              <a:rPr sz="1400" spc="5" dirty="0">
                <a:latin typeface="맑은 고딕"/>
                <a:cs typeface="맑은 고딕"/>
              </a:rPr>
              <a:t>D~</a:t>
            </a:r>
            <a:r>
              <a:rPr sz="1400" dirty="0">
                <a:latin typeface="맑은 고딕"/>
                <a:cs typeface="맑은 고딕"/>
              </a:rPr>
              <a:t>-</a:t>
            </a:r>
            <a:r>
              <a:rPr sz="1400" spc="-10" dirty="0">
                <a:latin typeface="맑은 고딕"/>
                <a:cs typeface="맑은 고딕"/>
              </a:rPr>
              <a:t>1</a:t>
            </a:r>
            <a:r>
              <a:rPr sz="1400" spc="10" dirty="0">
                <a:latin typeface="맑은 고딕"/>
                <a:cs typeface="맑은 고딕"/>
              </a:rPr>
              <a:t>1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0" dirty="0">
                <a:latin typeface="맑은 고딕"/>
                <a:cs typeface="맑은 고딕"/>
              </a:rPr>
              <a:t>0</a:t>
            </a:r>
            <a:r>
              <a:rPr sz="1400" spc="10" dirty="0">
                <a:latin typeface="맑은 고딕"/>
                <a:cs typeface="맑은 고딕"/>
              </a:rPr>
              <a:t>0</a:t>
            </a:r>
            <a:r>
              <a:rPr sz="1400" spc="-90" dirty="0">
                <a:latin typeface="맑은 고딕"/>
                <a:cs typeface="맑은 고딕"/>
              </a:rPr>
              <a:t>D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254" dirty="0">
                <a:latin typeface="맑은 고딕"/>
                <a:cs typeface="맑은 고딕"/>
              </a:rPr>
              <a:t> </a:t>
            </a:r>
            <a:r>
              <a:rPr sz="1400" spc="85" dirty="0">
                <a:latin typeface="맑은 고딕"/>
                <a:cs typeface="맑은 고딕"/>
              </a:rPr>
              <a:t>좌</a:t>
            </a:r>
            <a:r>
              <a:rPr sz="1400" spc="-5" dirty="0">
                <a:latin typeface="맑은 고딕"/>
                <a:cs typeface="맑은 고딕"/>
              </a:rPr>
              <a:t>안</a:t>
            </a:r>
            <a:r>
              <a:rPr sz="1400" spc="-285" dirty="0">
                <a:latin typeface="맑은 고딕"/>
                <a:cs typeface="맑은 고딕"/>
              </a:rPr>
              <a:t> </a:t>
            </a:r>
            <a:r>
              <a:rPr sz="1400" dirty="0">
                <a:latin typeface="맑은 고딕"/>
                <a:cs typeface="맑은 고딕"/>
              </a:rPr>
              <a:t>-</a:t>
            </a:r>
            <a:r>
              <a:rPr sz="1400" spc="5" dirty="0">
                <a:latin typeface="맑은 고딕"/>
                <a:cs typeface="맑은 고딕"/>
              </a:rPr>
              <a:t>1</a:t>
            </a:r>
            <a:r>
              <a:rPr sz="1400" spc="-5" dirty="0">
                <a:latin typeface="맑은 고딕"/>
                <a:cs typeface="맑은 고딕"/>
              </a:rPr>
              <a:t>.0</a:t>
            </a:r>
            <a:r>
              <a:rPr sz="1400" spc="15" dirty="0">
                <a:latin typeface="맑은 고딕"/>
                <a:cs typeface="맑은 고딕"/>
              </a:rPr>
              <a:t>0</a:t>
            </a:r>
            <a:r>
              <a:rPr sz="1400" dirty="0">
                <a:latin typeface="맑은 고딕"/>
                <a:cs typeface="맑은 고딕"/>
              </a:rPr>
              <a:t>D~-</a:t>
            </a:r>
            <a:r>
              <a:rPr sz="1400" spc="-10" dirty="0">
                <a:latin typeface="맑은 고딕"/>
                <a:cs typeface="맑은 고딕"/>
              </a:rPr>
              <a:t>1</a:t>
            </a:r>
            <a:r>
              <a:rPr sz="1400" spc="10" dirty="0">
                <a:latin typeface="맑은 고딕"/>
                <a:cs typeface="맑은 고딕"/>
              </a:rPr>
              <a:t>0</a:t>
            </a:r>
            <a:r>
              <a:rPr sz="1400" spc="-5" dirty="0">
                <a:latin typeface="맑은 고딕"/>
                <a:cs typeface="맑은 고딕"/>
              </a:rPr>
              <a:t>.</a:t>
            </a:r>
            <a:r>
              <a:rPr sz="1400" spc="-10" dirty="0">
                <a:latin typeface="맑은 고딕"/>
                <a:cs typeface="맑은 고딕"/>
              </a:rPr>
              <a:t>1</a:t>
            </a:r>
            <a:r>
              <a:rPr sz="1400" spc="10" dirty="0">
                <a:latin typeface="맑은 고딕"/>
                <a:cs typeface="맑은 고딕"/>
              </a:rPr>
              <a:t>2</a:t>
            </a:r>
            <a:r>
              <a:rPr sz="1400" spc="5" dirty="0">
                <a:latin typeface="맑은 고딕"/>
                <a:cs typeface="맑은 고딕"/>
              </a:rPr>
              <a:t>D</a:t>
            </a:r>
            <a:r>
              <a:rPr sz="1400" spc="85" dirty="0">
                <a:latin typeface="맑은 고딕"/>
                <a:cs typeface="맑은 고딕"/>
              </a:rPr>
              <a:t>이</a:t>
            </a:r>
            <a:r>
              <a:rPr sz="1400" spc="-5" dirty="0">
                <a:latin typeface="맑은 고딕"/>
                <a:cs typeface="맑은 고딕"/>
              </a:rPr>
              <a:t>며</a:t>
            </a:r>
            <a:r>
              <a:rPr sz="1400" spc="-285" dirty="0">
                <a:latin typeface="맑은 고딕"/>
                <a:cs typeface="맑은 고딕"/>
              </a:rPr>
              <a:t> </a:t>
            </a:r>
            <a:r>
              <a:rPr sz="1400" spc="85" dirty="0" err="1">
                <a:latin typeface="맑은 고딕"/>
                <a:cs typeface="맑은 고딕"/>
              </a:rPr>
              <a:t>등</a:t>
            </a:r>
            <a:r>
              <a:rPr sz="1400" spc="-5" dirty="0" err="1">
                <a:latin typeface="맑은 고딕"/>
                <a:cs typeface="맑은 고딕"/>
              </a:rPr>
              <a:t>가</a:t>
            </a:r>
            <a:r>
              <a:rPr sz="1400" spc="-285" dirty="0">
                <a:latin typeface="맑은 고딕"/>
                <a:cs typeface="맑은 고딕"/>
              </a:rPr>
              <a:t> </a:t>
            </a:r>
            <a:r>
              <a:rPr sz="1400" spc="10" dirty="0" err="1" smtClean="0">
                <a:latin typeface="맑은 고딕"/>
                <a:cs typeface="맑은 고딕"/>
              </a:rPr>
              <a:t>구</a:t>
            </a:r>
            <a:r>
              <a:rPr sz="1400" spc="130" dirty="0" err="1" smtClean="0">
                <a:latin typeface="맑은 고딕"/>
                <a:cs typeface="맑은 고딕"/>
              </a:rPr>
              <a:t>면</a:t>
            </a:r>
            <a:r>
              <a:rPr lang="en-US" sz="1400" spc="130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기</a:t>
            </a:r>
            <a:r>
              <a:rPr sz="1400" spc="30" dirty="0" err="1" smtClean="0">
                <a:latin typeface="맑은 고딕"/>
                <a:cs typeface="맑은 고딕"/>
              </a:rPr>
              <a:t>준으</a:t>
            </a:r>
            <a:r>
              <a:rPr sz="1400" spc="150" dirty="0" err="1" smtClean="0">
                <a:latin typeface="맑은 고딕"/>
                <a:cs typeface="맑은 고딕"/>
              </a:rPr>
              <a:t>로</a:t>
            </a:r>
            <a:r>
              <a:rPr lang="en-US" sz="1400" spc="15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저도근시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50" dirty="0">
                <a:latin typeface="맑은 고딕"/>
                <a:cs typeface="맑은 고딕"/>
              </a:rPr>
              <a:t> </a:t>
            </a:r>
            <a:r>
              <a:rPr sz="1400" spc="30" dirty="0">
                <a:latin typeface="맑은 고딕"/>
                <a:cs typeface="맑은 고딕"/>
              </a:rPr>
              <a:t>중도근시</a:t>
            </a:r>
            <a:r>
              <a:rPr sz="1400" spc="-5" dirty="0">
                <a:latin typeface="맑은 고딕"/>
                <a:cs typeface="맑은 고딕"/>
              </a:rPr>
              <a:t>,</a:t>
            </a:r>
            <a:r>
              <a:rPr sz="1400" spc="-150" dirty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고도근</a:t>
            </a:r>
            <a:r>
              <a:rPr sz="1400" spc="150" dirty="0" err="1" smtClean="0">
                <a:latin typeface="맑은 고딕"/>
                <a:cs typeface="맑은 고딕"/>
              </a:rPr>
              <a:t>시</a:t>
            </a:r>
            <a:r>
              <a:rPr lang="en-US" sz="1400" spc="150" dirty="0" smtClean="0">
                <a:latin typeface="맑은 고딕"/>
                <a:cs typeface="맑은 고딕"/>
              </a:rPr>
              <a:t> </a:t>
            </a:r>
            <a:r>
              <a:rPr sz="1400" spc="30" dirty="0" err="1" smtClean="0">
                <a:latin typeface="맑은 고딕"/>
                <a:cs typeface="맑은 고딕"/>
              </a:rPr>
              <a:t>각</a:t>
            </a:r>
            <a:r>
              <a:rPr sz="1400" spc="-5" dirty="0" err="1" smtClean="0">
                <a:latin typeface="맑은 고딕"/>
                <a:cs typeface="맑은 고딕"/>
              </a:rPr>
              <a:t>각</a:t>
            </a:r>
            <a:r>
              <a:rPr sz="1400" spc="-335" dirty="0" smtClean="0">
                <a:latin typeface="맑은 고딕"/>
                <a:cs typeface="맑은 고딕"/>
              </a:rPr>
              <a:t> </a:t>
            </a:r>
            <a:r>
              <a:rPr sz="1400" spc="15" dirty="0">
                <a:latin typeface="맑은 고딕"/>
                <a:cs typeface="맑은 고딕"/>
              </a:rPr>
              <a:t>5</a:t>
            </a:r>
            <a:r>
              <a:rPr sz="1400" spc="30" dirty="0" smtClean="0">
                <a:latin typeface="맑은 고딕"/>
                <a:cs typeface="맑은 고딕"/>
              </a:rPr>
              <a:t>명으</a:t>
            </a:r>
            <a:r>
              <a:rPr sz="1400" spc="150" dirty="0" smtClean="0">
                <a:latin typeface="맑은 고딕"/>
                <a:cs typeface="맑은 고딕"/>
              </a:rPr>
              <a:t>로</a:t>
            </a:r>
            <a:r>
              <a:rPr lang="en-US" sz="1400" spc="150" dirty="0" smtClean="0">
                <a:latin typeface="맑은 고딕"/>
                <a:cs typeface="맑은 고딕"/>
              </a:rPr>
              <a:t> </a:t>
            </a:r>
            <a:r>
              <a:rPr sz="1400" spc="-5" dirty="0" smtClean="0">
                <a:latin typeface="맑은 고딕"/>
                <a:cs typeface="맑은 고딕"/>
              </a:rPr>
              <a:t>총</a:t>
            </a:r>
            <a:r>
              <a:rPr sz="1400" spc="-335" dirty="0" smtClean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1</a:t>
            </a:r>
            <a:r>
              <a:rPr sz="1400" spc="30" dirty="0">
                <a:latin typeface="맑은 고딕"/>
                <a:cs typeface="맑은 고딕"/>
              </a:rPr>
              <a:t>5명</a:t>
            </a:r>
            <a:r>
              <a:rPr sz="1400" spc="-5" dirty="0">
                <a:latin typeface="맑은 고딕"/>
                <a:cs typeface="맑은 고딕"/>
              </a:rPr>
              <a:t>의</a:t>
            </a:r>
            <a:r>
              <a:rPr sz="1400" spc="-33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3</a:t>
            </a:r>
            <a:r>
              <a:rPr sz="1400" spc="35" dirty="0">
                <a:latin typeface="맑은 고딕"/>
                <a:cs typeface="맑은 고딕"/>
              </a:rPr>
              <a:t>0</a:t>
            </a:r>
            <a:r>
              <a:rPr sz="1400" spc="30" dirty="0" smtClean="0">
                <a:latin typeface="맑은 고딕"/>
                <a:cs typeface="맑은 고딕"/>
              </a:rPr>
              <a:t>안</a:t>
            </a:r>
            <a:r>
              <a:rPr sz="1400" spc="150" dirty="0" smtClean="0">
                <a:latin typeface="맑은 고딕"/>
                <a:cs typeface="맑은 고딕"/>
              </a:rPr>
              <a:t>을</a:t>
            </a:r>
            <a:r>
              <a:rPr lang="en-US" sz="1400" spc="150" dirty="0" smtClean="0">
                <a:latin typeface="맑은 고딕"/>
                <a:cs typeface="맑은 고딕"/>
              </a:rPr>
              <a:t> </a:t>
            </a:r>
            <a:r>
              <a:rPr lang="ko-KR" altLang="en-US" sz="1400" spc="150" dirty="0" smtClean="0">
                <a:latin typeface="맑은 고딕"/>
                <a:cs typeface="맑은 고딕"/>
              </a:rPr>
              <a:t>대상으로 </a:t>
            </a:r>
            <a:r>
              <a:rPr sz="1400" spc="10" dirty="0" err="1" smtClean="0">
                <a:latin typeface="맑은 고딕"/>
                <a:cs typeface="맑은 고딕"/>
              </a:rPr>
              <a:t>실험을</a:t>
            </a:r>
            <a:r>
              <a:rPr lang="en-US" sz="1400" spc="10" dirty="0" smtClean="0">
                <a:latin typeface="맑은 고딕"/>
                <a:cs typeface="맑은 고딕"/>
              </a:rPr>
              <a:t> </a:t>
            </a:r>
            <a:r>
              <a:rPr sz="1400" spc="10" dirty="0" err="1" smtClean="0">
                <a:latin typeface="맑은 고딕"/>
                <a:cs typeface="맑은 고딕"/>
              </a:rPr>
              <a:t>진행하였다</a:t>
            </a:r>
            <a:r>
              <a:rPr sz="1400" spc="10" dirty="0">
                <a:latin typeface="맑은 고딕"/>
                <a:cs typeface="맑은 고딕"/>
              </a:rPr>
              <a:t>.</a:t>
            </a:r>
            <a:endParaRPr sz="1400" dirty="0">
              <a:latin typeface="맑은 고딕"/>
              <a:cs typeface="맑은 고딕"/>
            </a:endParaRPr>
          </a:p>
          <a:p>
            <a:pPr marL="12700" marR="5080" indent="62230" algn="just">
              <a:lnSpc>
                <a:spcPct val="149600"/>
              </a:lnSpc>
              <a:spcBef>
                <a:spcPts val="5"/>
              </a:spcBef>
            </a:pPr>
            <a:r>
              <a:rPr sz="1400" spc="-10" dirty="0">
                <a:latin typeface="맑은 고딕"/>
                <a:cs typeface="맑은 고딕"/>
              </a:rPr>
              <a:t>등가구면 </a:t>
            </a:r>
            <a:r>
              <a:rPr sz="1400" spc="-5" dirty="0">
                <a:latin typeface="맑은 고딕"/>
                <a:cs typeface="맑은 고딕"/>
              </a:rPr>
              <a:t>굴절력과 구면 굴절력의 평균은 우안과</a:t>
            </a:r>
            <a:r>
              <a:rPr sz="140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좌안 모두 똑같이 </a:t>
            </a:r>
            <a:r>
              <a:rPr sz="140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비흡연자의</a:t>
            </a:r>
            <a:r>
              <a:rPr sz="1400" spc="-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결과값이</a:t>
            </a:r>
            <a:r>
              <a:rPr sz="1400" spc="-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더 높았다. </a:t>
            </a:r>
            <a:r>
              <a:rPr sz="1400" spc="-35" dirty="0">
                <a:latin typeface="맑은 고딕"/>
                <a:cs typeface="맑은 고딕"/>
              </a:rPr>
              <a:t>(Table</a:t>
            </a:r>
            <a:r>
              <a:rPr sz="1400" spc="-5" dirty="0">
                <a:latin typeface="맑은 고딕"/>
                <a:cs typeface="맑은 고딕"/>
              </a:rPr>
              <a:t> 1.)</a:t>
            </a:r>
            <a:endParaRPr sz="1400" dirty="0">
              <a:latin typeface="맑은 고딕"/>
              <a:cs typeface="맑은 고딕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375128" y="13851957"/>
            <a:ext cx="8377274" cy="3686938"/>
            <a:chOff x="6375128" y="13648830"/>
            <a:chExt cx="8377274" cy="3686938"/>
          </a:xfrm>
        </p:grpSpPr>
        <p:sp>
          <p:nvSpPr>
            <p:cNvPr id="15" name="object 15"/>
            <p:cNvSpPr/>
            <p:nvPr/>
          </p:nvSpPr>
          <p:spPr>
            <a:xfrm>
              <a:off x="6375128" y="13648830"/>
              <a:ext cx="8376920" cy="638175"/>
            </a:xfrm>
            <a:custGeom>
              <a:avLst/>
              <a:gdLst/>
              <a:ahLst/>
              <a:cxnLst/>
              <a:rect l="l" t="t" r="r" b="b"/>
              <a:pathLst>
                <a:path w="8376919" h="638175">
                  <a:moveTo>
                    <a:pt x="8270267" y="0"/>
                  </a:moveTo>
                  <a:lnTo>
                    <a:pt x="106263" y="0"/>
                  </a:lnTo>
                  <a:lnTo>
                    <a:pt x="64901" y="8350"/>
                  </a:lnTo>
                  <a:lnTo>
                    <a:pt x="31124" y="31124"/>
                  </a:lnTo>
                  <a:lnTo>
                    <a:pt x="8350" y="64901"/>
                  </a:lnTo>
                  <a:lnTo>
                    <a:pt x="0" y="106263"/>
                  </a:lnTo>
                  <a:lnTo>
                    <a:pt x="0" y="637583"/>
                  </a:lnTo>
                  <a:lnTo>
                    <a:pt x="8376531" y="637583"/>
                  </a:lnTo>
                  <a:lnTo>
                    <a:pt x="8376531" y="106263"/>
                  </a:lnTo>
                  <a:lnTo>
                    <a:pt x="8368180" y="64901"/>
                  </a:lnTo>
                  <a:lnTo>
                    <a:pt x="8345406" y="31124"/>
                  </a:lnTo>
                  <a:lnTo>
                    <a:pt x="8311629" y="8350"/>
                  </a:lnTo>
                  <a:lnTo>
                    <a:pt x="8270267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375482" y="16832848"/>
              <a:ext cx="8376920" cy="502920"/>
            </a:xfrm>
            <a:custGeom>
              <a:avLst/>
              <a:gdLst/>
              <a:ahLst/>
              <a:cxnLst/>
              <a:rect l="l" t="t" r="r" b="b"/>
              <a:pathLst>
                <a:path w="8376919" h="502919">
                  <a:moveTo>
                    <a:pt x="8376531" y="0"/>
                  </a:moveTo>
                  <a:lnTo>
                    <a:pt x="0" y="0"/>
                  </a:lnTo>
                  <a:lnTo>
                    <a:pt x="0" y="502833"/>
                  </a:lnTo>
                  <a:lnTo>
                    <a:pt x="8376531" y="502833"/>
                  </a:lnTo>
                  <a:lnTo>
                    <a:pt x="8376531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375482" y="16832848"/>
              <a:ext cx="8376920" cy="502920"/>
            </a:xfrm>
            <a:custGeom>
              <a:avLst/>
              <a:gdLst/>
              <a:ahLst/>
              <a:cxnLst/>
              <a:rect l="l" t="t" r="r" b="b"/>
              <a:pathLst>
                <a:path w="8376919" h="502919">
                  <a:moveTo>
                    <a:pt x="0" y="502833"/>
                  </a:moveTo>
                  <a:lnTo>
                    <a:pt x="8376531" y="502833"/>
                  </a:lnTo>
                  <a:lnTo>
                    <a:pt x="8376531" y="0"/>
                  </a:lnTo>
                  <a:lnTo>
                    <a:pt x="0" y="0"/>
                  </a:lnTo>
                  <a:lnTo>
                    <a:pt x="0" y="502833"/>
                  </a:lnTo>
                  <a:close/>
                </a:path>
              </a:pathLst>
            </a:custGeom>
            <a:ln w="8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375482" y="17035975"/>
            <a:ext cx="8376920" cy="50292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01295">
              <a:lnSpc>
                <a:spcPct val="100000"/>
              </a:lnSpc>
              <a:spcBef>
                <a:spcPts val="775"/>
              </a:spcBef>
            </a:pPr>
            <a:r>
              <a:rPr sz="1850" b="1" dirty="0">
                <a:solidFill>
                  <a:srgbClr val="FFFFFF"/>
                </a:solidFill>
                <a:latin typeface="Calibri"/>
                <a:cs typeface="Calibri"/>
              </a:rPr>
              <a:t>*  </a:t>
            </a:r>
            <a:r>
              <a:rPr sz="1850" b="1" spc="5" dirty="0">
                <a:solidFill>
                  <a:srgbClr val="FFFFFF"/>
                </a:solidFill>
                <a:latin typeface="맑은 고딕"/>
                <a:cs typeface="맑은 고딕"/>
              </a:rPr>
              <a:t>참고</a:t>
            </a:r>
            <a:r>
              <a:rPr sz="1850" b="1" spc="-23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1850" b="1" spc="5" dirty="0">
                <a:solidFill>
                  <a:srgbClr val="FFFFFF"/>
                </a:solidFill>
                <a:latin typeface="맑은 고딕"/>
                <a:cs typeface="맑은 고딕"/>
              </a:rPr>
              <a:t>문헌</a:t>
            </a:r>
            <a:r>
              <a:rPr sz="1850" b="1" spc="190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1850" b="1" dirty="0">
                <a:solidFill>
                  <a:srgbClr val="FFFFFF"/>
                </a:solidFill>
                <a:latin typeface="Calibri"/>
                <a:cs typeface="Calibri"/>
              </a:rPr>
              <a:t>*</a:t>
            </a:r>
            <a:endParaRPr sz="1850" dirty="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93042" y="11277575"/>
            <a:ext cx="8235315" cy="22333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2230" algn="just">
              <a:lnSpc>
                <a:spcPct val="149500"/>
              </a:lnSpc>
              <a:spcBef>
                <a:spcPts val="100"/>
              </a:spcBef>
            </a:pPr>
            <a:r>
              <a:rPr sz="1400" spc="-5" dirty="0">
                <a:latin typeface="+mn-ea"/>
                <a:cs typeface="맑은 고딕"/>
              </a:rPr>
              <a:t>근시도에</a:t>
            </a:r>
            <a:r>
              <a:rPr sz="1400" spc="225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따른</a:t>
            </a:r>
            <a:r>
              <a:rPr sz="1400" spc="22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안압</a:t>
            </a:r>
            <a:r>
              <a:rPr sz="1400" spc="225" dirty="0">
                <a:latin typeface="+mn-ea"/>
                <a:cs typeface="맑은 고딕"/>
              </a:rPr>
              <a:t> </a:t>
            </a:r>
            <a:r>
              <a:rPr sz="1400" dirty="0">
                <a:latin typeface="+mn-ea"/>
                <a:cs typeface="맑은 고딕"/>
              </a:rPr>
              <a:t>값의</a:t>
            </a:r>
            <a:r>
              <a:rPr sz="1400" spc="22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평균은</a:t>
            </a:r>
            <a:r>
              <a:rPr sz="1400" spc="229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고도근시,</a:t>
            </a:r>
            <a:r>
              <a:rPr sz="1400" spc="215" dirty="0">
                <a:latin typeface="+mn-ea"/>
                <a:cs typeface="맑은 고딕"/>
              </a:rPr>
              <a:t> </a:t>
            </a:r>
            <a:r>
              <a:rPr sz="1400" dirty="0">
                <a:latin typeface="+mn-ea"/>
                <a:cs typeface="맑은 고딕"/>
              </a:rPr>
              <a:t>중도근시,</a:t>
            </a:r>
            <a:r>
              <a:rPr sz="1400" spc="22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저도근시</a:t>
            </a:r>
            <a:r>
              <a:rPr sz="1400" spc="229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순서대로</a:t>
            </a:r>
            <a:r>
              <a:rPr sz="1400" spc="220" dirty="0">
                <a:latin typeface="+mn-ea"/>
                <a:cs typeface="맑은 고딕"/>
              </a:rPr>
              <a:t> </a:t>
            </a:r>
            <a:r>
              <a:rPr sz="1400" spc="-5" dirty="0" err="1">
                <a:latin typeface="+mn-ea"/>
                <a:cs typeface="맑은 고딕"/>
              </a:rPr>
              <a:t>높게</a:t>
            </a:r>
            <a:r>
              <a:rPr sz="1400" spc="225" dirty="0">
                <a:latin typeface="+mn-ea"/>
                <a:cs typeface="맑은 고딕"/>
              </a:rPr>
              <a:t> </a:t>
            </a:r>
            <a:r>
              <a:rPr sz="1400" dirty="0" err="1" smtClean="0">
                <a:latin typeface="+mn-ea"/>
                <a:cs typeface="맑은 고딕"/>
              </a:rPr>
              <a:t>나타</a:t>
            </a:r>
            <a:r>
              <a:rPr lang="ko-KR" altLang="en-US" sz="1400" dirty="0">
                <a:latin typeface="+mn-ea"/>
                <a:cs typeface="맑은 고딕"/>
              </a:rPr>
              <a:t>났</a:t>
            </a:r>
            <a:r>
              <a:rPr sz="1400" dirty="0" smtClean="0">
                <a:latin typeface="+mn-ea"/>
                <a:cs typeface="맑은 고딕"/>
              </a:rPr>
              <a:t>다</a:t>
            </a:r>
            <a:r>
              <a:rPr sz="1400" dirty="0">
                <a:latin typeface="+mn-ea"/>
                <a:cs typeface="맑은 고딕"/>
              </a:rPr>
              <a:t>.</a:t>
            </a:r>
            <a:r>
              <a:rPr sz="1400" spc="22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가장</a:t>
            </a:r>
            <a:r>
              <a:rPr sz="1400" spc="22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높은 </a:t>
            </a:r>
            <a:r>
              <a:rPr sz="1400" spc="-480" dirty="0">
                <a:latin typeface="+mn-ea"/>
                <a:cs typeface="맑은 고딕"/>
              </a:rPr>
              <a:t> </a:t>
            </a:r>
            <a:r>
              <a:rPr sz="1400" spc="35" dirty="0">
                <a:latin typeface="+mn-ea"/>
                <a:cs typeface="맑은 고딕"/>
              </a:rPr>
              <a:t>안압 </a:t>
            </a:r>
            <a:r>
              <a:rPr sz="1400" spc="55" dirty="0">
                <a:latin typeface="+mn-ea"/>
                <a:cs typeface="맑은 고딕"/>
              </a:rPr>
              <a:t>평균값을 </a:t>
            </a:r>
            <a:r>
              <a:rPr sz="1400" spc="35" dirty="0">
                <a:latin typeface="+mn-ea"/>
                <a:cs typeface="맑은 고딕"/>
              </a:rPr>
              <a:t>가진 </a:t>
            </a:r>
            <a:r>
              <a:rPr sz="1400" spc="65" dirty="0">
                <a:latin typeface="+mn-ea"/>
                <a:cs typeface="맑은 고딕"/>
              </a:rPr>
              <a:t>고도근시와 </a:t>
            </a:r>
            <a:r>
              <a:rPr sz="1400" spc="35" dirty="0">
                <a:latin typeface="+mn-ea"/>
                <a:cs typeface="맑은 고딕"/>
              </a:rPr>
              <a:t>가장 낮은 안압 </a:t>
            </a:r>
            <a:r>
              <a:rPr sz="1400" spc="55" dirty="0">
                <a:latin typeface="+mn-ea"/>
                <a:cs typeface="맑은 고딕"/>
              </a:rPr>
              <a:t>평균값을 </a:t>
            </a:r>
            <a:r>
              <a:rPr sz="1400" spc="35" dirty="0">
                <a:latin typeface="+mn-ea"/>
                <a:cs typeface="맑은 고딕"/>
              </a:rPr>
              <a:t>가진 </a:t>
            </a:r>
            <a:r>
              <a:rPr sz="1400" spc="60" dirty="0">
                <a:latin typeface="+mn-ea"/>
                <a:cs typeface="맑은 고딕"/>
              </a:rPr>
              <a:t>저도근시는 </a:t>
            </a:r>
            <a:r>
              <a:rPr sz="1400" spc="-5" dirty="0">
                <a:latin typeface="+mn-ea"/>
                <a:cs typeface="맑은 고딕"/>
              </a:rPr>
              <a:t>13.8%, </a:t>
            </a:r>
            <a:r>
              <a:rPr sz="1400" spc="60" dirty="0">
                <a:latin typeface="+mn-ea"/>
                <a:cs typeface="맑은 고딕"/>
              </a:rPr>
              <a:t>고도근시와 </a:t>
            </a:r>
            <a:r>
              <a:rPr sz="1400" spc="65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중도근시는 6.17%, 중도근시와 저도근시는 8.32% </a:t>
            </a:r>
            <a:r>
              <a:rPr sz="1400" spc="-10" dirty="0">
                <a:latin typeface="+mn-ea"/>
                <a:cs typeface="맑은 고딕"/>
              </a:rPr>
              <a:t>차이가 </a:t>
            </a:r>
            <a:r>
              <a:rPr sz="1400" spc="-5" dirty="0">
                <a:latin typeface="+mn-ea"/>
                <a:cs typeface="맑은 고딕"/>
              </a:rPr>
              <a:t>나타난다. (Fig 1.) </a:t>
            </a:r>
            <a:r>
              <a:rPr sz="1400" spc="-10" dirty="0">
                <a:latin typeface="+mn-ea"/>
                <a:cs typeface="맑은 고딕"/>
              </a:rPr>
              <a:t>비흡연자와 흡연자에 </a:t>
            </a:r>
            <a:r>
              <a:rPr sz="1400" spc="-5" dirty="0">
                <a:latin typeface="+mn-ea"/>
                <a:cs typeface="맑은 고딕"/>
              </a:rPr>
              <a:t>따른 </a:t>
            </a:r>
            <a:r>
              <a:rPr sz="140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안압 값의 평균은 흡연자가 비흡연자보다 낮고 둘의 안압 평균값은 0.32% 차이가 나타난다. (Fig 2.) </a:t>
            </a:r>
            <a:r>
              <a:rPr sz="1400" dirty="0">
                <a:latin typeface="+mn-ea"/>
                <a:cs typeface="맑은 고딕"/>
              </a:rPr>
              <a:t> </a:t>
            </a:r>
            <a:r>
              <a:rPr sz="1400" spc="5" dirty="0">
                <a:latin typeface="+mn-ea"/>
                <a:cs typeface="맑은 고딕"/>
              </a:rPr>
              <a:t>성별에 따른 안압 값의 평균은 여성이 </a:t>
            </a:r>
            <a:r>
              <a:rPr sz="1400" spc="10" dirty="0">
                <a:latin typeface="+mn-ea"/>
                <a:cs typeface="맑은 고딕"/>
              </a:rPr>
              <a:t>남성보다 </a:t>
            </a:r>
            <a:r>
              <a:rPr sz="1400" spc="5" dirty="0">
                <a:latin typeface="+mn-ea"/>
                <a:cs typeface="맑은 고딕"/>
              </a:rPr>
              <a:t>안압이 높아 둘은 </a:t>
            </a:r>
            <a:r>
              <a:rPr sz="1400" spc="-5" dirty="0">
                <a:latin typeface="+mn-ea"/>
                <a:cs typeface="Calibri"/>
              </a:rPr>
              <a:t>1.03%</a:t>
            </a:r>
            <a:r>
              <a:rPr sz="1400" dirty="0">
                <a:latin typeface="+mn-ea"/>
                <a:cs typeface="Calibri"/>
              </a:rPr>
              <a:t> </a:t>
            </a:r>
            <a:r>
              <a:rPr sz="1400" spc="5" dirty="0">
                <a:latin typeface="+mn-ea"/>
                <a:cs typeface="맑은 고딕"/>
              </a:rPr>
              <a:t>차이가 </a:t>
            </a:r>
            <a:r>
              <a:rPr sz="1400" spc="10" dirty="0">
                <a:latin typeface="+mn-ea"/>
                <a:cs typeface="맑은 고딕"/>
              </a:rPr>
              <a:t>나타난다</a:t>
            </a:r>
            <a:r>
              <a:rPr sz="1400" spc="10" dirty="0">
                <a:latin typeface="+mn-ea"/>
                <a:cs typeface="Calibri"/>
              </a:rPr>
              <a:t>.</a:t>
            </a:r>
            <a:r>
              <a:rPr sz="1400" spc="15" dirty="0">
                <a:latin typeface="+mn-ea"/>
                <a:cs typeface="Calibri"/>
              </a:rPr>
              <a:t> </a:t>
            </a:r>
            <a:r>
              <a:rPr sz="1400" spc="-5" dirty="0">
                <a:latin typeface="+mn-ea"/>
                <a:cs typeface="맑은 고딕"/>
              </a:rPr>
              <a:t>(Fig </a:t>
            </a:r>
            <a:r>
              <a:rPr sz="1400" dirty="0">
                <a:latin typeface="+mn-ea"/>
                <a:cs typeface="맑은 고딕"/>
              </a:rPr>
              <a:t>3.) </a:t>
            </a:r>
            <a:r>
              <a:rPr sz="1400" spc="5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우안과 좌안의 안압 값 평균은 좌안이 우안보다 높아 둘은</a:t>
            </a:r>
            <a:r>
              <a:rPr sz="1400" dirty="0">
                <a:latin typeface="+mn-ea"/>
                <a:cs typeface="맑은 고딕"/>
              </a:rPr>
              <a:t> </a:t>
            </a:r>
            <a:r>
              <a:rPr sz="1400" spc="-10" dirty="0">
                <a:latin typeface="+mn-ea"/>
                <a:cs typeface="Calibri"/>
              </a:rPr>
              <a:t>0.26%</a:t>
            </a:r>
            <a:r>
              <a:rPr sz="1400" spc="-5" dirty="0">
                <a:latin typeface="+mn-ea"/>
                <a:cs typeface="Calibri"/>
              </a:rPr>
              <a:t> </a:t>
            </a:r>
            <a:r>
              <a:rPr sz="1400" spc="-15" dirty="0">
                <a:latin typeface="+mn-ea"/>
                <a:cs typeface="맑은 고딕"/>
              </a:rPr>
              <a:t>미세한 차이가 </a:t>
            </a:r>
            <a:r>
              <a:rPr sz="1400" spc="-10" dirty="0">
                <a:latin typeface="+mn-ea"/>
                <a:cs typeface="맑은 고딕"/>
              </a:rPr>
              <a:t>나타난다</a:t>
            </a:r>
            <a:r>
              <a:rPr sz="1400" spc="-10" dirty="0">
                <a:latin typeface="+mn-ea"/>
                <a:cs typeface="Calibri"/>
              </a:rPr>
              <a:t>. </a:t>
            </a:r>
            <a:r>
              <a:rPr sz="1400" spc="-5" dirty="0">
                <a:latin typeface="+mn-ea"/>
                <a:cs typeface="맑은 고딕"/>
              </a:rPr>
              <a:t>(Fig 4.) </a:t>
            </a:r>
            <a:r>
              <a:rPr sz="140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흡연자, 비흡연자</a:t>
            </a:r>
            <a:r>
              <a:rPr sz="1400" spc="-1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안압의 차이는</a:t>
            </a:r>
            <a:r>
              <a:rPr sz="1400" spc="-1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크지 않지만</a:t>
            </a:r>
            <a:r>
              <a:rPr sz="1400" spc="-15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근시안에 따른</a:t>
            </a:r>
            <a:r>
              <a:rPr sz="1400" spc="-1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안압은</a:t>
            </a:r>
            <a:r>
              <a:rPr sz="1400" spc="-1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큰</a:t>
            </a:r>
            <a:r>
              <a:rPr sz="1400" spc="-10" dirty="0">
                <a:latin typeface="+mn-ea"/>
                <a:cs typeface="맑은 고딕"/>
              </a:rPr>
              <a:t> </a:t>
            </a:r>
            <a:r>
              <a:rPr sz="1400" spc="-5" dirty="0">
                <a:latin typeface="+mn-ea"/>
                <a:cs typeface="맑은 고딕"/>
              </a:rPr>
              <a:t>차이가 나타났다.</a:t>
            </a:r>
            <a:endParaRPr sz="1400" dirty="0">
              <a:latin typeface="+mn-ea"/>
              <a:cs typeface="맑은 고딕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446233" y="17715231"/>
            <a:ext cx="8234045" cy="9474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351790" algn="l"/>
              </a:tabLst>
            </a:pPr>
            <a:r>
              <a:rPr lang="en-US" sz="1400" spc="-10" dirty="0" smtClean="0">
                <a:latin typeface="맑은 고딕"/>
                <a:cs typeface="맑은 고딕"/>
              </a:rPr>
              <a:t>[1] </a:t>
            </a:r>
            <a:r>
              <a:rPr sz="1400" spc="-10" dirty="0" err="1" smtClean="0">
                <a:latin typeface="맑은 고딕"/>
                <a:cs typeface="맑은 고딕"/>
              </a:rPr>
              <a:t>Morgado</a:t>
            </a:r>
            <a:r>
              <a:rPr sz="1400" spc="70" dirty="0" smtClean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PB,</a:t>
            </a:r>
            <a:r>
              <a:rPr sz="1400" spc="7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Chen</a:t>
            </a:r>
            <a:r>
              <a:rPr sz="1400" spc="8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HC</a:t>
            </a:r>
            <a:r>
              <a:rPr sz="1400" spc="7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et</a:t>
            </a:r>
            <a:r>
              <a:rPr sz="1400" spc="7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al.:</a:t>
            </a:r>
            <a:r>
              <a:rPr sz="1400" spc="7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The</a:t>
            </a:r>
            <a:r>
              <a:rPr sz="1400" spc="8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acute</a:t>
            </a:r>
            <a:r>
              <a:rPr sz="1400" spc="7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effect</a:t>
            </a:r>
            <a:r>
              <a:rPr sz="1400" spc="75" dirty="0">
                <a:latin typeface="맑은 고딕"/>
                <a:cs typeface="맑은 고딕"/>
              </a:rPr>
              <a:t> </a:t>
            </a:r>
            <a:r>
              <a:rPr sz="1400" spc="-20" dirty="0">
                <a:latin typeface="맑은 고딕"/>
                <a:cs typeface="맑은 고딕"/>
              </a:rPr>
              <a:t>of</a:t>
            </a:r>
            <a:r>
              <a:rPr sz="1400" spc="75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smoking</a:t>
            </a:r>
            <a:r>
              <a:rPr sz="1400" spc="8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on</a:t>
            </a:r>
            <a:r>
              <a:rPr sz="1400" spc="7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retinal</a:t>
            </a:r>
            <a:r>
              <a:rPr sz="1400" spc="85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blood</a:t>
            </a:r>
            <a:r>
              <a:rPr sz="1400" spc="7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flow</a:t>
            </a:r>
            <a:r>
              <a:rPr sz="1400" spc="7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in</a:t>
            </a:r>
            <a:r>
              <a:rPr sz="1400" spc="7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subjects</a:t>
            </a:r>
            <a:r>
              <a:rPr sz="1400" spc="8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with </a:t>
            </a:r>
            <a:r>
              <a:rPr sz="1400" spc="-48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and</a:t>
            </a:r>
            <a:r>
              <a:rPr sz="1400" spc="-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without</a:t>
            </a:r>
            <a:r>
              <a:rPr sz="140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diabetes.</a:t>
            </a:r>
            <a:r>
              <a:rPr sz="1400" spc="-15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Ophthalmology</a:t>
            </a:r>
            <a:r>
              <a:rPr sz="1400" spc="-5" dirty="0">
                <a:latin typeface="맑은 고딕"/>
                <a:cs typeface="맑은 고딕"/>
              </a:rPr>
              <a:t> 101(7),</a:t>
            </a:r>
            <a:r>
              <a:rPr sz="1400" spc="-1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1220-1226,</a:t>
            </a:r>
            <a:r>
              <a:rPr sz="1400" spc="-2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1994.</a:t>
            </a:r>
            <a:endParaRPr sz="1400" dirty="0">
              <a:latin typeface="맑은 고딕"/>
              <a:cs typeface="맑은 고딕"/>
            </a:endParaRPr>
          </a:p>
          <a:p>
            <a:pPr marL="12700" marR="5080">
              <a:lnSpc>
                <a:spcPct val="100000"/>
              </a:lnSpc>
              <a:spcBef>
                <a:spcPts val="550"/>
              </a:spcBef>
              <a:tabLst>
                <a:tab pos="398780" algn="l"/>
              </a:tabLst>
            </a:pPr>
            <a:r>
              <a:rPr lang="en-US" sz="1400" spc="-10" dirty="0" smtClean="0">
                <a:latin typeface="맑은 고딕"/>
                <a:cs typeface="맑은 고딕"/>
              </a:rPr>
              <a:t>[2] </a:t>
            </a:r>
            <a:r>
              <a:rPr sz="1400" spc="-10" dirty="0" smtClean="0">
                <a:latin typeface="맑은 고딕"/>
                <a:cs typeface="맑은 고딕"/>
              </a:rPr>
              <a:t>Nam</a:t>
            </a:r>
            <a:r>
              <a:rPr sz="1400" spc="440" dirty="0" smtClean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JW,</a:t>
            </a:r>
            <a:r>
              <a:rPr sz="1400" spc="434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Gwak</a:t>
            </a:r>
            <a:r>
              <a:rPr sz="1400" spc="434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JI</a:t>
            </a:r>
            <a:r>
              <a:rPr sz="1400" spc="434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et</a:t>
            </a:r>
            <a:r>
              <a:rPr sz="1400" spc="44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al.:</a:t>
            </a:r>
            <a:r>
              <a:rPr sz="1400" spc="434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Relationship</a:t>
            </a:r>
            <a:r>
              <a:rPr sz="1400" spc="445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between</a:t>
            </a:r>
            <a:r>
              <a:rPr sz="1400" spc="434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Intraocular</a:t>
            </a:r>
            <a:r>
              <a:rPr sz="1400" spc="44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Pressure</a:t>
            </a:r>
            <a:r>
              <a:rPr sz="1400" spc="44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and</a:t>
            </a:r>
            <a:r>
              <a:rPr sz="1400" spc="43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Smoking,</a:t>
            </a:r>
            <a:r>
              <a:rPr sz="1400" spc="440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Alcohol </a:t>
            </a:r>
            <a:r>
              <a:rPr sz="1400" spc="-475" dirty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Consumption</a:t>
            </a:r>
            <a:r>
              <a:rPr sz="1400" spc="-5" dirty="0">
                <a:latin typeface="맑은 고딕"/>
                <a:cs typeface="맑은 고딕"/>
              </a:rPr>
              <a:t> in Korean Adults.</a:t>
            </a:r>
            <a:r>
              <a:rPr sz="140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Korean J</a:t>
            </a:r>
            <a:r>
              <a:rPr sz="1400" spc="-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Family Practice 7(4), 544-550,</a:t>
            </a:r>
            <a:r>
              <a:rPr sz="1400" spc="-1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2017.</a:t>
            </a:r>
            <a:endParaRPr sz="1400" dirty="0">
              <a:latin typeface="맑은 고딕"/>
              <a:cs typeface="맑은 고딕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351199" y="13976844"/>
            <a:ext cx="8318500" cy="25943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06045" algn="ctr">
              <a:lnSpc>
                <a:spcPct val="100000"/>
              </a:lnSpc>
              <a:spcBef>
                <a:spcPts val="110"/>
              </a:spcBef>
            </a:pPr>
            <a:r>
              <a:rPr sz="2500" b="1" spc="10" dirty="0">
                <a:solidFill>
                  <a:srgbClr val="FFFFFF"/>
                </a:solidFill>
                <a:latin typeface="맑은 고딕"/>
                <a:cs typeface="맑은 고딕"/>
              </a:rPr>
              <a:t>결론</a:t>
            </a:r>
            <a:endParaRPr sz="2500" dirty="0">
              <a:latin typeface="맑은 고딕"/>
              <a:cs typeface="맑은 고딕"/>
            </a:endParaRPr>
          </a:p>
          <a:p>
            <a:pPr marL="12700" marR="5080" indent="62230" algn="just">
              <a:lnSpc>
                <a:spcPct val="149600"/>
              </a:lnSpc>
              <a:spcBef>
                <a:spcPts val="2040"/>
              </a:spcBef>
            </a:pPr>
            <a:r>
              <a:rPr sz="1400" spc="-5" dirty="0">
                <a:latin typeface="맑은 고딕"/>
                <a:cs typeface="맑은 고딕"/>
              </a:rPr>
              <a:t>AR </a:t>
            </a:r>
            <a:r>
              <a:rPr sz="1400" spc="65" dirty="0">
                <a:latin typeface="맑은 고딕"/>
                <a:cs typeface="맑은 고딕"/>
              </a:rPr>
              <a:t>굴절검사와 </a:t>
            </a:r>
            <a:r>
              <a:rPr sz="1400" spc="-10" dirty="0">
                <a:latin typeface="맑은 고딕"/>
                <a:cs typeface="맑은 고딕"/>
              </a:rPr>
              <a:t>NCT </a:t>
            </a:r>
            <a:r>
              <a:rPr sz="1400" spc="40" dirty="0">
                <a:latin typeface="맑은 고딕"/>
                <a:cs typeface="맑은 고딕"/>
              </a:rPr>
              <a:t>안압 </a:t>
            </a:r>
            <a:r>
              <a:rPr sz="1400" spc="55" dirty="0">
                <a:latin typeface="맑은 고딕"/>
                <a:cs typeface="맑은 고딕"/>
              </a:rPr>
              <a:t>검사로 </a:t>
            </a:r>
            <a:r>
              <a:rPr sz="1400" spc="60" dirty="0" err="1">
                <a:latin typeface="맑은 고딕"/>
                <a:cs typeface="맑은 고딕"/>
              </a:rPr>
              <a:t>근시도가</a:t>
            </a:r>
            <a:r>
              <a:rPr sz="1400" spc="60" dirty="0">
                <a:latin typeface="맑은 고딕"/>
                <a:cs typeface="맑은 고딕"/>
              </a:rPr>
              <a:t> </a:t>
            </a:r>
            <a:r>
              <a:rPr sz="1400" spc="35" dirty="0" err="1" smtClean="0">
                <a:latin typeface="맑은 고딕"/>
                <a:cs typeface="맑은 고딕"/>
              </a:rPr>
              <a:t>높을</a:t>
            </a:r>
            <a:r>
              <a:rPr sz="1400" spc="40" dirty="0" err="1" smtClean="0">
                <a:latin typeface="맑은 고딕"/>
                <a:cs typeface="맑은 고딕"/>
              </a:rPr>
              <a:t>수록</a:t>
            </a:r>
            <a:r>
              <a:rPr sz="1400" spc="40" dirty="0" smtClean="0">
                <a:latin typeface="맑은 고딕"/>
                <a:cs typeface="맑은 고딕"/>
              </a:rPr>
              <a:t> </a:t>
            </a:r>
            <a:r>
              <a:rPr sz="1400" spc="55" dirty="0" err="1">
                <a:latin typeface="맑은 고딕"/>
                <a:cs typeface="맑은 고딕"/>
              </a:rPr>
              <a:t>안압이</a:t>
            </a:r>
            <a:r>
              <a:rPr sz="1400" spc="55" dirty="0">
                <a:latin typeface="맑은 고딕"/>
                <a:cs typeface="맑은 고딕"/>
              </a:rPr>
              <a:t> </a:t>
            </a:r>
            <a:r>
              <a:rPr lang="ko-KR" altLang="en-US" sz="1400" spc="55" dirty="0" smtClean="0">
                <a:latin typeface="맑은 고딕"/>
                <a:cs typeface="맑은 고딕"/>
              </a:rPr>
              <a:t>높게 나타났으나 흡연자의 </a:t>
            </a:r>
            <a:r>
              <a:rPr lang="ko-KR" altLang="en-US" sz="1400" spc="55" dirty="0" err="1" smtClean="0">
                <a:latin typeface="맑은 고딕"/>
                <a:cs typeface="맑은 고딕"/>
              </a:rPr>
              <a:t>흡연기간이</a:t>
            </a:r>
            <a:r>
              <a:rPr lang="ko-KR" altLang="en-US" sz="1400" spc="55" dirty="0" smtClean="0">
                <a:latin typeface="맑은 고딕"/>
                <a:cs typeface="맑은 고딕"/>
              </a:rPr>
              <a:t> 짧은 </a:t>
            </a:r>
            <a:r>
              <a:rPr lang="en-US" altLang="ko-KR" sz="1400" spc="55" dirty="0" smtClean="0">
                <a:latin typeface="맑은 고딕"/>
                <a:cs typeface="맑은 고딕"/>
              </a:rPr>
              <a:t>20</a:t>
            </a:r>
            <a:r>
              <a:rPr lang="ko-KR" altLang="en-US" sz="1400" spc="55" dirty="0" smtClean="0">
                <a:latin typeface="맑은 고딕"/>
                <a:cs typeface="맑은 고딕"/>
              </a:rPr>
              <a:t>대를 대상으로 실험을 하여 흡연자와 비흡연자의 </a:t>
            </a:r>
            <a:r>
              <a:rPr lang="ko-KR" altLang="en-US" sz="1400" spc="55" dirty="0" err="1" smtClean="0">
                <a:latin typeface="맑은 고딕"/>
                <a:cs typeface="맑은 고딕"/>
              </a:rPr>
              <a:t>안압은</a:t>
            </a:r>
            <a:r>
              <a:rPr lang="ko-KR" altLang="en-US" sz="1400" spc="55" dirty="0" smtClean="0">
                <a:latin typeface="맑은 고딕"/>
                <a:cs typeface="맑은 고딕"/>
              </a:rPr>
              <a:t> 큰 차이를 나타내지 않았다</a:t>
            </a:r>
            <a:r>
              <a:rPr lang="en-US" altLang="ko-KR" sz="1400" spc="55" dirty="0" smtClean="0">
                <a:latin typeface="맑은 고딕"/>
                <a:cs typeface="맑은 고딕"/>
              </a:rPr>
              <a:t>. </a:t>
            </a:r>
            <a:r>
              <a:rPr sz="1400" spc="-5" dirty="0" err="1" smtClean="0">
                <a:latin typeface="맑은 고딕"/>
                <a:cs typeface="맑은 고딕"/>
              </a:rPr>
              <a:t>차후</a:t>
            </a:r>
            <a:r>
              <a:rPr sz="1400" spc="-5" dirty="0" smtClean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흡연과 관련해 동일한 담배와 니코틴 함유량을 </a:t>
            </a:r>
            <a:r>
              <a:rPr sz="1400" spc="-5" dirty="0">
                <a:latin typeface="맑은 고딕"/>
                <a:cs typeface="맑은 고딕"/>
              </a:rPr>
              <a:t>같게 하고 </a:t>
            </a:r>
            <a:r>
              <a:rPr sz="140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흡연자와 비흡연자의 근시도의 비율, 두 성별 안에서 흡연자의 비율이 비등하게 하여 </a:t>
            </a:r>
            <a:r>
              <a:rPr sz="1400" spc="-10" dirty="0">
                <a:latin typeface="맑은 고딕"/>
                <a:cs typeface="맑은 고딕"/>
              </a:rPr>
              <a:t>많은 실험대상자를 </a:t>
            </a:r>
            <a:r>
              <a:rPr sz="1400" spc="-5" dirty="0">
                <a:latin typeface="맑은 고딕"/>
                <a:cs typeface="맑은 고딕"/>
              </a:rPr>
              <a:t> 통해서</a:t>
            </a:r>
            <a:r>
              <a:rPr sz="1400" spc="-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이에 따른 연구가</a:t>
            </a:r>
            <a:r>
              <a:rPr sz="1400" spc="-10" dirty="0">
                <a:latin typeface="맑은 고딕"/>
                <a:cs typeface="맑은 고딕"/>
              </a:rPr>
              <a:t> </a:t>
            </a:r>
            <a:r>
              <a:rPr sz="1400" spc="-5" dirty="0" err="1">
                <a:latin typeface="맑은 고딕"/>
                <a:cs typeface="맑은 고딕"/>
              </a:rPr>
              <a:t>진행</a:t>
            </a:r>
            <a:r>
              <a:rPr sz="1400" spc="-5" dirty="0">
                <a:latin typeface="맑은 고딕"/>
                <a:cs typeface="맑은 고딕"/>
              </a:rPr>
              <a:t> </a:t>
            </a:r>
            <a:r>
              <a:rPr sz="1400" spc="170" dirty="0" smtClean="0">
                <a:latin typeface="맑은 고딕"/>
                <a:cs typeface="맑은 고딕"/>
              </a:rPr>
              <a:t>되</a:t>
            </a:r>
            <a:r>
              <a:rPr lang="ko-KR" altLang="en-US" sz="1400" spc="170" dirty="0" err="1">
                <a:latin typeface="맑은 고딕"/>
                <a:cs typeface="맑은 고딕"/>
              </a:rPr>
              <a:t>었</a:t>
            </a:r>
            <a:r>
              <a:rPr sz="1400" spc="170" dirty="0" err="1" smtClean="0">
                <a:latin typeface="맑은 고딕"/>
                <a:cs typeface="맑은 고딕"/>
              </a:rPr>
              <a:t>으면</a:t>
            </a:r>
            <a:r>
              <a:rPr sz="1400" spc="-10" dirty="0" smtClean="0">
                <a:latin typeface="맑은 고딕"/>
                <a:cs typeface="맑은 고딕"/>
              </a:rPr>
              <a:t> </a:t>
            </a:r>
            <a:r>
              <a:rPr sz="1400" spc="-5" dirty="0" err="1">
                <a:latin typeface="맑은 고딕"/>
                <a:cs typeface="맑은 고딕"/>
              </a:rPr>
              <a:t>한다</a:t>
            </a:r>
            <a:r>
              <a:rPr sz="1400" spc="-5" dirty="0" smtClean="0">
                <a:latin typeface="맑은 고딕"/>
                <a:cs typeface="맑은 고딕"/>
              </a:rPr>
              <a:t>.</a:t>
            </a:r>
            <a:r>
              <a:rPr lang="en-US" sz="1400" spc="-5" dirty="0" smtClean="0">
                <a:latin typeface="맑은 고딕"/>
                <a:cs typeface="맑은 고딕"/>
              </a:rPr>
              <a:t> </a:t>
            </a:r>
            <a:r>
              <a:rPr sz="1400" spc="-5" dirty="0" err="1" smtClean="0">
                <a:latin typeface="맑은 고딕"/>
                <a:cs typeface="맑은 고딕"/>
              </a:rPr>
              <a:t>이와</a:t>
            </a:r>
            <a:r>
              <a:rPr sz="1400" spc="-5" dirty="0" smtClean="0">
                <a:latin typeface="맑은 고딕"/>
                <a:cs typeface="맑은 고딕"/>
              </a:rPr>
              <a:t> </a:t>
            </a:r>
            <a:r>
              <a:rPr sz="1400" spc="-10" dirty="0">
                <a:latin typeface="맑은 고딕"/>
                <a:cs typeface="맑은 고딕"/>
              </a:rPr>
              <a:t>같이 근시도와 흡연 </a:t>
            </a:r>
            <a:r>
              <a:rPr sz="1400" spc="-5" dirty="0">
                <a:latin typeface="맑은 고딕"/>
                <a:cs typeface="맑은 고딕"/>
              </a:rPr>
              <a:t>외에 일상생활에서 </a:t>
            </a:r>
            <a:r>
              <a:rPr sz="1400" spc="-10" dirty="0">
                <a:latin typeface="맑은 고딕"/>
                <a:cs typeface="맑은 고딕"/>
              </a:rPr>
              <a:t>안압이 높아질 </a:t>
            </a:r>
            <a:r>
              <a:rPr sz="1400" spc="-5" dirty="0">
                <a:latin typeface="맑은 고딕"/>
                <a:cs typeface="맑은 고딕"/>
              </a:rPr>
              <a:t>수 있는 </a:t>
            </a:r>
            <a:r>
              <a:rPr sz="1400" spc="-10" dirty="0">
                <a:latin typeface="맑은 고딕"/>
                <a:cs typeface="맑은 고딕"/>
              </a:rPr>
              <a:t>요인은 다양한 요인들도 </a:t>
            </a:r>
            <a:r>
              <a:rPr sz="1400" spc="-5" dirty="0">
                <a:latin typeface="맑은 고딕"/>
                <a:cs typeface="맑은 고딕"/>
              </a:rPr>
              <a:t>존재하기 </a:t>
            </a:r>
            <a:r>
              <a:rPr sz="140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때문에</a:t>
            </a:r>
            <a:r>
              <a:rPr sz="1400" spc="-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평소의 생활 습관을</a:t>
            </a:r>
            <a:r>
              <a:rPr sz="1400" spc="-10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관리할 필요가</a:t>
            </a:r>
            <a:r>
              <a:rPr sz="1400" spc="-15" dirty="0">
                <a:latin typeface="맑은 고딕"/>
                <a:cs typeface="맑은 고딕"/>
              </a:rPr>
              <a:t> </a:t>
            </a:r>
            <a:r>
              <a:rPr sz="1400" spc="-5" dirty="0">
                <a:latin typeface="맑은 고딕"/>
                <a:cs typeface="맑은 고딕"/>
              </a:rPr>
              <a:t>있다.</a:t>
            </a:r>
            <a:endParaRPr sz="1400" dirty="0">
              <a:latin typeface="맑은 고딕"/>
              <a:cs typeface="맑은 고딕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446182" y="8051093"/>
            <a:ext cx="355219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latin typeface="Calibri"/>
                <a:cs typeface="Calibri"/>
              </a:rPr>
              <a:t>Fig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1.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Comparison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of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intraocuclar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pressure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values </a:t>
            </a:r>
            <a:r>
              <a:rPr sz="1400" spc="-30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according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to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myopia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0415211" y="8045377"/>
            <a:ext cx="4072254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latin typeface="Calibri"/>
                <a:cs typeface="Calibri"/>
              </a:rPr>
              <a:t>Fig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2.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Comparison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of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intraocular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pressure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between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non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- </a:t>
            </a:r>
            <a:r>
              <a:rPr sz="1400" spc="-30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smokers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and </a:t>
            </a:r>
            <a:r>
              <a:rPr sz="1400" spc="-15" dirty="0">
                <a:latin typeface="Calibri"/>
                <a:cs typeface="Calibri"/>
              </a:rPr>
              <a:t>smokers</a:t>
            </a:r>
            <a:endParaRPr sz="1400" dirty="0">
              <a:latin typeface="Calibri"/>
              <a:cs typeface="Calibri"/>
            </a:endParaRPr>
          </a:p>
        </p:txBody>
      </p:sp>
      <p:graphicFrame>
        <p:nvGraphicFramePr>
          <p:cNvPr id="106" name="object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518129"/>
              </p:ext>
            </p:extLst>
          </p:nvPr>
        </p:nvGraphicFramePr>
        <p:xfrm>
          <a:off x="6274715" y="3054582"/>
          <a:ext cx="8375646" cy="2365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7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7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75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75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75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75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75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75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75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75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23520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150" dirty="0">
                          <a:latin typeface="맑은 고딕"/>
                          <a:cs typeface="맑은 고딕"/>
                        </a:rPr>
                        <a:t>Smokers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2794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150" dirty="0">
                          <a:latin typeface="맑은 고딕"/>
                          <a:cs typeface="맑은 고딕"/>
                        </a:rPr>
                        <a:t>Non-smokers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2794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Low</a:t>
                      </a:r>
                      <a:r>
                        <a:rPr sz="115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5" dirty="0">
                          <a:latin typeface="Calibri"/>
                          <a:cs typeface="Calibri"/>
                        </a:rPr>
                        <a:t>myopia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Moderate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350"/>
                        </a:lnSpc>
                        <a:spcBef>
                          <a:spcPts val="15"/>
                        </a:spcBef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myopia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72720" marR="165100" indent="86995">
                        <a:lnSpc>
                          <a:spcPct val="101200"/>
                        </a:lnSpc>
                        <a:spcBef>
                          <a:spcPts val="25"/>
                        </a:spcBef>
                      </a:pPr>
                      <a:r>
                        <a:rPr sz="1150" spc="5" dirty="0">
                          <a:latin typeface="맑은 고딕"/>
                          <a:cs typeface="맑은 고딕"/>
                        </a:rPr>
                        <a:t>High </a:t>
                      </a:r>
                      <a:r>
                        <a:rPr sz="1150" spc="10" dirty="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sz="1150" dirty="0">
                          <a:latin typeface="맑은 고딕"/>
                          <a:cs typeface="맑은 고딕"/>
                        </a:rPr>
                        <a:t>m</a:t>
                      </a:r>
                      <a:r>
                        <a:rPr sz="1150" spc="-10" dirty="0">
                          <a:latin typeface="맑은 고딕"/>
                          <a:cs typeface="맑은 고딕"/>
                        </a:rPr>
                        <a:t>y</a:t>
                      </a:r>
                      <a:r>
                        <a:rPr sz="1150" spc="-5" dirty="0">
                          <a:latin typeface="맑은 고딕"/>
                          <a:cs typeface="맑은 고딕"/>
                        </a:rPr>
                        <a:t>opia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317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150" spc="-25" dirty="0">
                          <a:latin typeface="맑은 고딕"/>
                          <a:cs typeface="맑은 고딕"/>
                        </a:rPr>
                        <a:t>Total</a:t>
                      </a:r>
                      <a:r>
                        <a:rPr sz="1150" spc="-40" dirty="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sz="1150" spc="5" dirty="0">
                          <a:latin typeface="맑은 고딕"/>
                          <a:cs typeface="맑은 고딕"/>
                        </a:rPr>
                        <a:t>mean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9652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Low</a:t>
                      </a:r>
                      <a:r>
                        <a:rPr sz="115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5" dirty="0">
                          <a:latin typeface="Calibri"/>
                          <a:cs typeface="Calibri"/>
                        </a:rPr>
                        <a:t>myopia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5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Moderate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350"/>
                        </a:lnSpc>
                        <a:spcBef>
                          <a:spcPts val="15"/>
                        </a:spcBef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myopia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73355" marR="165100" indent="86995">
                        <a:lnSpc>
                          <a:spcPct val="101200"/>
                        </a:lnSpc>
                        <a:spcBef>
                          <a:spcPts val="25"/>
                        </a:spcBef>
                      </a:pPr>
                      <a:r>
                        <a:rPr sz="1150" spc="5" dirty="0">
                          <a:latin typeface="맑은 고딕"/>
                          <a:cs typeface="맑은 고딕"/>
                        </a:rPr>
                        <a:t>High </a:t>
                      </a:r>
                      <a:r>
                        <a:rPr sz="1150" spc="10" dirty="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sz="1150" dirty="0">
                          <a:latin typeface="맑은 고딕"/>
                          <a:cs typeface="맑은 고딕"/>
                        </a:rPr>
                        <a:t>m</a:t>
                      </a:r>
                      <a:r>
                        <a:rPr sz="1150" spc="-10" dirty="0">
                          <a:latin typeface="맑은 고딕"/>
                          <a:cs typeface="맑은 고딕"/>
                        </a:rPr>
                        <a:t>y</a:t>
                      </a:r>
                      <a:r>
                        <a:rPr sz="1150" spc="-5" dirty="0">
                          <a:latin typeface="맑은 고딕"/>
                          <a:cs typeface="맑은 고딕"/>
                        </a:rPr>
                        <a:t>opia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317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150" spc="-25" dirty="0">
                          <a:latin typeface="맑은 고딕"/>
                          <a:cs typeface="맑은 고딕"/>
                        </a:rPr>
                        <a:t>Total</a:t>
                      </a:r>
                      <a:r>
                        <a:rPr sz="1150" spc="-40" dirty="0">
                          <a:latin typeface="맑은 고딕"/>
                          <a:cs typeface="맑은 고딕"/>
                        </a:rPr>
                        <a:t> </a:t>
                      </a:r>
                      <a:r>
                        <a:rPr sz="1150" spc="5" dirty="0">
                          <a:latin typeface="맑은 고딕"/>
                          <a:cs typeface="맑은 고딕"/>
                        </a:rPr>
                        <a:t>mean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9652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670">
                <a:tc>
                  <a:txBody>
                    <a:bodyPr/>
                    <a:lstStyle/>
                    <a:p>
                      <a:pPr marL="104775">
                        <a:lnSpc>
                          <a:spcPts val="1350"/>
                        </a:lnSpc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Equivalent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334010" marR="137160" indent="-189865">
                        <a:lnSpc>
                          <a:spcPct val="101200"/>
                        </a:lnSpc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Sphe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ri</a:t>
                      </a:r>
                      <a:r>
                        <a:rPr sz="1150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al  </a:t>
                      </a:r>
                      <a:r>
                        <a:rPr sz="1150" spc="-5" dirty="0">
                          <a:latin typeface="Calibri"/>
                          <a:cs typeface="Calibri"/>
                        </a:rPr>
                        <a:t>(R)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-0.75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-3.56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R="219710" algn="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-7.717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-4.009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ts val="1350"/>
                        </a:lnSpc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Equivalent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334010" marR="137160" indent="-189865">
                        <a:lnSpc>
                          <a:spcPct val="101200"/>
                        </a:lnSpc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Sphe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ri</a:t>
                      </a:r>
                      <a:r>
                        <a:rPr sz="1150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al  </a:t>
                      </a:r>
                      <a:r>
                        <a:rPr sz="1150" spc="-5" dirty="0">
                          <a:latin typeface="Calibri"/>
                          <a:cs typeface="Calibri"/>
                        </a:rPr>
                        <a:t>(R)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-1.2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-3.77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-8.2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-4.39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670">
                <a:tc>
                  <a:txBody>
                    <a:bodyPr/>
                    <a:lstStyle/>
                    <a:p>
                      <a:pPr marL="104775">
                        <a:lnSpc>
                          <a:spcPts val="1350"/>
                        </a:lnSpc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Equivalent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342900" marR="137160" indent="-198755">
                        <a:lnSpc>
                          <a:spcPct val="101200"/>
                        </a:lnSpc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Sphe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ri</a:t>
                      </a:r>
                      <a:r>
                        <a:rPr sz="1150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al  </a:t>
                      </a:r>
                      <a:r>
                        <a:rPr sz="1150" spc="-5" dirty="0">
                          <a:latin typeface="Calibri"/>
                          <a:cs typeface="Calibri"/>
                        </a:rPr>
                        <a:t>(L)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-0.92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-3.25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R="219710" algn="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-7.405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-3.58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ts val="1350"/>
                        </a:lnSpc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Equivalent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343535" marR="137160" indent="-198755">
                        <a:lnSpc>
                          <a:spcPct val="101200"/>
                        </a:lnSpc>
                      </a:pPr>
                      <a:r>
                        <a:rPr sz="1150" spc="-5" dirty="0">
                          <a:latin typeface="Calibri"/>
                          <a:cs typeface="Calibri"/>
                        </a:rPr>
                        <a:t>Sphe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ri</a:t>
                      </a:r>
                      <a:r>
                        <a:rPr sz="1150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al  </a:t>
                      </a:r>
                      <a:r>
                        <a:rPr sz="1150" spc="-5" dirty="0">
                          <a:latin typeface="Calibri"/>
                          <a:cs typeface="Calibri"/>
                        </a:rPr>
                        <a:t>(L)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-1.47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-3.87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-6.77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-4.04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505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Spherical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255"/>
                        </a:lnSpc>
                        <a:spcBef>
                          <a:spcPts val="110"/>
                        </a:spcBef>
                      </a:pPr>
                      <a:r>
                        <a:rPr sz="1150" dirty="0">
                          <a:latin typeface="맑은 고딕"/>
                          <a:cs typeface="맑은 고딕"/>
                        </a:rPr>
                        <a:t>(R)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-0.47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-2.79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R="18224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-7.0625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-3.16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Spherical</a:t>
                      </a:r>
                      <a:endParaRPr sz="115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ts val="1255"/>
                        </a:lnSpc>
                        <a:spcBef>
                          <a:spcPts val="110"/>
                        </a:spcBef>
                      </a:pPr>
                      <a:r>
                        <a:rPr sz="1150" dirty="0">
                          <a:latin typeface="맑은 고딕"/>
                          <a:cs typeface="맑은 고딕"/>
                        </a:rPr>
                        <a:t>(R)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-0.65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-3.3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-6.8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-3.58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505">
                <a:tc>
                  <a:txBody>
                    <a:bodyPr/>
                    <a:lstStyle/>
                    <a:p>
                      <a:pPr marL="339090" marR="108585" indent="-222250">
                        <a:lnSpc>
                          <a:spcPct val="101200"/>
                        </a:lnSpc>
                        <a:spcBef>
                          <a:spcPts val="25"/>
                        </a:spcBef>
                      </a:pPr>
                      <a:r>
                        <a:rPr sz="1150" dirty="0">
                          <a:latin typeface="맑은 고딕"/>
                          <a:cs typeface="맑은 고딕"/>
                        </a:rPr>
                        <a:t>Sph</a:t>
                      </a:r>
                      <a:r>
                        <a:rPr sz="1150" spc="-5" dirty="0">
                          <a:latin typeface="맑은 고딕"/>
                          <a:cs typeface="맑은 고딕"/>
                        </a:rPr>
                        <a:t>e</a:t>
                      </a:r>
                      <a:r>
                        <a:rPr sz="1150" dirty="0">
                          <a:latin typeface="맑은 고딕"/>
                          <a:cs typeface="맑은 고딕"/>
                        </a:rPr>
                        <a:t>rical  (L)</a:t>
                      </a:r>
                      <a:endParaRPr sz="1150">
                        <a:latin typeface="맑은 고딕"/>
                        <a:cs typeface="맑은 고딕"/>
                      </a:endParaRPr>
                    </a:p>
                  </a:txBody>
                  <a:tcPr marL="0" marR="0" marT="317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-0.72</a:t>
                      </a: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-2.42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R="18224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-6.8125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-3.02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339090" marR="107950" indent="-222250">
                        <a:lnSpc>
                          <a:spcPct val="101200"/>
                        </a:lnSpc>
                        <a:spcBef>
                          <a:spcPts val="25"/>
                        </a:spcBef>
                      </a:pPr>
                      <a:r>
                        <a:rPr sz="1150" dirty="0">
                          <a:latin typeface="맑은 고딕"/>
                          <a:cs typeface="맑은 고딕"/>
                        </a:rPr>
                        <a:t>Sph</a:t>
                      </a:r>
                      <a:r>
                        <a:rPr sz="1150" spc="-5" dirty="0">
                          <a:latin typeface="맑은 고딕"/>
                          <a:cs typeface="맑은 고딕"/>
                        </a:rPr>
                        <a:t>e</a:t>
                      </a:r>
                      <a:r>
                        <a:rPr sz="1150" dirty="0">
                          <a:latin typeface="맑은 고딕"/>
                          <a:cs typeface="맑은 고딕"/>
                        </a:rPr>
                        <a:t>rical  (L)</a:t>
                      </a:r>
                    </a:p>
                  </a:txBody>
                  <a:tcPr marL="0" marR="0" marT="317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-1.15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-3.25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-5.55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-3.32</a:t>
                      </a:r>
                    </a:p>
                  </a:txBody>
                  <a:tcPr marL="0" marR="0" marT="844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7" name="object 107"/>
          <p:cNvSpPr txBox="1"/>
          <p:nvPr/>
        </p:nvSpPr>
        <p:spPr>
          <a:xfrm>
            <a:off x="6362132" y="2677227"/>
            <a:ext cx="828294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25" dirty="0">
                <a:latin typeface="Calibri"/>
                <a:cs typeface="Calibri"/>
              </a:rPr>
              <a:t>Table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1.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Myopia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average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of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smokers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and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non-smokers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(The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criteria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for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myopia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are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Equivalent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Spherical.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Divided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35" dirty="0">
                <a:latin typeface="Calibri"/>
                <a:cs typeface="Calibri"/>
              </a:rPr>
              <a:t>by.)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10595005" y="10629023"/>
            <a:ext cx="3983990" cy="635430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400" spc="-5" dirty="0" smtClean="0">
                <a:solidFill>
                  <a:srgbClr val="0D0D0D"/>
                </a:solidFill>
                <a:latin typeface="Calibri"/>
                <a:cs typeface="Calibri"/>
              </a:rPr>
              <a:t>Fig 4.</a:t>
            </a:r>
            <a:r>
              <a:rPr sz="1400" dirty="0" smtClean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0D0D0D"/>
                </a:solidFill>
                <a:latin typeface="Calibri"/>
                <a:cs typeface="Calibri"/>
              </a:rPr>
              <a:t>Comparison</a:t>
            </a:r>
            <a:r>
              <a:rPr sz="1400" spc="10" dirty="0" smtClean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0D0D0D"/>
                </a:solidFill>
                <a:latin typeface="Calibri"/>
                <a:cs typeface="Calibri"/>
              </a:rPr>
              <a:t>of</a:t>
            </a:r>
            <a:r>
              <a:rPr sz="1400" dirty="0" smtClean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0D0D0D"/>
                </a:solidFill>
                <a:latin typeface="Calibri"/>
                <a:cs typeface="Calibri"/>
              </a:rPr>
              <a:t>intraocular</a:t>
            </a:r>
            <a:r>
              <a:rPr sz="1400" dirty="0" smtClean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0D0D0D"/>
                </a:solidFill>
                <a:latin typeface="Calibri"/>
                <a:cs typeface="Calibri"/>
              </a:rPr>
              <a:t>pressure</a:t>
            </a:r>
            <a:r>
              <a:rPr sz="1400" dirty="0" smtClean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0D0D0D"/>
                </a:solidFill>
                <a:latin typeface="Calibri"/>
                <a:cs typeface="Calibri"/>
              </a:rPr>
              <a:t>values</a:t>
            </a:r>
            <a:r>
              <a:rPr sz="1400" dirty="0" smtClean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0D0D0D"/>
                </a:solidFill>
                <a:latin typeface="Calibri"/>
                <a:cs typeface="Calibri"/>
              </a:rPr>
              <a:t>on</a:t>
            </a:r>
            <a:r>
              <a:rPr sz="1400" dirty="0" smtClean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0D0D0D"/>
                </a:solidFill>
                <a:latin typeface="Calibri"/>
                <a:cs typeface="Calibri"/>
              </a:rPr>
              <a:t>the </a:t>
            </a:r>
            <a:r>
              <a:rPr sz="1400" spc="-300" dirty="0" smtClean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0D0D0D"/>
                </a:solidFill>
                <a:latin typeface="Calibri"/>
                <a:cs typeface="Calibri"/>
              </a:rPr>
              <a:t>right </a:t>
            </a:r>
            <a:r>
              <a:rPr sz="1400" spc="-5" dirty="0" smtClean="0">
                <a:solidFill>
                  <a:srgbClr val="0D0D0D"/>
                </a:solidFill>
                <a:latin typeface="Calibri"/>
                <a:cs typeface="Calibri"/>
              </a:rPr>
              <a:t>and </a:t>
            </a:r>
            <a:r>
              <a:rPr sz="1400" spc="-10" dirty="0" smtClean="0">
                <a:solidFill>
                  <a:srgbClr val="0D0D0D"/>
                </a:solidFill>
                <a:latin typeface="Calibri"/>
                <a:cs typeface="Calibri"/>
              </a:rPr>
              <a:t>left sides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109" name="object 10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3756" y="265954"/>
            <a:ext cx="2534023" cy="1782255"/>
          </a:xfrm>
          <a:prstGeom prst="rect">
            <a:avLst/>
          </a:prstGeom>
        </p:spPr>
      </p:pic>
      <p:sp>
        <p:nvSpPr>
          <p:cNvPr id="110" name="object 110"/>
          <p:cNvSpPr txBox="1"/>
          <p:nvPr/>
        </p:nvSpPr>
        <p:spPr>
          <a:xfrm>
            <a:off x="3880118" y="336550"/>
            <a:ext cx="7387590" cy="16383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2800" b="1" spc="-10" dirty="0">
                <a:solidFill>
                  <a:srgbClr val="FFFFFF"/>
                </a:solidFill>
                <a:latin typeface="맑은 고딕"/>
                <a:cs typeface="맑은 고딕"/>
              </a:rPr>
              <a:t>근시안에</a:t>
            </a:r>
            <a:r>
              <a:rPr sz="2800" b="1" spc="-20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맑은 고딕"/>
                <a:cs typeface="맑은 고딕"/>
              </a:rPr>
              <a:t>따른</a:t>
            </a:r>
            <a:r>
              <a:rPr sz="2800" b="1" spc="-1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맑은 고딕"/>
                <a:cs typeface="맑은 고딕"/>
              </a:rPr>
              <a:t>흡연자와</a:t>
            </a:r>
            <a:r>
              <a:rPr sz="2800" b="1" spc="-1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맑은 고딕"/>
                <a:cs typeface="맑은 고딕"/>
              </a:rPr>
              <a:t>비흡연자의</a:t>
            </a:r>
            <a:r>
              <a:rPr sz="2800" b="1" spc="-1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맑은 고딕"/>
                <a:cs typeface="맑은 고딕"/>
              </a:rPr>
              <a:t>안압</a:t>
            </a:r>
            <a:r>
              <a:rPr sz="2800" b="1" spc="-20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맑은 고딕"/>
                <a:cs typeface="맑은 고딕"/>
              </a:rPr>
              <a:t>비교</a:t>
            </a:r>
            <a:endParaRPr sz="2800" dirty="0">
              <a:latin typeface="맑은 고딕"/>
              <a:cs typeface="맑은 고딕"/>
            </a:endParaRPr>
          </a:p>
          <a:p>
            <a:pPr marR="62865" algn="ctr">
              <a:lnSpc>
                <a:spcPct val="100000"/>
              </a:lnSpc>
              <a:spcBef>
                <a:spcPts val="2220"/>
              </a:spcBef>
              <a:tabLst>
                <a:tab pos="1228725" algn="l"/>
              </a:tabLst>
            </a:pPr>
            <a:r>
              <a:rPr sz="2200" b="1" spc="30" dirty="0" err="1">
                <a:solidFill>
                  <a:srgbClr val="FFFFFF"/>
                </a:solidFill>
                <a:latin typeface="맑은 고딕"/>
                <a:cs typeface="맑은 고딕"/>
              </a:rPr>
              <a:t>심나영</a:t>
            </a:r>
            <a:r>
              <a:rPr sz="2200" b="1" spc="10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lang="en-US" altLang="ko-KR" sz="2200" b="1" spc="10" dirty="0" smtClean="0">
                <a:solidFill>
                  <a:srgbClr val="FFFFFF"/>
                </a:solidFill>
                <a:latin typeface="맑은 고딕"/>
                <a:cs typeface="맑은 고딕"/>
              </a:rPr>
              <a:t>·</a:t>
            </a:r>
            <a:r>
              <a:rPr lang="en-US" altLang="ko-KR" sz="2200" b="1" spc="10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200" b="1" spc="30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신장철</a:t>
            </a:r>
            <a:r>
              <a:rPr sz="2200" b="1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lang="en-US" altLang="ko-KR" sz="2200" b="1" spc="10" dirty="0" smtClean="0">
                <a:solidFill>
                  <a:srgbClr val="FFFFFF"/>
                </a:solidFill>
                <a:latin typeface="맑은 고딕"/>
                <a:cs typeface="맑은 고딕"/>
              </a:rPr>
              <a:t>·</a:t>
            </a:r>
            <a:r>
              <a:rPr sz="2200" b="1" spc="-5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200" b="1" spc="30" dirty="0" err="1">
                <a:solidFill>
                  <a:srgbClr val="FFFFFF"/>
                </a:solidFill>
                <a:latin typeface="맑은 고딕"/>
                <a:cs typeface="맑은 고딕"/>
              </a:rPr>
              <a:t>박상철</a:t>
            </a:r>
            <a:r>
              <a:rPr sz="2200" b="1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lang="en-US" altLang="ko-KR" sz="2200" b="1" spc="10" smtClean="0">
                <a:solidFill>
                  <a:srgbClr val="FFFFFF"/>
                </a:solidFill>
                <a:latin typeface="맑은 고딕"/>
                <a:cs typeface="맑은 고딕"/>
              </a:rPr>
              <a:t>·</a:t>
            </a:r>
            <a:r>
              <a:rPr sz="2200" b="1" spc="-5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200" b="1" spc="30" dirty="0">
                <a:solidFill>
                  <a:srgbClr val="FFFFFF"/>
                </a:solidFill>
                <a:latin typeface="맑은 고딕"/>
                <a:cs typeface="맑은 고딕"/>
              </a:rPr>
              <a:t>고나영</a:t>
            </a:r>
            <a:endParaRPr sz="2200" dirty="0">
              <a:latin typeface="맑은 고딕"/>
              <a:cs typeface="맑은 고딕"/>
            </a:endParaRPr>
          </a:p>
          <a:p>
            <a:pPr marR="62865" algn="ctr">
              <a:lnSpc>
                <a:spcPct val="100000"/>
              </a:lnSpc>
              <a:spcBef>
                <a:spcPts val="2260"/>
              </a:spcBef>
            </a:pPr>
            <a:r>
              <a:rPr sz="1850" b="1" spc="5" dirty="0">
                <a:solidFill>
                  <a:srgbClr val="FFFFFF"/>
                </a:solidFill>
                <a:latin typeface="맑은 고딕"/>
                <a:cs typeface="맑은 고딕"/>
              </a:rPr>
              <a:t>부산과학기술대학교</a:t>
            </a:r>
            <a:r>
              <a:rPr sz="1850" b="1" spc="-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1850" b="1" spc="5" dirty="0">
                <a:solidFill>
                  <a:srgbClr val="FFFFFF"/>
                </a:solidFill>
                <a:latin typeface="맑은 고딕"/>
                <a:cs typeface="맑은 고딕"/>
              </a:rPr>
              <a:t>안경광학과</a:t>
            </a:r>
            <a:endParaRPr sz="1850" dirty="0">
              <a:latin typeface="맑은 고딕"/>
              <a:cs typeface="맑은 고딕"/>
            </a:endParaRPr>
          </a:p>
        </p:txBody>
      </p:sp>
      <p:pic>
        <p:nvPicPr>
          <p:cNvPr id="112" name="그림 1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515" y="5600238"/>
            <a:ext cx="7834704" cy="2453633"/>
          </a:xfrm>
          <a:prstGeom prst="rect">
            <a:avLst/>
          </a:prstGeom>
        </p:spPr>
      </p:pic>
      <p:sp>
        <p:nvSpPr>
          <p:cNvPr id="113" name="직사각형 112"/>
          <p:cNvSpPr/>
          <p:nvPr/>
        </p:nvSpPr>
        <p:spPr>
          <a:xfrm>
            <a:off x="6138883" y="10776588"/>
            <a:ext cx="45028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0800" marR="92710">
              <a:lnSpc>
                <a:spcPct val="100000"/>
              </a:lnSpc>
              <a:spcBef>
                <a:spcPts val="740"/>
              </a:spcBef>
            </a:pPr>
            <a:r>
              <a:rPr lang="en-US" altLang="ko-KR" sz="1400" spc="-5" dirty="0" smtClean="0">
                <a:cs typeface="Calibri"/>
              </a:rPr>
              <a:t>Fig 3</a:t>
            </a:r>
            <a:r>
              <a:rPr lang="en-US" altLang="ko-KR" sz="1400" spc="-5" dirty="0">
                <a:cs typeface="Calibri"/>
              </a:rPr>
              <a:t>.</a:t>
            </a:r>
            <a:r>
              <a:rPr lang="en-US" altLang="ko-KR" sz="1400" dirty="0">
                <a:cs typeface="Calibri"/>
              </a:rPr>
              <a:t> </a:t>
            </a:r>
            <a:r>
              <a:rPr lang="en-US" altLang="ko-KR" sz="1400" spc="-10" dirty="0">
                <a:cs typeface="Calibri"/>
              </a:rPr>
              <a:t>Comparison</a:t>
            </a:r>
            <a:r>
              <a:rPr lang="en-US" altLang="ko-KR" sz="1400" spc="5" dirty="0">
                <a:cs typeface="Calibri"/>
              </a:rPr>
              <a:t> </a:t>
            </a:r>
            <a:r>
              <a:rPr lang="en-US" altLang="ko-KR" sz="1400" spc="-5" dirty="0">
                <a:cs typeface="Calibri"/>
              </a:rPr>
              <a:t>of</a:t>
            </a:r>
            <a:r>
              <a:rPr lang="en-US" altLang="ko-KR" sz="1400" dirty="0">
                <a:cs typeface="Calibri"/>
              </a:rPr>
              <a:t> </a:t>
            </a:r>
            <a:r>
              <a:rPr lang="en-US" altLang="ko-KR" sz="1400" spc="-10" dirty="0">
                <a:cs typeface="Calibri"/>
              </a:rPr>
              <a:t>intraocular</a:t>
            </a:r>
            <a:r>
              <a:rPr lang="en-US" altLang="ko-KR" sz="1400" dirty="0">
                <a:cs typeface="Calibri"/>
              </a:rPr>
              <a:t> </a:t>
            </a:r>
            <a:r>
              <a:rPr lang="en-US" altLang="ko-KR" sz="1400" spc="-10" dirty="0">
                <a:cs typeface="Calibri"/>
              </a:rPr>
              <a:t>pressure</a:t>
            </a:r>
            <a:r>
              <a:rPr lang="en-US" altLang="ko-KR" sz="1400" spc="5" dirty="0">
                <a:cs typeface="Calibri"/>
              </a:rPr>
              <a:t> </a:t>
            </a:r>
            <a:r>
              <a:rPr lang="en-US" altLang="ko-KR" sz="1400" spc="-10" dirty="0">
                <a:cs typeface="Calibri"/>
              </a:rPr>
              <a:t>values</a:t>
            </a:r>
            <a:r>
              <a:rPr lang="en-US" altLang="ko-KR" sz="1400" dirty="0">
                <a:cs typeface="Calibri"/>
              </a:rPr>
              <a:t> </a:t>
            </a:r>
            <a:r>
              <a:rPr lang="en-US" altLang="ko-KR" sz="1400" spc="-10" dirty="0">
                <a:cs typeface="Calibri"/>
              </a:rPr>
              <a:t>by </a:t>
            </a:r>
            <a:r>
              <a:rPr lang="en-US" altLang="ko-KR" sz="1400" spc="-300" dirty="0">
                <a:cs typeface="Calibri"/>
              </a:rPr>
              <a:t> </a:t>
            </a:r>
            <a:r>
              <a:rPr lang="en-US" altLang="ko-KR" sz="1400" spc="-10" dirty="0">
                <a:cs typeface="Calibri"/>
              </a:rPr>
              <a:t>gender</a:t>
            </a:r>
            <a:endParaRPr lang="en-US" altLang="ko-KR" sz="1400" dirty="0">
              <a:cs typeface="Calibri"/>
            </a:endParaRPr>
          </a:p>
        </p:txBody>
      </p:sp>
      <p:pic>
        <p:nvPicPr>
          <p:cNvPr id="114" name="그림 1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9135" y="8704764"/>
            <a:ext cx="7961464" cy="21008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876</Words>
  <Application>Microsoft Office PowerPoint</Application>
  <PresentationFormat>사용자 지정</PresentationFormat>
  <Paragraphs>99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Calibri</vt:lpstr>
      <vt:lpstr>Times New Roman</vt:lpstr>
      <vt:lpstr>Office Theme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2</cp:lastModifiedBy>
  <cp:revision>5</cp:revision>
  <dcterms:created xsi:type="dcterms:W3CDTF">2021-11-29T17:23:37Z</dcterms:created>
  <dcterms:modified xsi:type="dcterms:W3CDTF">2021-11-30T06:32:48Z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2021-06-10T00:00:00Z</vt:filetime>
  </property>
  <property fmtid="{D5CDD505-2E9C-101B-9397-08002B2CF9AE}" pid="3" name="Creator">
    <vt:lpwstr>Microsoft® PowerPoint® Microsoft 365용</vt:lpwstr>
  </property>
  <property fmtid="{D5CDD505-2E9C-101B-9397-08002B2CF9AE}" pid="4" name="LastSaved">
    <vt:filetime>2021-11-29T00:00:00Z</vt:filetime>
  </property>
</Properties>
</file>