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9144000" cy="13703300"/>
  <p:notesSz cx="9144000" cy="137033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DE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780" y="1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6873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6873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5B0541-F7E9-41F9-BCA1-094ECD147F9C}" type="datetimeFigureOut">
              <a:rPr lang="ko-KR" altLang="en-US" smtClean="0"/>
              <a:t>2021-11-30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1712913"/>
            <a:ext cx="3086100" cy="462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914400" y="6594475"/>
            <a:ext cx="7315200" cy="53959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13015913"/>
            <a:ext cx="3962400" cy="6873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180013" y="13015913"/>
            <a:ext cx="3962400" cy="6873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C67D4F-22A9-4BFA-940B-F0A96574946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560727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4248023"/>
            <a:ext cx="7772400" cy="287769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7673848"/>
            <a:ext cx="6400800" cy="3425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11/30/2021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11/30/2021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3151759"/>
            <a:ext cx="3977640" cy="904417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3151759"/>
            <a:ext cx="3977640" cy="904417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11/30/2021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11/30/2021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11/30/2021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569988" y="8425402"/>
            <a:ext cx="2996387" cy="1439155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553224" y="6794051"/>
            <a:ext cx="3032257" cy="1371701"/>
          </a:xfrm>
          <a:prstGeom prst="rect">
            <a:avLst/>
          </a:prstGeom>
        </p:spPr>
      </p:pic>
      <p:pic>
        <p:nvPicPr>
          <p:cNvPr id="18" name="bg object 18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585607" y="5389195"/>
            <a:ext cx="2979236" cy="1164220"/>
          </a:xfrm>
          <a:prstGeom prst="rect">
            <a:avLst/>
          </a:prstGeom>
        </p:spPr>
      </p:pic>
      <p:sp>
        <p:nvSpPr>
          <p:cNvPr id="19" name="bg object 19"/>
          <p:cNvSpPr/>
          <p:nvPr/>
        </p:nvSpPr>
        <p:spPr>
          <a:xfrm>
            <a:off x="0" y="0"/>
            <a:ext cx="9144000" cy="2019935"/>
          </a:xfrm>
          <a:custGeom>
            <a:avLst/>
            <a:gdLst/>
            <a:ahLst/>
            <a:cxnLst/>
            <a:rect l="l" t="t" r="r" b="b"/>
            <a:pathLst>
              <a:path w="9144000" h="2019935">
                <a:moveTo>
                  <a:pt x="0" y="0"/>
                </a:moveTo>
                <a:lnTo>
                  <a:pt x="0" y="2019757"/>
                </a:lnTo>
                <a:lnTo>
                  <a:pt x="9144000" y="2019757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BE82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0" y="0"/>
            <a:ext cx="9144000" cy="2022475"/>
          </a:xfrm>
          <a:custGeom>
            <a:avLst/>
            <a:gdLst/>
            <a:ahLst/>
            <a:cxnLst/>
            <a:rect l="l" t="t" r="r" b="b"/>
            <a:pathLst>
              <a:path w="9144000" h="2022475">
                <a:moveTo>
                  <a:pt x="9144000" y="2017090"/>
                </a:moveTo>
                <a:lnTo>
                  <a:pt x="0" y="2017090"/>
                </a:lnTo>
                <a:lnTo>
                  <a:pt x="0" y="2022411"/>
                </a:lnTo>
                <a:lnTo>
                  <a:pt x="9144000" y="2022411"/>
                </a:lnTo>
                <a:lnTo>
                  <a:pt x="9144000" y="2017090"/>
                </a:lnTo>
                <a:close/>
              </a:path>
              <a:path w="9144000" h="2022475">
                <a:moveTo>
                  <a:pt x="9144000" y="0"/>
                </a:moveTo>
                <a:lnTo>
                  <a:pt x="0" y="0"/>
                </a:lnTo>
                <a:lnTo>
                  <a:pt x="0" y="3048"/>
                </a:lnTo>
                <a:lnTo>
                  <a:pt x="9144000" y="3048"/>
                </a:lnTo>
                <a:lnTo>
                  <a:pt x="9144000" y="0"/>
                </a:lnTo>
                <a:close/>
              </a:path>
            </a:pathLst>
          </a:custGeom>
          <a:solidFill>
            <a:srgbClr val="370967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1" name="bg object 21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2133638" y="1009484"/>
            <a:ext cx="4876876" cy="214693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57200" y="548132"/>
            <a:ext cx="8229600" cy="219252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3151759"/>
            <a:ext cx="8229600" cy="904417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12744069"/>
            <a:ext cx="2926080" cy="6851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12744069"/>
            <a:ext cx="2103120" cy="6851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11/30/2021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12744069"/>
            <a:ext cx="2103120" cy="6851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13"/>
          <p:cNvSpPr txBox="1">
            <a:spLocks noChangeArrowheads="1"/>
          </p:cNvSpPr>
          <p:nvPr/>
        </p:nvSpPr>
        <p:spPr bwMode="auto">
          <a:xfrm>
            <a:off x="-1184387" y="-463550"/>
            <a:ext cx="11516099" cy="2549416"/>
          </a:xfrm>
          <a:prstGeom prst="rect">
            <a:avLst/>
          </a:prstGeom>
          <a:solidFill>
            <a:srgbClr val="BF83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marL="2365375">
              <a:lnSpc>
                <a:spcPct val="150000"/>
              </a:lnSpc>
              <a:spcBef>
                <a:spcPts val="6725"/>
              </a:spcBef>
            </a:pPr>
            <a:endParaRPr lang="en-US" altLang="zh-CN" sz="1200" b="1" dirty="0">
              <a:solidFill>
                <a:srgbClr val="FFFFFF"/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맑은 고딕" panose="020B0503020000020004" pitchFamily="50" charset="-127"/>
            </a:endParaRPr>
          </a:p>
          <a:p>
            <a:pPr marL="2365375">
              <a:lnSpc>
                <a:spcPct val="150000"/>
              </a:lnSpc>
              <a:spcBef>
                <a:spcPts val="6725"/>
              </a:spcBef>
            </a:pPr>
            <a:endParaRPr lang="en-US" altLang="zh-CN" sz="1200" b="1" dirty="0" smtClean="0">
              <a:solidFill>
                <a:srgbClr val="FFFFFF"/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맑은 고딕" panose="020B0503020000020004" pitchFamily="50" charset="-127"/>
            </a:endParaRPr>
          </a:p>
          <a:p>
            <a:pPr marL="2365375">
              <a:lnSpc>
                <a:spcPct val="150000"/>
              </a:lnSpc>
              <a:spcBef>
                <a:spcPts val="6725"/>
              </a:spcBef>
            </a:pPr>
            <a:endParaRPr lang="en-US" altLang="zh-CN" sz="1200" b="1" dirty="0">
              <a:solidFill>
                <a:srgbClr val="FFFFFF"/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맑은 고딕" panose="020B0503020000020004" pitchFamily="50" charset="-127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" y="377477"/>
            <a:ext cx="9144000" cy="1665199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algn="ctr">
              <a:lnSpc>
                <a:spcPct val="150000"/>
              </a:lnSpc>
              <a:spcBef>
                <a:spcPts val="125"/>
              </a:spcBef>
            </a:pPr>
            <a:r>
              <a:rPr sz="2400" b="1" spc="20" dirty="0" err="1">
                <a:solidFill>
                  <a:srgbClr val="FFFFFF"/>
                </a:solidFill>
                <a:latin typeface="맑은 고딕"/>
                <a:cs typeface="맑은 고딕"/>
              </a:rPr>
              <a:t>근시안의</a:t>
            </a:r>
            <a:r>
              <a:rPr sz="2400" b="1" spc="-5" dirty="0">
                <a:solidFill>
                  <a:srgbClr val="FFFFFF"/>
                </a:solidFill>
                <a:latin typeface="맑은 고딕"/>
                <a:cs typeface="맑은 고딕"/>
              </a:rPr>
              <a:t> </a:t>
            </a:r>
            <a:r>
              <a:rPr sz="2400" b="1" spc="25" dirty="0" err="1" smtClean="0">
                <a:solidFill>
                  <a:srgbClr val="FFFFFF"/>
                </a:solidFill>
                <a:latin typeface="맑은 고딕"/>
                <a:cs typeface="맑은 고딕"/>
              </a:rPr>
              <a:t>음주</a:t>
            </a:r>
            <a:r>
              <a:rPr sz="2400" b="1" spc="20" dirty="0" err="1" smtClean="0">
                <a:solidFill>
                  <a:srgbClr val="FFFFFF"/>
                </a:solidFill>
                <a:latin typeface="맑은 고딕"/>
                <a:cs typeface="맑은 고딕"/>
              </a:rPr>
              <a:t>빈도</a:t>
            </a:r>
            <a:r>
              <a:rPr lang="en-US" sz="2400" b="1" spc="20" dirty="0" smtClean="0">
                <a:solidFill>
                  <a:srgbClr val="FFFFFF"/>
                </a:solidFill>
                <a:latin typeface="맑은 고딕"/>
                <a:cs typeface="맑은 고딕"/>
              </a:rPr>
              <a:t> </a:t>
            </a:r>
            <a:r>
              <a:rPr lang="ko-KR" altLang="en-US" sz="2400" b="1" spc="20" dirty="0" smtClean="0">
                <a:solidFill>
                  <a:srgbClr val="FFFFFF"/>
                </a:solidFill>
                <a:latin typeface="맑은 고딕"/>
                <a:cs typeface="맑은 고딕"/>
              </a:rPr>
              <a:t>및 음주량 </a:t>
            </a:r>
            <a:r>
              <a:rPr sz="2400" b="1" spc="25" dirty="0" err="1" smtClean="0">
                <a:solidFill>
                  <a:srgbClr val="FFFFFF"/>
                </a:solidFill>
                <a:latin typeface="맑은 고딕"/>
                <a:cs typeface="맑은 고딕"/>
              </a:rPr>
              <a:t>따른</a:t>
            </a:r>
            <a:r>
              <a:rPr sz="2400" b="1" spc="-5" dirty="0" smtClean="0">
                <a:solidFill>
                  <a:srgbClr val="FFFFFF"/>
                </a:solidFill>
                <a:latin typeface="맑은 고딕"/>
                <a:cs typeface="맑은 고딕"/>
              </a:rPr>
              <a:t> </a:t>
            </a:r>
            <a:r>
              <a:rPr sz="2400" b="1" spc="15" dirty="0" err="1">
                <a:solidFill>
                  <a:srgbClr val="FFFFFF"/>
                </a:solidFill>
                <a:latin typeface="맑은 고딕"/>
                <a:cs typeface="맑은 고딕"/>
              </a:rPr>
              <a:t>안압</a:t>
            </a:r>
            <a:r>
              <a:rPr sz="2400" b="1" dirty="0">
                <a:solidFill>
                  <a:srgbClr val="FFFFFF"/>
                </a:solidFill>
                <a:latin typeface="맑은 고딕"/>
                <a:cs typeface="맑은 고딕"/>
              </a:rPr>
              <a:t> </a:t>
            </a:r>
            <a:r>
              <a:rPr lang="ko-KR" altLang="en-US" sz="2400" b="1" spc="25" dirty="0" smtClean="0">
                <a:solidFill>
                  <a:srgbClr val="FFFFFF"/>
                </a:solidFill>
                <a:latin typeface="맑은 고딕"/>
                <a:cs typeface="맑은 고딕"/>
              </a:rPr>
              <a:t>비교</a:t>
            </a:r>
            <a:endParaRPr sz="2400" dirty="0">
              <a:latin typeface="맑은 고딕"/>
              <a:cs typeface="맑은 고딕"/>
            </a:endParaRPr>
          </a:p>
          <a:p>
            <a:pPr algn="ctr">
              <a:lnSpc>
                <a:spcPct val="150000"/>
              </a:lnSpc>
              <a:spcBef>
                <a:spcPts val="1730"/>
              </a:spcBef>
            </a:pPr>
            <a:r>
              <a:rPr sz="2200" b="1" spc="20" dirty="0" err="1" smtClean="0">
                <a:solidFill>
                  <a:srgbClr val="FFFFFF"/>
                </a:solidFill>
                <a:latin typeface="맑은 고딕"/>
                <a:cs typeface="맑은 고딕"/>
              </a:rPr>
              <a:t>변유진</a:t>
            </a:r>
            <a:r>
              <a:rPr lang="en-US" sz="2200" b="1" spc="20" dirty="0" smtClean="0">
                <a:solidFill>
                  <a:srgbClr val="FFFFFF"/>
                </a:solidFill>
                <a:latin typeface="맑은 고딕"/>
                <a:cs typeface="맑은 고딕"/>
              </a:rPr>
              <a:t> </a:t>
            </a:r>
            <a:r>
              <a:rPr lang="en-US" altLang="ko-KR" sz="2200" b="1" spc="20" dirty="0" smtClean="0">
                <a:solidFill>
                  <a:srgbClr val="FFFFFF"/>
                </a:solidFill>
                <a:latin typeface="맑은 고딕"/>
                <a:cs typeface="맑은 고딕"/>
              </a:rPr>
              <a:t>· </a:t>
            </a:r>
            <a:r>
              <a:rPr lang="ko-KR" altLang="en-US" sz="2200" b="1" spc="20" dirty="0" err="1" smtClean="0">
                <a:solidFill>
                  <a:srgbClr val="FFFFFF"/>
                </a:solidFill>
                <a:latin typeface="맑은 고딕"/>
                <a:cs typeface="맑은 고딕"/>
              </a:rPr>
              <a:t>신장철</a:t>
            </a:r>
            <a:r>
              <a:rPr lang="ko-KR" altLang="en-US" sz="2200" b="1" spc="20" dirty="0" smtClean="0">
                <a:solidFill>
                  <a:srgbClr val="FFFFFF"/>
                </a:solidFill>
                <a:latin typeface="맑은 고딕"/>
                <a:cs typeface="맑은 고딕"/>
              </a:rPr>
              <a:t> </a:t>
            </a:r>
            <a:r>
              <a:rPr lang="en-US" altLang="ko-KR" sz="2200" b="1" spc="20" dirty="0" smtClean="0">
                <a:solidFill>
                  <a:srgbClr val="FFFFFF"/>
                </a:solidFill>
                <a:latin typeface="맑은 고딕"/>
                <a:cs typeface="맑은 고딕"/>
              </a:rPr>
              <a:t>· </a:t>
            </a:r>
            <a:r>
              <a:rPr lang="ko-KR" altLang="en-US" sz="2200" b="1" spc="20" dirty="0" smtClean="0">
                <a:solidFill>
                  <a:srgbClr val="FFFFFF"/>
                </a:solidFill>
                <a:latin typeface="맑은 고딕"/>
                <a:cs typeface="맑은 고딕"/>
              </a:rPr>
              <a:t>박상철</a:t>
            </a:r>
            <a:r>
              <a:rPr lang="en-US" altLang="ko-KR" sz="2200" b="1" spc="20" dirty="0" smtClean="0">
                <a:solidFill>
                  <a:srgbClr val="FFFFFF"/>
                </a:solidFill>
                <a:latin typeface="맑은 고딕"/>
                <a:cs typeface="맑은 고딕"/>
              </a:rPr>
              <a:t> · </a:t>
            </a:r>
            <a:r>
              <a:rPr sz="2200" b="1" spc="20" dirty="0" err="1" smtClean="0">
                <a:solidFill>
                  <a:srgbClr val="FFFFFF"/>
                </a:solidFill>
                <a:latin typeface="맑은 고딕"/>
                <a:cs typeface="맑은 고딕"/>
              </a:rPr>
              <a:t>고나영</a:t>
            </a:r>
            <a:endParaRPr sz="2200" dirty="0" smtClean="0">
              <a:latin typeface="맑은 고딕"/>
              <a:cs typeface="맑은 고딕"/>
            </a:endParaRPr>
          </a:p>
          <a:p>
            <a:pPr algn="ctr">
              <a:lnSpc>
                <a:spcPct val="150000"/>
              </a:lnSpc>
              <a:spcBef>
                <a:spcPts val="35"/>
              </a:spcBef>
            </a:pPr>
            <a:r>
              <a:rPr sz="1600" b="1" spc="15" dirty="0" err="1" smtClean="0">
                <a:solidFill>
                  <a:srgbClr val="FFFFFF"/>
                </a:solidFill>
                <a:latin typeface="맑은 고딕"/>
                <a:cs typeface="맑은 고딕"/>
              </a:rPr>
              <a:t>부산과학기술대학교</a:t>
            </a:r>
            <a:r>
              <a:rPr sz="1600" b="1" spc="10" dirty="0" smtClean="0">
                <a:solidFill>
                  <a:srgbClr val="FFFFFF"/>
                </a:solidFill>
                <a:latin typeface="맑은 고딕"/>
                <a:cs typeface="맑은 고딕"/>
              </a:rPr>
              <a:t> </a:t>
            </a:r>
            <a:r>
              <a:rPr sz="1600" b="1" spc="15" dirty="0" err="1" smtClean="0">
                <a:solidFill>
                  <a:srgbClr val="FFFFFF"/>
                </a:solidFill>
                <a:latin typeface="맑은 고딕"/>
                <a:cs typeface="맑은 고딕"/>
              </a:rPr>
              <a:t>안경광학과</a:t>
            </a:r>
            <a:r>
              <a:rPr sz="1600" b="1" spc="15" dirty="0" smtClean="0">
                <a:solidFill>
                  <a:srgbClr val="FFFFFF"/>
                </a:solidFill>
                <a:latin typeface="맑은 고딕"/>
                <a:cs typeface="맑은 고딕"/>
              </a:rPr>
              <a:t> </a:t>
            </a:r>
            <a:endParaRPr sz="1600" dirty="0">
              <a:latin typeface="맑은 고딕"/>
              <a:cs typeface="맑은 고딕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60332" y="6468082"/>
            <a:ext cx="1344667" cy="29046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615" dirty="0" err="1" smtClean="0">
                <a:solidFill>
                  <a:srgbClr val="370967"/>
                </a:solidFill>
                <a:latin typeface="휴먼아미체"/>
                <a:cs typeface="휴먼아미체"/>
              </a:rPr>
              <a:t>결</a:t>
            </a:r>
            <a:r>
              <a:rPr spc="540" dirty="0" err="1" smtClean="0">
                <a:solidFill>
                  <a:srgbClr val="370967"/>
                </a:solidFill>
                <a:latin typeface="휴먼아미체"/>
                <a:cs typeface="휴먼아미체"/>
              </a:rPr>
              <a:t>과</a:t>
            </a:r>
            <a:endParaRPr dirty="0">
              <a:latin typeface="휴먼아미체"/>
              <a:cs typeface="휴먼아미체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69988" y="6777695"/>
            <a:ext cx="542556" cy="44157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560332" y="2363265"/>
            <a:ext cx="813435" cy="29046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615" dirty="0">
                <a:solidFill>
                  <a:srgbClr val="370967"/>
                </a:solidFill>
                <a:latin typeface="휴먼아미체"/>
                <a:cs typeface="휴먼아미체"/>
              </a:rPr>
              <a:t>서</a:t>
            </a:r>
            <a:r>
              <a:rPr spc="795" dirty="0">
                <a:solidFill>
                  <a:srgbClr val="370967"/>
                </a:solidFill>
                <a:latin typeface="휴먼아미체"/>
                <a:cs typeface="휴먼아미체"/>
              </a:rPr>
              <a:t>론</a:t>
            </a:r>
            <a:endParaRPr dirty="0">
              <a:latin typeface="휴먼아미체"/>
              <a:cs typeface="휴먼아미체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69988" y="2674401"/>
            <a:ext cx="542556" cy="44157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553224" y="4563082"/>
            <a:ext cx="1497067" cy="29046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430" dirty="0">
                <a:solidFill>
                  <a:srgbClr val="370967"/>
                </a:solidFill>
                <a:latin typeface="휴먼아미체"/>
                <a:cs typeface="휴먼아미체"/>
              </a:rPr>
              <a:t>대</a:t>
            </a:r>
            <a:r>
              <a:rPr spc="540" dirty="0">
                <a:solidFill>
                  <a:srgbClr val="370967"/>
                </a:solidFill>
                <a:latin typeface="휴먼아미체"/>
                <a:cs typeface="휴먼아미체"/>
              </a:rPr>
              <a:t>상</a:t>
            </a:r>
            <a:r>
              <a:rPr spc="-229" dirty="0">
                <a:solidFill>
                  <a:srgbClr val="370967"/>
                </a:solidFill>
                <a:latin typeface="휴먼아미체"/>
                <a:cs typeface="휴먼아미체"/>
              </a:rPr>
              <a:t> </a:t>
            </a:r>
            <a:r>
              <a:rPr spc="625" dirty="0">
                <a:solidFill>
                  <a:srgbClr val="370967"/>
                </a:solidFill>
                <a:latin typeface="휴먼아미체"/>
                <a:cs typeface="휴먼아미체"/>
              </a:rPr>
              <a:t>및</a:t>
            </a:r>
            <a:r>
              <a:rPr spc="-220" dirty="0">
                <a:solidFill>
                  <a:srgbClr val="370967"/>
                </a:solidFill>
                <a:latin typeface="휴먼아미체"/>
                <a:cs typeface="휴먼아미체"/>
              </a:rPr>
              <a:t> </a:t>
            </a:r>
            <a:r>
              <a:rPr spc="530" dirty="0">
                <a:solidFill>
                  <a:srgbClr val="370967"/>
                </a:solidFill>
                <a:latin typeface="휴먼아미체"/>
                <a:cs typeface="휴먼아미체"/>
              </a:rPr>
              <a:t>방</a:t>
            </a:r>
            <a:r>
              <a:rPr spc="625" dirty="0">
                <a:solidFill>
                  <a:srgbClr val="370967"/>
                </a:solidFill>
                <a:latin typeface="휴먼아미체"/>
                <a:cs typeface="휴먼아미체"/>
              </a:rPr>
              <a:t>법</a:t>
            </a:r>
            <a:endParaRPr dirty="0">
              <a:latin typeface="휴먼아미체"/>
              <a:cs typeface="휴먼아미체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18756" y="2747489"/>
            <a:ext cx="7908290" cy="1700466"/>
          </a:xfrm>
          <a:prstGeom prst="rect">
            <a:avLst/>
          </a:prstGeom>
          <a:solidFill>
            <a:srgbClr val="EBDEF1"/>
          </a:solidFill>
        </p:spPr>
        <p:txBody>
          <a:bodyPr vert="horz" wrap="square" lIns="0" tIns="38100" rIns="0" bIns="0" rtlCol="0">
            <a:spAutoFit/>
          </a:bodyPr>
          <a:lstStyle/>
          <a:p>
            <a:pPr marL="69850" marR="80010" indent="57785">
              <a:lnSpc>
                <a:spcPct val="150000"/>
              </a:lnSpc>
              <a:spcBef>
                <a:spcPts val="300"/>
              </a:spcBef>
            </a:pPr>
            <a:r>
              <a:rPr sz="1200" spc="20" dirty="0">
                <a:latin typeface="+mn-ea"/>
                <a:cs typeface="맑은 고딕"/>
              </a:rPr>
              <a:t>최근</a:t>
            </a:r>
            <a:r>
              <a:rPr sz="1200" spc="-125" dirty="0">
                <a:latin typeface="+mn-ea"/>
                <a:cs typeface="맑은 고딕"/>
              </a:rPr>
              <a:t> </a:t>
            </a:r>
            <a:r>
              <a:rPr sz="1200" spc="5" dirty="0">
                <a:latin typeface="+mn-ea"/>
                <a:cs typeface="맑은 고딕"/>
              </a:rPr>
              <a:t>기</a:t>
            </a:r>
            <a:r>
              <a:rPr sz="1200" spc="20" dirty="0">
                <a:latin typeface="+mn-ea"/>
                <a:cs typeface="맑은 고딕"/>
              </a:rPr>
              <a:t>사를</a:t>
            </a:r>
            <a:r>
              <a:rPr sz="1200" spc="-140" dirty="0">
                <a:latin typeface="+mn-ea"/>
                <a:cs typeface="맑은 고딕"/>
              </a:rPr>
              <a:t> </a:t>
            </a:r>
            <a:r>
              <a:rPr sz="1200" spc="20" dirty="0">
                <a:latin typeface="+mn-ea"/>
                <a:cs typeface="맑은 고딕"/>
              </a:rPr>
              <a:t>보면</a:t>
            </a:r>
            <a:r>
              <a:rPr sz="1200" spc="-125" dirty="0">
                <a:latin typeface="+mn-ea"/>
                <a:cs typeface="맑은 고딕"/>
              </a:rPr>
              <a:t> </a:t>
            </a:r>
            <a:r>
              <a:rPr sz="1200" spc="5" dirty="0">
                <a:latin typeface="+mn-ea"/>
                <a:cs typeface="맑은 고딕"/>
              </a:rPr>
              <a:t>보</a:t>
            </a:r>
            <a:r>
              <a:rPr sz="1200" spc="20" dirty="0">
                <a:latin typeface="+mn-ea"/>
                <a:cs typeface="맑은 고딕"/>
              </a:rPr>
              <a:t>통</a:t>
            </a:r>
            <a:r>
              <a:rPr sz="1200" spc="-125" dirty="0">
                <a:latin typeface="+mn-ea"/>
                <a:cs typeface="맑은 고딕"/>
              </a:rPr>
              <a:t> </a:t>
            </a:r>
            <a:r>
              <a:rPr sz="1200" spc="5" dirty="0">
                <a:latin typeface="+mn-ea"/>
                <a:cs typeface="Calibri"/>
              </a:rPr>
              <a:t>40</a:t>
            </a:r>
            <a:r>
              <a:rPr sz="1200" spc="20" dirty="0">
                <a:latin typeface="+mn-ea"/>
                <a:cs typeface="맑은 고딕"/>
              </a:rPr>
              <a:t>대</a:t>
            </a:r>
            <a:r>
              <a:rPr sz="1200" spc="-140" dirty="0">
                <a:latin typeface="+mn-ea"/>
                <a:cs typeface="맑은 고딕"/>
              </a:rPr>
              <a:t> </a:t>
            </a:r>
            <a:r>
              <a:rPr sz="1200" spc="20" dirty="0">
                <a:latin typeface="+mn-ea"/>
                <a:cs typeface="맑은 고딕"/>
              </a:rPr>
              <a:t>이상의</a:t>
            </a:r>
            <a:r>
              <a:rPr sz="1200" spc="-140" dirty="0">
                <a:latin typeface="+mn-ea"/>
                <a:cs typeface="맑은 고딕"/>
              </a:rPr>
              <a:t> </a:t>
            </a:r>
            <a:r>
              <a:rPr sz="1200" spc="20" dirty="0">
                <a:latin typeface="+mn-ea"/>
                <a:cs typeface="맑은 고딕"/>
              </a:rPr>
              <a:t>연</a:t>
            </a:r>
            <a:r>
              <a:rPr sz="1200" spc="5" dirty="0">
                <a:latin typeface="+mn-ea"/>
                <a:cs typeface="맑은 고딕"/>
              </a:rPr>
              <a:t>령</a:t>
            </a:r>
            <a:r>
              <a:rPr sz="1200" spc="20" dirty="0">
                <a:latin typeface="+mn-ea"/>
                <a:cs typeface="맑은 고딕"/>
              </a:rPr>
              <a:t>대에서</a:t>
            </a:r>
            <a:r>
              <a:rPr sz="1200" spc="-140" dirty="0">
                <a:latin typeface="+mn-ea"/>
                <a:cs typeface="맑은 고딕"/>
              </a:rPr>
              <a:t> </a:t>
            </a:r>
            <a:r>
              <a:rPr sz="1200" spc="20" dirty="0">
                <a:latin typeface="+mn-ea"/>
                <a:cs typeface="맑은 고딕"/>
              </a:rPr>
              <a:t>높은</a:t>
            </a:r>
            <a:r>
              <a:rPr sz="1200" spc="-125" dirty="0">
                <a:latin typeface="+mn-ea"/>
                <a:cs typeface="맑은 고딕"/>
              </a:rPr>
              <a:t> </a:t>
            </a:r>
            <a:r>
              <a:rPr sz="1200" spc="5" dirty="0">
                <a:latin typeface="+mn-ea"/>
                <a:cs typeface="맑은 고딕"/>
              </a:rPr>
              <a:t>녹</a:t>
            </a:r>
            <a:r>
              <a:rPr sz="1200" spc="20" dirty="0">
                <a:latin typeface="+mn-ea"/>
                <a:cs typeface="맑은 고딕"/>
              </a:rPr>
              <a:t>내장</a:t>
            </a:r>
            <a:r>
              <a:rPr sz="1200" spc="-125" dirty="0">
                <a:latin typeface="+mn-ea"/>
                <a:cs typeface="맑은 고딕"/>
              </a:rPr>
              <a:t> </a:t>
            </a:r>
            <a:r>
              <a:rPr sz="1200" spc="5" dirty="0">
                <a:latin typeface="+mn-ea"/>
                <a:cs typeface="맑은 고딕"/>
              </a:rPr>
              <a:t>유</a:t>
            </a:r>
            <a:r>
              <a:rPr sz="1200" spc="20" dirty="0">
                <a:latin typeface="+mn-ea"/>
                <a:cs typeface="맑은 고딕"/>
              </a:rPr>
              <a:t>병률을</a:t>
            </a:r>
            <a:r>
              <a:rPr sz="1200" spc="-140" dirty="0">
                <a:latin typeface="+mn-ea"/>
                <a:cs typeface="맑은 고딕"/>
              </a:rPr>
              <a:t> </a:t>
            </a:r>
            <a:r>
              <a:rPr sz="1200" spc="20" dirty="0">
                <a:latin typeface="+mn-ea"/>
                <a:cs typeface="맑은 고딕"/>
              </a:rPr>
              <a:t>보</a:t>
            </a:r>
            <a:r>
              <a:rPr sz="1200" spc="5" dirty="0">
                <a:latin typeface="+mn-ea"/>
                <a:cs typeface="맑은 고딕"/>
              </a:rPr>
              <a:t>이</a:t>
            </a:r>
            <a:r>
              <a:rPr sz="1200" spc="20" dirty="0">
                <a:latin typeface="+mn-ea"/>
                <a:cs typeface="맑은 고딕"/>
              </a:rPr>
              <a:t>는데</a:t>
            </a:r>
            <a:r>
              <a:rPr sz="1200" spc="5" dirty="0">
                <a:latin typeface="+mn-ea"/>
                <a:cs typeface="Calibri"/>
              </a:rPr>
              <a:t>,</a:t>
            </a:r>
            <a:r>
              <a:rPr sz="1200" spc="-5" dirty="0">
                <a:latin typeface="+mn-ea"/>
                <a:cs typeface="Calibri"/>
              </a:rPr>
              <a:t> </a:t>
            </a:r>
            <a:r>
              <a:rPr sz="1200" spc="20" dirty="0">
                <a:latin typeface="+mn-ea"/>
                <a:cs typeface="맑은 고딕"/>
              </a:rPr>
              <a:t>유</a:t>
            </a:r>
            <a:r>
              <a:rPr sz="1200" spc="5" dirty="0">
                <a:latin typeface="+mn-ea"/>
                <a:cs typeface="맑은 고딕"/>
              </a:rPr>
              <a:t>병</a:t>
            </a:r>
            <a:r>
              <a:rPr sz="1200" spc="20" dirty="0">
                <a:latin typeface="+mn-ea"/>
                <a:cs typeface="맑은 고딕"/>
              </a:rPr>
              <a:t>률이</a:t>
            </a:r>
            <a:r>
              <a:rPr sz="1200" spc="-140" dirty="0">
                <a:latin typeface="+mn-ea"/>
                <a:cs typeface="맑은 고딕"/>
              </a:rPr>
              <a:t> </a:t>
            </a:r>
            <a:r>
              <a:rPr sz="1200" spc="20" dirty="0">
                <a:latin typeface="+mn-ea"/>
                <a:cs typeface="맑은 고딕"/>
              </a:rPr>
              <a:t>적던</a:t>
            </a:r>
            <a:r>
              <a:rPr sz="1200" spc="-125" dirty="0">
                <a:latin typeface="+mn-ea"/>
                <a:cs typeface="맑은 고딕"/>
              </a:rPr>
              <a:t> </a:t>
            </a:r>
            <a:r>
              <a:rPr sz="1200" spc="5" dirty="0">
                <a:latin typeface="+mn-ea"/>
                <a:cs typeface="Calibri"/>
              </a:rPr>
              <a:t>2</a:t>
            </a:r>
            <a:r>
              <a:rPr sz="1200" spc="-5" dirty="0">
                <a:latin typeface="+mn-ea"/>
                <a:cs typeface="Calibri"/>
              </a:rPr>
              <a:t>0</a:t>
            </a:r>
            <a:r>
              <a:rPr sz="1200" spc="20" dirty="0">
                <a:latin typeface="+mn-ea"/>
                <a:cs typeface="맑은 고딕"/>
              </a:rPr>
              <a:t>대에</a:t>
            </a:r>
            <a:r>
              <a:rPr sz="1200" spc="5" dirty="0">
                <a:latin typeface="+mn-ea"/>
                <a:cs typeface="맑은 고딕"/>
              </a:rPr>
              <a:t>서</a:t>
            </a:r>
            <a:r>
              <a:rPr sz="1200" spc="20" dirty="0">
                <a:latin typeface="+mn-ea"/>
                <a:cs typeface="맑은 고딕"/>
              </a:rPr>
              <a:t>도</a:t>
            </a:r>
            <a:r>
              <a:rPr sz="1200" spc="-125" dirty="0">
                <a:latin typeface="+mn-ea"/>
                <a:cs typeface="맑은 고딕"/>
              </a:rPr>
              <a:t> </a:t>
            </a:r>
            <a:r>
              <a:rPr sz="1200" spc="20" dirty="0">
                <a:latin typeface="+mn-ea"/>
                <a:cs typeface="맑은 고딕"/>
              </a:rPr>
              <a:t>녹</a:t>
            </a:r>
            <a:r>
              <a:rPr sz="1200" spc="5" dirty="0">
                <a:latin typeface="+mn-ea"/>
                <a:cs typeface="맑은 고딕"/>
              </a:rPr>
              <a:t>내</a:t>
            </a:r>
            <a:r>
              <a:rPr sz="1200" spc="20" dirty="0">
                <a:latin typeface="+mn-ea"/>
                <a:cs typeface="맑은 고딕"/>
              </a:rPr>
              <a:t>장</a:t>
            </a:r>
            <a:r>
              <a:rPr sz="1200" spc="-125" dirty="0">
                <a:latin typeface="+mn-ea"/>
                <a:cs typeface="맑은 고딕"/>
              </a:rPr>
              <a:t> </a:t>
            </a:r>
            <a:r>
              <a:rPr sz="1200" spc="5" dirty="0">
                <a:latin typeface="+mn-ea"/>
                <a:cs typeface="맑은 고딕"/>
              </a:rPr>
              <a:t>유</a:t>
            </a:r>
            <a:r>
              <a:rPr sz="1200" spc="20" dirty="0">
                <a:latin typeface="+mn-ea"/>
                <a:cs typeface="맑은 고딕"/>
              </a:rPr>
              <a:t>병률이</a:t>
            </a:r>
            <a:r>
              <a:rPr sz="1200" spc="-140" dirty="0">
                <a:latin typeface="+mn-ea"/>
                <a:cs typeface="맑은 고딕"/>
              </a:rPr>
              <a:t> </a:t>
            </a:r>
            <a:r>
              <a:rPr sz="1200" spc="20" dirty="0">
                <a:latin typeface="+mn-ea"/>
                <a:cs typeface="맑은 고딕"/>
              </a:rPr>
              <a:t>갈수록</a:t>
            </a:r>
            <a:r>
              <a:rPr sz="1200" spc="-140" dirty="0">
                <a:latin typeface="+mn-ea"/>
                <a:cs typeface="맑은 고딕"/>
              </a:rPr>
              <a:t> </a:t>
            </a:r>
            <a:r>
              <a:rPr sz="1200" spc="15" dirty="0">
                <a:latin typeface="+mn-ea"/>
                <a:cs typeface="맑은 고딕"/>
              </a:rPr>
              <a:t>증가  하고</a:t>
            </a:r>
            <a:r>
              <a:rPr sz="1200" spc="-125" dirty="0">
                <a:latin typeface="+mn-ea"/>
                <a:cs typeface="맑은 고딕"/>
              </a:rPr>
              <a:t> </a:t>
            </a:r>
            <a:r>
              <a:rPr sz="1200" spc="5" dirty="0">
                <a:latin typeface="+mn-ea"/>
                <a:cs typeface="맑은 고딕"/>
              </a:rPr>
              <a:t>있</a:t>
            </a:r>
            <a:r>
              <a:rPr sz="1200" spc="20" dirty="0">
                <a:latin typeface="+mn-ea"/>
                <a:cs typeface="맑은 고딕"/>
              </a:rPr>
              <a:t>다</a:t>
            </a:r>
            <a:r>
              <a:rPr sz="1200" spc="-5" dirty="0">
                <a:latin typeface="+mn-ea"/>
                <a:cs typeface="Calibri"/>
              </a:rPr>
              <a:t>.</a:t>
            </a:r>
            <a:r>
              <a:rPr sz="1200" b="1" spc="5" dirty="0">
                <a:latin typeface="+mn-ea"/>
                <a:cs typeface="Calibri"/>
              </a:rPr>
              <a:t>¹</a:t>
            </a:r>
            <a:r>
              <a:rPr sz="1200" b="1" spc="-5" dirty="0">
                <a:latin typeface="+mn-ea"/>
                <a:cs typeface="Calibri"/>
              </a:rPr>
              <a:t> </a:t>
            </a:r>
            <a:r>
              <a:rPr sz="1200" spc="20" dirty="0">
                <a:latin typeface="+mn-ea"/>
                <a:cs typeface="맑은 고딕"/>
              </a:rPr>
              <a:t>녹내</a:t>
            </a:r>
            <a:r>
              <a:rPr sz="1200" spc="5" dirty="0">
                <a:latin typeface="+mn-ea"/>
                <a:cs typeface="맑은 고딕"/>
              </a:rPr>
              <a:t>장</a:t>
            </a:r>
            <a:r>
              <a:rPr sz="1200" spc="20" dirty="0">
                <a:latin typeface="+mn-ea"/>
                <a:cs typeface="맑은 고딕"/>
              </a:rPr>
              <a:t>은</a:t>
            </a:r>
            <a:r>
              <a:rPr sz="1200" spc="-125" dirty="0">
                <a:latin typeface="+mn-ea"/>
                <a:cs typeface="맑은 고딕"/>
              </a:rPr>
              <a:t> </a:t>
            </a:r>
            <a:r>
              <a:rPr sz="1200" spc="5" dirty="0">
                <a:latin typeface="+mn-ea"/>
                <a:cs typeface="맑은 고딕"/>
              </a:rPr>
              <a:t>관</a:t>
            </a:r>
            <a:r>
              <a:rPr sz="1200" spc="20" dirty="0">
                <a:latin typeface="+mn-ea"/>
                <a:cs typeface="맑은 고딕"/>
              </a:rPr>
              <a:t>련</a:t>
            </a:r>
            <a:r>
              <a:rPr sz="1200" spc="-125" dirty="0">
                <a:latin typeface="+mn-ea"/>
                <a:cs typeface="맑은 고딕"/>
              </a:rPr>
              <a:t> </a:t>
            </a:r>
            <a:r>
              <a:rPr sz="1200" spc="20" dirty="0">
                <a:latin typeface="+mn-ea"/>
                <a:cs typeface="맑은 고딕"/>
              </a:rPr>
              <a:t>연</a:t>
            </a:r>
            <a:r>
              <a:rPr sz="1200" spc="5" dirty="0">
                <a:latin typeface="+mn-ea"/>
                <a:cs typeface="맑은 고딕"/>
              </a:rPr>
              <a:t>구</a:t>
            </a:r>
            <a:r>
              <a:rPr sz="1200" spc="20" dirty="0">
                <a:latin typeface="+mn-ea"/>
                <a:cs typeface="맑은 고딕"/>
              </a:rPr>
              <a:t>에</a:t>
            </a:r>
            <a:r>
              <a:rPr sz="1200" spc="-125" dirty="0">
                <a:latin typeface="+mn-ea"/>
                <a:cs typeface="맑은 고딕"/>
              </a:rPr>
              <a:t> </a:t>
            </a:r>
            <a:r>
              <a:rPr sz="1200" spc="20" dirty="0">
                <a:latin typeface="+mn-ea"/>
                <a:cs typeface="맑은 고딕"/>
              </a:rPr>
              <a:t>의</a:t>
            </a:r>
            <a:r>
              <a:rPr sz="1200" spc="5" dirty="0">
                <a:latin typeface="+mn-ea"/>
                <a:cs typeface="맑은 고딕"/>
              </a:rPr>
              <a:t>하</a:t>
            </a:r>
            <a:r>
              <a:rPr sz="1200" spc="20" dirty="0">
                <a:latin typeface="+mn-ea"/>
                <a:cs typeface="맑은 고딕"/>
              </a:rPr>
              <a:t>면</a:t>
            </a:r>
            <a:r>
              <a:rPr sz="1200" spc="-125" dirty="0">
                <a:latin typeface="+mn-ea"/>
                <a:cs typeface="맑은 고딕"/>
              </a:rPr>
              <a:t> </a:t>
            </a:r>
            <a:r>
              <a:rPr sz="1200" spc="20" dirty="0">
                <a:latin typeface="+mn-ea"/>
                <a:cs typeface="맑은 고딕"/>
              </a:rPr>
              <a:t>성</a:t>
            </a:r>
            <a:r>
              <a:rPr sz="1200" spc="5" dirty="0">
                <a:latin typeface="+mn-ea"/>
                <a:cs typeface="맑은 고딕"/>
              </a:rPr>
              <a:t>별</a:t>
            </a:r>
            <a:r>
              <a:rPr sz="1200" spc="5" dirty="0">
                <a:latin typeface="+mn-ea"/>
                <a:cs typeface="Calibri"/>
              </a:rPr>
              <a:t>,</a:t>
            </a:r>
            <a:r>
              <a:rPr sz="1200" spc="-5" dirty="0">
                <a:latin typeface="+mn-ea"/>
                <a:cs typeface="Calibri"/>
              </a:rPr>
              <a:t> </a:t>
            </a:r>
            <a:r>
              <a:rPr sz="1200" spc="20" dirty="0">
                <a:latin typeface="+mn-ea"/>
                <a:cs typeface="맑은 고딕"/>
              </a:rPr>
              <a:t>연령</a:t>
            </a:r>
            <a:r>
              <a:rPr sz="1200" spc="5" dirty="0">
                <a:latin typeface="+mn-ea"/>
                <a:cs typeface="Calibri"/>
              </a:rPr>
              <a:t>,</a:t>
            </a:r>
            <a:r>
              <a:rPr sz="1200" spc="-5" dirty="0">
                <a:latin typeface="+mn-ea"/>
                <a:cs typeface="Calibri"/>
              </a:rPr>
              <a:t> </a:t>
            </a:r>
            <a:r>
              <a:rPr sz="1200" spc="5" dirty="0">
                <a:latin typeface="+mn-ea"/>
                <a:cs typeface="맑은 고딕"/>
              </a:rPr>
              <a:t>거</a:t>
            </a:r>
            <a:r>
              <a:rPr sz="1200" spc="20" dirty="0">
                <a:latin typeface="+mn-ea"/>
                <a:cs typeface="맑은 고딕"/>
              </a:rPr>
              <a:t>주환</a:t>
            </a:r>
            <a:r>
              <a:rPr sz="1200" spc="5" dirty="0">
                <a:latin typeface="+mn-ea"/>
                <a:cs typeface="맑은 고딕"/>
              </a:rPr>
              <a:t>경</a:t>
            </a:r>
            <a:r>
              <a:rPr sz="1200" spc="5" dirty="0">
                <a:latin typeface="+mn-ea"/>
                <a:cs typeface="Calibri"/>
              </a:rPr>
              <a:t>,</a:t>
            </a:r>
            <a:r>
              <a:rPr sz="1200" spc="10" dirty="0">
                <a:latin typeface="+mn-ea"/>
                <a:cs typeface="Calibri"/>
              </a:rPr>
              <a:t> </a:t>
            </a:r>
            <a:r>
              <a:rPr sz="1200" spc="5" dirty="0">
                <a:latin typeface="+mn-ea"/>
                <a:cs typeface="맑은 고딕"/>
              </a:rPr>
              <a:t>고</a:t>
            </a:r>
            <a:r>
              <a:rPr sz="1200" spc="20" dirty="0">
                <a:latin typeface="+mn-ea"/>
                <a:cs typeface="맑은 고딕"/>
              </a:rPr>
              <a:t>혈압</a:t>
            </a:r>
            <a:r>
              <a:rPr sz="1200" spc="5" dirty="0">
                <a:latin typeface="+mn-ea"/>
                <a:cs typeface="Calibri"/>
              </a:rPr>
              <a:t>,</a:t>
            </a:r>
            <a:r>
              <a:rPr sz="1200" spc="-5" dirty="0">
                <a:latin typeface="+mn-ea"/>
                <a:cs typeface="Calibri"/>
              </a:rPr>
              <a:t> </a:t>
            </a:r>
            <a:r>
              <a:rPr sz="1200" spc="5" dirty="0">
                <a:latin typeface="+mn-ea"/>
                <a:cs typeface="맑은 고딕"/>
              </a:rPr>
              <a:t>근</a:t>
            </a:r>
            <a:r>
              <a:rPr sz="1200" spc="20" dirty="0">
                <a:latin typeface="+mn-ea"/>
                <a:cs typeface="맑은 고딕"/>
              </a:rPr>
              <a:t>시</a:t>
            </a:r>
            <a:r>
              <a:rPr sz="1200" spc="-125" dirty="0">
                <a:latin typeface="+mn-ea"/>
                <a:cs typeface="맑은 고딕"/>
              </a:rPr>
              <a:t> </a:t>
            </a:r>
            <a:r>
              <a:rPr sz="1200" spc="20" dirty="0">
                <a:latin typeface="+mn-ea"/>
                <a:cs typeface="맑은 고딕"/>
              </a:rPr>
              <a:t>등의</a:t>
            </a:r>
            <a:r>
              <a:rPr sz="1200" spc="-140" dirty="0">
                <a:latin typeface="+mn-ea"/>
                <a:cs typeface="맑은 고딕"/>
              </a:rPr>
              <a:t> </a:t>
            </a:r>
            <a:r>
              <a:rPr sz="1200" spc="20" dirty="0">
                <a:latin typeface="+mn-ea"/>
                <a:cs typeface="맑은 고딕"/>
              </a:rPr>
              <a:t>요인</a:t>
            </a:r>
            <a:r>
              <a:rPr sz="1200" spc="5" dirty="0">
                <a:latin typeface="+mn-ea"/>
                <a:cs typeface="맑은 고딕"/>
              </a:rPr>
              <a:t>으</a:t>
            </a:r>
            <a:r>
              <a:rPr sz="1200" spc="20" dirty="0">
                <a:latin typeface="+mn-ea"/>
                <a:cs typeface="맑은 고딕"/>
              </a:rPr>
              <a:t>로</a:t>
            </a:r>
            <a:r>
              <a:rPr sz="1200" spc="-125" dirty="0">
                <a:latin typeface="+mn-ea"/>
                <a:cs typeface="맑은 고딕"/>
              </a:rPr>
              <a:t> </a:t>
            </a:r>
            <a:r>
              <a:rPr sz="1200" spc="5" dirty="0">
                <a:latin typeface="+mn-ea"/>
                <a:cs typeface="맑은 고딕"/>
              </a:rPr>
              <a:t>인</a:t>
            </a:r>
            <a:r>
              <a:rPr sz="1200" spc="20" dirty="0">
                <a:latin typeface="+mn-ea"/>
                <a:cs typeface="맑은 고딕"/>
              </a:rPr>
              <a:t>해</a:t>
            </a:r>
            <a:r>
              <a:rPr sz="1200" spc="-125" dirty="0">
                <a:latin typeface="+mn-ea"/>
                <a:cs typeface="맑은 고딕"/>
              </a:rPr>
              <a:t> </a:t>
            </a:r>
            <a:r>
              <a:rPr sz="1200" spc="20" dirty="0">
                <a:latin typeface="+mn-ea"/>
                <a:cs typeface="맑은 고딕"/>
              </a:rPr>
              <a:t>유</a:t>
            </a:r>
            <a:r>
              <a:rPr sz="1200" spc="5" dirty="0">
                <a:latin typeface="+mn-ea"/>
                <a:cs typeface="맑은 고딕"/>
              </a:rPr>
              <a:t>병</a:t>
            </a:r>
            <a:r>
              <a:rPr sz="1200" spc="20" dirty="0">
                <a:latin typeface="+mn-ea"/>
                <a:cs typeface="맑은 고딕"/>
              </a:rPr>
              <a:t>률의</a:t>
            </a:r>
            <a:r>
              <a:rPr sz="1200" spc="-125" dirty="0">
                <a:latin typeface="+mn-ea"/>
                <a:cs typeface="맑은 고딕"/>
              </a:rPr>
              <a:t> </a:t>
            </a:r>
            <a:r>
              <a:rPr sz="1200" spc="5" dirty="0">
                <a:latin typeface="+mn-ea"/>
                <a:cs typeface="맑은 고딕"/>
              </a:rPr>
              <a:t>차</a:t>
            </a:r>
            <a:r>
              <a:rPr sz="1200" spc="20" dirty="0">
                <a:latin typeface="+mn-ea"/>
                <a:cs typeface="맑은 고딕"/>
              </a:rPr>
              <a:t>이가</a:t>
            </a:r>
            <a:r>
              <a:rPr sz="1200" spc="-125" dirty="0">
                <a:latin typeface="+mn-ea"/>
                <a:cs typeface="맑은 고딕"/>
              </a:rPr>
              <a:t> </a:t>
            </a:r>
            <a:r>
              <a:rPr sz="1200" spc="5" dirty="0">
                <a:latin typeface="+mn-ea"/>
                <a:cs typeface="맑은 고딕"/>
              </a:rPr>
              <a:t>있</a:t>
            </a:r>
            <a:r>
              <a:rPr sz="1200" spc="20" dirty="0">
                <a:latin typeface="+mn-ea"/>
                <a:cs typeface="맑은 고딕"/>
              </a:rPr>
              <a:t>으며</a:t>
            </a:r>
            <a:r>
              <a:rPr sz="1200" dirty="0">
                <a:latin typeface="+mn-ea"/>
                <a:cs typeface="Calibri"/>
              </a:rPr>
              <a:t>,</a:t>
            </a:r>
            <a:r>
              <a:rPr sz="1200" b="1" spc="5" dirty="0">
                <a:latin typeface="+mn-ea"/>
                <a:cs typeface="Calibri"/>
              </a:rPr>
              <a:t>²</a:t>
            </a:r>
            <a:r>
              <a:rPr sz="1200" b="1" spc="-10" dirty="0">
                <a:latin typeface="+mn-ea"/>
                <a:cs typeface="Calibri"/>
              </a:rPr>
              <a:t> </a:t>
            </a:r>
            <a:r>
              <a:rPr sz="1200" spc="20" dirty="0">
                <a:latin typeface="+mn-ea"/>
                <a:cs typeface="맑은 고딕"/>
              </a:rPr>
              <a:t>발생</a:t>
            </a:r>
            <a:r>
              <a:rPr sz="1200" spc="-125" dirty="0">
                <a:latin typeface="+mn-ea"/>
                <a:cs typeface="맑은 고딕"/>
              </a:rPr>
              <a:t> </a:t>
            </a:r>
            <a:r>
              <a:rPr sz="1200" spc="5" dirty="0">
                <a:latin typeface="+mn-ea"/>
                <a:cs typeface="맑은 고딕"/>
              </a:rPr>
              <a:t>주</a:t>
            </a:r>
            <a:r>
              <a:rPr sz="1200" spc="20" dirty="0">
                <a:latin typeface="+mn-ea"/>
                <a:cs typeface="맑은 고딕"/>
              </a:rPr>
              <a:t>요</a:t>
            </a:r>
            <a:r>
              <a:rPr sz="1200" spc="-125" dirty="0">
                <a:latin typeface="+mn-ea"/>
                <a:cs typeface="맑은 고딕"/>
              </a:rPr>
              <a:t> </a:t>
            </a:r>
            <a:r>
              <a:rPr sz="1200" spc="15" dirty="0">
                <a:latin typeface="+mn-ea"/>
                <a:cs typeface="맑은 고딕"/>
              </a:rPr>
              <a:t>원인  으로</a:t>
            </a:r>
            <a:r>
              <a:rPr sz="1200" spc="-125" dirty="0">
                <a:latin typeface="+mn-ea"/>
                <a:cs typeface="맑은 고딕"/>
              </a:rPr>
              <a:t> </a:t>
            </a:r>
            <a:r>
              <a:rPr sz="1200" spc="5" dirty="0">
                <a:latin typeface="+mn-ea"/>
                <a:cs typeface="맑은 고딕"/>
              </a:rPr>
              <a:t>안</a:t>
            </a:r>
            <a:r>
              <a:rPr sz="1200" spc="20" dirty="0">
                <a:latin typeface="+mn-ea"/>
                <a:cs typeface="맑은 고딕"/>
              </a:rPr>
              <a:t>압의</a:t>
            </a:r>
            <a:r>
              <a:rPr sz="1200" spc="-125" dirty="0">
                <a:latin typeface="+mn-ea"/>
                <a:cs typeface="맑은 고딕"/>
              </a:rPr>
              <a:t> </a:t>
            </a:r>
            <a:r>
              <a:rPr sz="1200" spc="5" dirty="0">
                <a:latin typeface="+mn-ea"/>
                <a:cs typeface="맑은 고딕"/>
              </a:rPr>
              <a:t>상</a:t>
            </a:r>
            <a:r>
              <a:rPr sz="1200" spc="20" dirty="0">
                <a:latin typeface="+mn-ea"/>
                <a:cs typeface="맑은 고딕"/>
              </a:rPr>
              <a:t>승으로</a:t>
            </a:r>
            <a:r>
              <a:rPr sz="1200" spc="-140" dirty="0">
                <a:latin typeface="+mn-ea"/>
                <a:cs typeface="맑은 고딕"/>
              </a:rPr>
              <a:t> </a:t>
            </a:r>
            <a:r>
              <a:rPr sz="1200" spc="20" dirty="0">
                <a:latin typeface="+mn-ea"/>
                <a:cs typeface="맑은 고딕"/>
              </a:rPr>
              <a:t>인해</a:t>
            </a:r>
            <a:r>
              <a:rPr sz="1200" spc="-140" dirty="0">
                <a:latin typeface="+mn-ea"/>
                <a:cs typeface="맑은 고딕"/>
              </a:rPr>
              <a:t> </a:t>
            </a:r>
            <a:r>
              <a:rPr sz="1200" spc="20" dirty="0">
                <a:latin typeface="+mn-ea"/>
                <a:cs typeface="맑은 고딕"/>
              </a:rPr>
              <a:t>녹내</a:t>
            </a:r>
            <a:r>
              <a:rPr sz="1200" spc="5" dirty="0">
                <a:latin typeface="+mn-ea"/>
                <a:cs typeface="맑은 고딕"/>
              </a:rPr>
              <a:t>장</a:t>
            </a:r>
            <a:r>
              <a:rPr sz="1200" spc="20" dirty="0">
                <a:latin typeface="+mn-ea"/>
                <a:cs typeface="맑은 고딕"/>
              </a:rPr>
              <a:t>이</a:t>
            </a:r>
            <a:r>
              <a:rPr sz="1200" spc="-125" dirty="0">
                <a:latin typeface="+mn-ea"/>
                <a:cs typeface="맑은 고딕"/>
              </a:rPr>
              <a:t> </a:t>
            </a:r>
            <a:r>
              <a:rPr sz="1200" spc="20" dirty="0">
                <a:latin typeface="+mn-ea"/>
                <a:cs typeface="맑은 고딕"/>
              </a:rPr>
              <a:t>발</a:t>
            </a:r>
            <a:r>
              <a:rPr sz="1200" spc="5" dirty="0">
                <a:latin typeface="+mn-ea"/>
                <a:cs typeface="맑은 고딕"/>
              </a:rPr>
              <a:t>생</a:t>
            </a:r>
            <a:r>
              <a:rPr sz="1200" spc="20" dirty="0">
                <a:latin typeface="+mn-ea"/>
                <a:cs typeface="맑은 고딕"/>
              </a:rPr>
              <a:t>할</a:t>
            </a:r>
            <a:r>
              <a:rPr sz="1200" spc="-125" dirty="0">
                <a:latin typeface="+mn-ea"/>
                <a:cs typeface="맑은 고딕"/>
              </a:rPr>
              <a:t> </a:t>
            </a:r>
            <a:r>
              <a:rPr sz="1200" spc="20" dirty="0">
                <a:latin typeface="+mn-ea"/>
                <a:cs typeface="맑은 고딕"/>
              </a:rPr>
              <a:t>수</a:t>
            </a:r>
            <a:r>
              <a:rPr sz="1200" spc="-125" dirty="0">
                <a:latin typeface="+mn-ea"/>
                <a:cs typeface="맑은 고딕"/>
              </a:rPr>
              <a:t> </a:t>
            </a:r>
            <a:r>
              <a:rPr sz="1200" spc="5" dirty="0">
                <a:latin typeface="+mn-ea"/>
                <a:cs typeface="맑은 고딕"/>
              </a:rPr>
              <a:t>있</a:t>
            </a:r>
            <a:r>
              <a:rPr sz="1200" spc="20" dirty="0">
                <a:latin typeface="+mn-ea"/>
                <a:cs typeface="맑은 고딕"/>
              </a:rPr>
              <a:t>다</a:t>
            </a:r>
            <a:r>
              <a:rPr sz="1200" spc="5" dirty="0">
                <a:latin typeface="+mn-ea"/>
                <a:cs typeface="Calibri"/>
              </a:rPr>
              <a:t>.</a:t>
            </a:r>
            <a:r>
              <a:rPr sz="1200" spc="-5" dirty="0">
                <a:latin typeface="+mn-ea"/>
                <a:cs typeface="Calibri"/>
              </a:rPr>
              <a:t> </a:t>
            </a:r>
            <a:r>
              <a:rPr sz="1200" spc="20" dirty="0">
                <a:latin typeface="+mn-ea"/>
                <a:cs typeface="맑은 고딕"/>
              </a:rPr>
              <a:t>안</a:t>
            </a:r>
            <a:r>
              <a:rPr sz="1200" spc="5" dirty="0">
                <a:latin typeface="+mn-ea"/>
                <a:cs typeface="맑은 고딕"/>
              </a:rPr>
              <a:t>압</a:t>
            </a:r>
            <a:r>
              <a:rPr sz="1200" spc="20" dirty="0">
                <a:latin typeface="+mn-ea"/>
                <a:cs typeface="맑은 고딕"/>
              </a:rPr>
              <a:t>에</a:t>
            </a:r>
            <a:r>
              <a:rPr sz="1200" spc="-125" dirty="0">
                <a:latin typeface="+mn-ea"/>
                <a:cs typeface="맑은 고딕"/>
              </a:rPr>
              <a:t> </a:t>
            </a:r>
            <a:r>
              <a:rPr sz="1200" spc="20" dirty="0">
                <a:latin typeface="+mn-ea"/>
                <a:cs typeface="맑은 고딕"/>
              </a:rPr>
              <a:t>변</a:t>
            </a:r>
            <a:r>
              <a:rPr sz="1200" spc="5" dirty="0">
                <a:latin typeface="+mn-ea"/>
                <a:cs typeface="맑은 고딕"/>
              </a:rPr>
              <a:t>동</a:t>
            </a:r>
            <a:r>
              <a:rPr sz="1200" spc="20" dirty="0">
                <a:latin typeface="+mn-ea"/>
                <a:cs typeface="맑은 고딕"/>
              </a:rPr>
              <a:t>을</a:t>
            </a:r>
            <a:r>
              <a:rPr sz="1200" spc="-125" dirty="0">
                <a:latin typeface="+mn-ea"/>
                <a:cs typeface="맑은 고딕"/>
              </a:rPr>
              <a:t> </a:t>
            </a:r>
            <a:r>
              <a:rPr sz="1200" spc="20" dirty="0">
                <a:latin typeface="+mn-ea"/>
                <a:cs typeface="맑은 고딕"/>
              </a:rPr>
              <a:t>주는</a:t>
            </a:r>
            <a:r>
              <a:rPr sz="1200" spc="-140" dirty="0">
                <a:latin typeface="+mn-ea"/>
                <a:cs typeface="맑은 고딕"/>
              </a:rPr>
              <a:t> </a:t>
            </a:r>
            <a:r>
              <a:rPr sz="1200" spc="20" dirty="0">
                <a:latin typeface="+mn-ea"/>
                <a:cs typeface="맑은 고딕"/>
              </a:rPr>
              <a:t>요</a:t>
            </a:r>
            <a:r>
              <a:rPr sz="1200" spc="5" dirty="0">
                <a:latin typeface="+mn-ea"/>
                <a:cs typeface="맑은 고딕"/>
              </a:rPr>
              <a:t>인</a:t>
            </a:r>
            <a:r>
              <a:rPr sz="1200" spc="20" dirty="0">
                <a:latin typeface="+mn-ea"/>
                <a:cs typeface="맑은 고딕"/>
              </a:rPr>
              <a:t>들로는</a:t>
            </a:r>
            <a:r>
              <a:rPr sz="1200" spc="-140" dirty="0">
                <a:latin typeface="+mn-ea"/>
                <a:cs typeface="맑은 고딕"/>
              </a:rPr>
              <a:t> </a:t>
            </a:r>
            <a:r>
              <a:rPr sz="1200" spc="20" dirty="0">
                <a:latin typeface="+mn-ea"/>
                <a:cs typeface="맑은 고딕"/>
              </a:rPr>
              <a:t>성별</a:t>
            </a:r>
            <a:r>
              <a:rPr sz="1200" spc="5" dirty="0">
                <a:latin typeface="+mn-ea"/>
                <a:cs typeface="Calibri"/>
              </a:rPr>
              <a:t>,</a:t>
            </a:r>
            <a:r>
              <a:rPr sz="1200" spc="-5" dirty="0">
                <a:latin typeface="+mn-ea"/>
                <a:cs typeface="Calibri"/>
              </a:rPr>
              <a:t> </a:t>
            </a:r>
            <a:r>
              <a:rPr sz="1200" spc="5" dirty="0">
                <a:latin typeface="+mn-ea"/>
                <a:cs typeface="맑은 고딕"/>
              </a:rPr>
              <a:t>주</a:t>
            </a:r>
            <a:r>
              <a:rPr sz="1200" spc="20" dirty="0">
                <a:latin typeface="+mn-ea"/>
                <a:cs typeface="맑은 고딕"/>
              </a:rPr>
              <a:t>시</a:t>
            </a:r>
            <a:r>
              <a:rPr sz="1200" spc="5" dirty="0">
                <a:latin typeface="+mn-ea"/>
                <a:cs typeface="Calibri"/>
              </a:rPr>
              <a:t>,</a:t>
            </a:r>
            <a:r>
              <a:rPr sz="1200" spc="-5" dirty="0">
                <a:latin typeface="+mn-ea"/>
                <a:cs typeface="Calibri"/>
              </a:rPr>
              <a:t> </a:t>
            </a:r>
            <a:r>
              <a:rPr sz="1200" spc="20" dirty="0">
                <a:latin typeface="+mn-ea"/>
                <a:cs typeface="맑은 고딕"/>
              </a:rPr>
              <a:t>자세</a:t>
            </a:r>
            <a:r>
              <a:rPr sz="1200" spc="5" dirty="0">
                <a:latin typeface="+mn-ea"/>
                <a:cs typeface="Calibri"/>
              </a:rPr>
              <a:t>,</a:t>
            </a:r>
            <a:r>
              <a:rPr sz="1200" spc="-5" dirty="0">
                <a:latin typeface="+mn-ea"/>
                <a:cs typeface="Calibri"/>
              </a:rPr>
              <a:t> </a:t>
            </a:r>
            <a:r>
              <a:rPr sz="1200" spc="5" dirty="0">
                <a:latin typeface="+mn-ea"/>
                <a:cs typeface="맑은 고딕"/>
              </a:rPr>
              <a:t>의</a:t>
            </a:r>
            <a:r>
              <a:rPr sz="1200" spc="20" dirty="0">
                <a:latin typeface="+mn-ea"/>
                <a:cs typeface="맑은 고딕"/>
              </a:rPr>
              <a:t>식적인</a:t>
            </a:r>
            <a:r>
              <a:rPr sz="1200" spc="-140" dirty="0">
                <a:latin typeface="+mn-ea"/>
                <a:cs typeface="맑은 고딕"/>
              </a:rPr>
              <a:t> </a:t>
            </a:r>
            <a:r>
              <a:rPr sz="1200" spc="20" dirty="0">
                <a:latin typeface="+mn-ea"/>
                <a:cs typeface="맑은 고딕"/>
              </a:rPr>
              <a:t>순목</a:t>
            </a:r>
            <a:r>
              <a:rPr sz="1200" spc="5" dirty="0">
                <a:latin typeface="+mn-ea"/>
                <a:cs typeface="Calibri"/>
              </a:rPr>
              <a:t>,</a:t>
            </a:r>
            <a:r>
              <a:rPr sz="1200" spc="-5" dirty="0">
                <a:latin typeface="+mn-ea"/>
                <a:cs typeface="Calibri"/>
              </a:rPr>
              <a:t> </a:t>
            </a:r>
            <a:r>
              <a:rPr sz="1200" spc="5" dirty="0">
                <a:latin typeface="+mn-ea"/>
                <a:cs typeface="맑은 고딕"/>
              </a:rPr>
              <a:t>음</a:t>
            </a:r>
            <a:r>
              <a:rPr sz="1200" spc="20" dirty="0">
                <a:latin typeface="+mn-ea"/>
                <a:cs typeface="맑은 고딕"/>
              </a:rPr>
              <a:t>수</a:t>
            </a:r>
            <a:r>
              <a:rPr sz="1200" spc="5" dirty="0">
                <a:latin typeface="+mn-ea"/>
                <a:cs typeface="Calibri"/>
              </a:rPr>
              <a:t>,</a:t>
            </a:r>
            <a:r>
              <a:rPr sz="1200" spc="-5" dirty="0">
                <a:latin typeface="+mn-ea"/>
                <a:cs typeface="Calibri"/>
              </a:rPr>
              <a:t> </a:t>
            </a:r>
            <a:r>
              <a:rPr sz="1200" spc="20" dirty="0">
                <a:latin typeface="+mn-ea"/>
                <a:cs typeface="맑은 고딕"/>
              </a:rPr>
              <a:t>흡</a:t>
            </a:r>
            <a:r>
              <a:rPr sz="1200" spc="5" dirty="0">
                <a:latin typeface="+mn-ea"/>
                <a:cs typeface="맑은 고딕"/>
              </a:rPr>
              <a:t>연</a:t>
            </a:r>
            <a:r>
              <a:rPr sz="1200" spc="5" dirty="0">
                <a:latin typeface="+mn-ea"/>
                <a:cs typeface="Calibri"/>
              </a:rPr>
              <a:t>,</a:t>
            </a:r>
            <a:r>
              <a:rPr sz="1200" spc="10" dirty="0">
                <a:latin typeface="+mn-ea"/>
                <a:cs typeface="Calibri"/>
              </a:rPr>
              <a:t> </a:t>
            </a:r>
            <a:r>
              <a:rPr sz="1200" spc="5" dirty="0" err="1" smtClean="0">
                <a:latin typeface="+mn-ea"/>
                <a:cs typeface="맑은 고딕"/>
              </a:rPr>
              <a:t>근</a:t>
            </a:r>
            <a:r>
              <a:rPr sz="1200" spc="15" dirty="0" err="1" smtClean="0">
                <a:latin typeface="+mn-ea"/>
                <a:cs typeface="맑은 고딕"/>
              </a:rPr>
              <a:t>시</a:t>
            </a:r>
            <a:r>
              <a:rPr lang="en-US" sz="1200" spc="15" dirty="0">
                <a:latin typeface="+mn-ea"/>
                <a:cs typeface="맑은 고딕"/>
              </a:rPr>
              <a:t> </a:t>
            </a:r>
            <a:r>
              <a:rPr lang="ko-KR" altLang="en-US" sz="1200" spc="15" dirty="0" smtClean="0">
                <a:latin typeface="+mn-ea"/>
                <a:cs typeface="맑은 고딕"/>
              </a:rPr>
              <a:t>및</a:t>
            </a:r>
            <a:r>
              <a:rPr sz="1200" spc="-140" dirty="0" smtClean="0">
                <a:latin typeface="+mn-ea"/>
                <a:cs typeface="맑은 고딕"/>
              </a:rPr>
              <a:t> </a:t>
            </a:r>
            <a:r>
              <a:rPr sz="1200" spc="20" dirty="0">
                <a:latin typeface="+mn-ea"/>
                <a:cs typeface="맑은 고딕"/>
              </a:rPr>
              <a:t>음주가</a:t>
            </a:r>
            <a:r>
              <a:rPr sz="1200" spc="-140" dirty="0">
                <a:latin typeface="+mn-ea"/>
                <a:cs typeface="맑은 고딕"/>
              </a:rPr>
              <a:t> </a:t>
            </a:r>
            <a:r>
              <a:rPr sz="1200" spc="20" dirty="0">
                <a:latin typeface="+mn-ea"/>
                <a:cs typeface="맑은 고딕"/>
              </a:rPr>
              <a:t>있다</a:t>
            </a:r>
            <a:r>
              <a:rPr sz="1200" b="1" spc="-5" dirty="0">
                <a:latin typeface="+mn-ea"/>
                <a:cs typeface="Calibri"/>
              </a:rPr>
              <a:t>.</a:t>
            </a:r>
            <a:r>
              <a:rPr sz="1200" b="1" spc="5" dirty="0">
                <a:latin typeface="+mn-ea"/>
                <a:cs typeface="Calibri"/>
              </a:rPr>
              <a:t>³ </a:t>
            </a:r>
            <a:r>
              <a:rPr sz="1200" spc="5" dirty="0">
                <a:latin typeface="+mn-ea"/>
                <a:cs typeface="맑은 고딕"/>
              </a:rPr>
              <a:t>음</a:t>
            </a:r>
            <a:r>
              <a:rPr sz="1200" spc="20" dirty="0">
                <a:latin typeface="+mn-ea"/>
                <a:cs typeface="맑은 고딕"/>
              </a:rPr>
              <a:t>주와</a:t>
            </a:r>
            <a:r>
              <a:rPr sz="1200" spc="-125" dirty="0">
                <a:latin typeface="+mn-ea"/>
                <a:cs typeface="맑은 고딕"/>
              </a:rPr>
              <a:t> </a:t>
            </a:r>
            <a:r>
              <a:rPr sz="1200" spc="5" dirty="0">
                <a:latin typeface="+mn-ea"/>
                <a:cs typeface="맑은 고딕"/>
              </a:rPr>
              <a:t>안</a:t>
            </a:r>
            <a:r>
              <a:rPr sz="1200" spc="20" dirty="0">
                <a:latin typeface="+mn-ea"/>
                <a:cs typeface="맑은 고딕"/>
              </a:rPr>
              <a:t>압의</a:t>
            </a:r>
            <a:r>
              <a:rPr sz="1200" spc="-125" dirty="0">
                <a:latin typeface="+mn-ea"/>
                <a:cs typeface="맑은 고딕"/>
              </a:rPr>
              <a:t> </a:t>
            </a:r>
            <a:r>
              <a:rPr sz="1200" spc="5" dirty="0">
                <a:latin typeface="+mn-ea"/>
                <a:cs typeface="맑은 고딕"/>
              </a:rPr>
              <a:t>상</a:t>
            </a:r>
            <a:r>
              <a:rPr sz="1200" spc="20" dirty="0">
                <a:latin typeface="+mn-ea"/>
                <a:cs typeface="맑은 고딕"/>
              </a:rPr>
              <a:t>관</a:t>
            </a:r>
            <a:r>
              <a:rPr sz="1200" spc="5" dirty="0">
                <a:latin typeface="+mn-ea"/>
                <a:cs typeface="맑은 고딕"/>
              </a:rPr>
              <a:t>관</a:t>
            </a:r>
            <a:r>
              <a:rPr sz="1200" spc="20" dirty="0">
                <a:latin typeface="+mn-ea"/>
                <a:cs typeface="맑은 고딕"/>
              </a:rPr>
              <a:t>계에</a:t>
            </a:r>
            <a:r>
              <a:rPr sz="1200" spc="-125" dirty="0">
                <a:latin typeface="+mn-ea"/>
                <a:cs typeface="맑은 고딕"/>
              </a:rPr>
              <a:t> </a:t>
            </a:r>
            <a:r>
              <a:rPr sz="1200" spc="5" dirty="0">
                <a:latin typeface="+mn-ea"/>
                <a:cs typeface="맑은 고딕"/>
              </a:rPr>
              <a:t>대</a:t>
            </a:r>
            <a:r>
              <a:rPr sz="1200" spc="20" dirty="0">
                <a:latin typeface="+mn-ea"/>
                <a:cs typeface="맑은 고딕"/>
              </a:rPr>
              <a:t>한</a:t>
            </a:r>
            <a:r>
              <a:rPr sz="1200" spc="-125" dirty="0">
                <a:latin typeface="+mn-ea"/>
                <a:cs typeface="맑은 고딕"/>
              </a:rPr>
              <a:t> </a:t>
            </a:r>
            <a:r>
              <a:rPr sz="1200" spc="20" dirty="0">
                <a:latin typeface="+mn-ea"/>
                <a:cs typeface="맑은 고딕"/>
              </a:rPr>
              <a:t>선</a:t>
            </a:r>
            <a:r>
              <a:rPr sz="1200" spc="5" dirty="0">
                <a:latin typeface="+mn-ea"/>
                <a:cs typeface="맑은 고딕"/>
              </a:rPr>
              <a:t>행</a:t>
            </a:r>
            <a:r>
              <a:rPr sz="1200" spc="20" dirty="0">
                <a:latin typeface="+mn-ea"/>
                <a:cs typeface="맑은 고딕"/>
              </a:rPr>
              <a:t>연구</a:t>
            </a:r>
            <a:r>
              <a:rPr sz="1200" spc="5" dirty="0">
                <a:latin typeface="+mn-ea"/>
                <a:cs typeface="맑은 고딕"/>
              </a:rPr>
              <a:t>에</a:t>
            </a:r>
            <a:r>
              <a:rPr sz="1200" spc="20" dirty="0">
                <a:latin typeface="+mn-ea"/>
                <a:cs typeface="맑은 고딕"/>
              </a:rPr>
              <a:t>서는</a:t>
            </a:r>
            <a:r>
              <a:rPr sz="1200" spc="-125" dirty="0">
                <a:latin typeface="+mn-ea"/>
                <a:cs typeface="맑은 고딕"/>
              </a:rPr>
              <a:t> </a:t>
            </a:r>
            <a:r>
              <a:rPr sz="1200" spc="5" dirty="0">
                <a:latin typeface="+mn-ea"/>
                <a:cs typeface="맑은 고딕"/>
              </a:rPr>
              <a:t>음</a:t>
            </a:r>
            <a:r>
              <a:rPr sz="1200" spc="20" dirty="0">
                <a:latin typeface="+mn-ea"/>
                <a:cs typeface="맑은 고딕"/>
              </a:rPr>
              <a:t>주</a:t>
            </a:r>
            <a:r>
              <a:rPr sz="1200" spc="-125" dirty="0">
                <a:latin typeface="+mn-ea"/>
                <a:cs typeface="맑은 고딕"/>
              </a:rPr>
              <a:t> </a:t>
            </a:r>
            <a:r>
              <a:rPr sz="1200" spc="20" dirty="0">
                <a:latin typeface="+mn-ea"/>
                <a:cs typeface="맑은 고딕"/>
              </a:rPr>
              <a:t>직후</a:t>
            </a:r>
            <a:r>
              <a:rPr sz="1200" spc="-140" dirty="0">
                <a:latin typeface="+mn-ea"/>
                <a:cs typeface="맑은 고딕"/>
              </a:rPr>
              <a:t> </a:t>
            </a:r>
            <a:r>
              <a:rPr sz="1200" spc="20" dirty="0">
                <a:latin typeface="+mn-ea"/>
                <a:cs typeface="맑은 고딕"/>
              </a:rPr>
              <a:t>안</a:t>
            </a:r>
            <a:r>
              <a:rPr sz="1200" spc="5" dirty="0">
                <a:latin typeface="+mn-ea"/>
                <a:cs typeface="맑은 고딕"/>
              </a:rPr>
              <a:t>압</a:t>
            </a:r>
            <a:r>
              <a:rPr sz="1200" spc="20" dirty="0">
                <a:latin typeface="+mn-ea"/>
                <a:cs typeface="맑은 고딕"/>
              </a:rPr>
              <a:t>의</a:t>
            </a:r>
            <a:r>
              <a:rPr sz="1200" spc="-125" dirty="0">
                <a:latin typeface="+mn-ea"/>
                <a:cs typeface="맑은 고딕"/>
              </a:rPr>
              <a:t> </a:t>
            </a:r>
            <a:r>
              <a:rPr sz="1200" spc="20" dirty="0">
                <a:latin typeface="+mn-ea"/>
                <a:cs typeface="맑은 고딕"/>
              </a:rPr>
              <a:t>변</a:t>
            </a:r>
            <a:r>
              <a:rPr sz="1200" spc="5" dirty="0">
                <a:latin typeface="+mn-ea"/>
                <a:cs typeface="맑은 고딕"/>
              </a:rPr>
              <a:t>동</a:t>
            </a:r>
            <a:r>
              <a:rPr sz="1200" spc="20" dirty="0">
                <a:latin typeface="+mn-ea"/>
                <a:cs typeface="맑은 고딕"/>
              </a:rPr>
              <a:t>에</a:t>
            </a:r>
            <a:r>
              <a:rPr sz="1200" spc="-125" dirty="0">
                <a:latin typeface="+mn-ea"/>
                <a:cs typeface="맑은 고딕"/>
              </a:rPr>
              <a:t> </a:t>
            </a:r>
            <a:r>
              <a:rPr sz="1200" spc="20" dirty="0">
                <a:latin typeface="+mn-ea"/>
                <a:cs typeface="맑은 고딕"/>
              </a:rPr>
              <a:t>대한</a:t>
            </a:r>
            <a:r>
              <a:rPr sz="1200" spc="-140" dirty="0">
                <a:latin typeface="+mn-ea"/>
                <a:cs typeface="맑은 고딕"/>
              </a:rPr>
              <a:t> </a:t>
            </a:r>
            <a:r>
              <a:rPr sz="1200" spc="20" dirty="0" err="1">
                <a:latin typeface="+mn-ea"/>
                <a:cs typeface="맑은 고딕"/>
              </a:rPr>
              <a:t>연구는</a:t>
            </a:r>
            <a:r>
              <a:rPr sz="1200" spc="-140" dirty="0">
                <a:latin typeface="+mn-ea"/>
                <a:cs typeface="맑은 고딕"/>
              </a:rPr>
              <a:t> </a:t>
            </a:r>
            <a:r>
              <a:rPr sz="1200" spc="20" dirty="0" err="1" smtClean="0">
                <a:latin typeface="+mn-ea"/>
                <a:cs typeface="맑은 고딕"/>
              </a:rPr>
              <a:t>있으나</a:t>
            </a:r>
            <a:r>
              <a:rPr sz="1200" spc="5" dirty="0">
                <a:latin typeface="+mn-ea"/>
                <a:cs typeface="Calibri"/>
              </a:rPr>
              <a:t>,</a:t>
            </a:r>
            <a:r>
              <a:rPr sz="1200" spc="-5" dirty="0">
                <a:latin typeface="+mn-ea"/>
                <a:cs typeface="Calibri"/>
              </a:rPr>
              <a:t> </a:t>
            </a:r>
            <a:r>
              <a:rPr sz="1200" spc="20" dirty="0">
                <a:latin typeface="+mn-ea"/>
                <a:cs typeface="맑은 고딕"/>
              </a:rPr>
              <a:t>굴</a:t>
            </a:r>
            <a:r>
              <a:rPr sz="1200" spc="5" dirty="0">
                <a:latin typeface="+mn-ea"/>
                <a:cs typeface="맑은 고딕"/>
              </a:rPr>
              <a:t>절</a:t>
            </a:r>
            <a:r>
              <a:rPr sz="1200" spc="20" dirty="0">
                <a:latin typeface="+mn-ea"/>
                <a:cs typeface="맑은 고딕"/>
              </a:rPr>
              <a:t>이상과</a:t>
            </a:r>
            <a:r>
              <a:rPr sz="1200" spc="-140" dirty="0">
                <a:latin typeface="+mn-ea"/>
                <a:cs typeface="맑은 고딕"/>
              </a:rPr>
              <a:t> </a:t>
            </a:r>
            <a:r>
              <a:rPr sz="1200" spc="15" dirty="0">
                <a:latin typeface="+mn-ea"/>
                <a:cs typeface="맑은 고딕"/>
              </a:rPr>
              <a:t>음주  빈도에</a:t>
            </a:r>
            <a:r>
              <a:rPr sz="1200" spc="-140" dirty="0">
                <a:latin typeface="+mn-ea"/>
                <a:cs typeface="맑은 고딕"/>
              </a:rPr>
              <a:t> </a:t>
            </a:r>
            <a:r>
              <a:rPr sz="1200" spc="20" dirty="0">
                <a:latin typeface="+mn-ea"/>
                <a:cs typeface="맑은 고딕"/>
              </a:rPr>
              <a:t>따른</a:t>
            </a:r>
            <a:r>
              <a:rPr sz="1200" spc="-125" dirty="0">
                <a:latin typeface="+mn-ea"/>
                <a:cs typeface="맑은 고딕"/>
              </a:rPr>
              <a:t> </a:t>
            </a:r>
            <a:r>
              <a:rPr sz="1200" spc="5" dirty="0">
                <a:latin typeface="+mn-ea"/>
                <a:cs typeface="맑은 고딕"/>
              </a:rPr>
              <a:t>안</a:t>
            </a:r>
            <a:r>
              <a:rPr sz="1200" spc="20" dirty="0">
                <a:latin typeface="+mn-ea"/>
                <a:cs typeface="맑은 고딕"/>
              </a:rPr>
              <a:t>압변</a:t>
            </a:r>
            <a:r>
              <a:rPr sz="1200" spc="5" dirty="0">
                <a:latin typeface="+mn-ea"/>
                <a:cs typeface="맑은 고딕"/>
              </a:rPr>
              <a:t>동</a:t>
            </a:r>
            <a:r>
              <a:rPr sz="1200" spc="20" dirty="0">
                <a:latin typeface="+mn-ea"/>
                <a:cs typeface="맑은 고딕"/>
              </a:rPr>
              <a:t>에</a:t>
            </a:r>
            <a:r>
              <a:rPr sz="1200" spc="-125" dirty="0">
                <a:latin typeface="+mn-ea"/>
                <a:cs typeface="맑은 고딕"/>
              </a:rPr>
              <a:t> </a:t>
            </a:r>
            <a:r>
              <a:rPr sz="1200" spc="5" dirty="0">
                <a:latin typeface="+mn-ea"/>
                <a:cs typeface="맑은 고딕"/>
              </a:rPr>
              <a:t>대</a:t>
            </a:r>
            <a:r>
              <a:rPr sz="1200" spc="20" dirty="0">
                <a:latin typeface="+mn-ea"/>
                <a:cs typeface="맑은 고딕"/>
              </a:rPr>
              <a:t>한</a:t>
            </a:r>
            <a:r>
              <a:rPr sz="1200" spc="-125" dirty="0">
                <a:latin typeface="+mn-ea"/>
                <a:cs typeface="맑은 고딕"/>
              </a:rPr>
              <a:t> </a:t>
            </a:r>
            <a:r>
              <a:rPr sz="1200" spc="20" dirty="0" err="1">
                <a:latin typeface="+mn-ea"/>
                <a:cs typeface="맑은 고딕"/>
              </a:rPr>
              <a:t>연</a:t>
            </a:r>
            <a:r>
              <a:rPr sz="1200" spc="5" dirty="0" err="1">
                <a:latin typeface="+mn-ea"/>
                <a:cs typeface="맑은 고딕"/>
              </a:rPr>
              <a:t>구</a:t>
            </a:r>
            <a:r>
              <a:rPr sz="1200" spc="20" dirty="0" err="1">
                <a:latin typeface="+mn-ea"/>
                <a:cs typeface="맑은 고딕"/>
              </a:rPr>
              <a:t>는</a:t>
            </a:r>
            <a:r>
              <a:rPr sz="1200" spc="-125" dirty="0">
                <a:latin typeface="+mn-ea"/>
                <a:cs typeface="맑은 고딕"/>
              </a:rPr>
              <a:t> </a:t>
            </a:r>
            <a:r>
              <a:rPr sz="1200" spc="20" dirty="0" smtClean="0">
                <a:latin typeface="+mn-ea"/>
                <a:cs typeface="맑은 고딕"/>
              </a:rPr>
              <a:t>없</a:t>
            </a:r>
            <a:r>
              <a:rPr lang="ko-KR" altLang="en-US" sz="1200" spc="520" dirty="0" smtClean="0">
                <a:latin typeface="+mn-ea"/>
                <a:cs typeface="맑은 고딕"/>
              </a:rPr>
              <a:t>다</a:t>
            </a:r>
            <a:r>
              <a:rPr lang="en-US" altLang="ko-KR" sz="1200" spc="520" dirty="0" smtClean="0">
                <a:latin typeface="+mn-ea"/>
                <a:cs typeface="맑은 고딕"/>
              </a:rPr>
              <a:t>.</a:t>
            </a:r>
            <a:r>
              <a:rPr sz="1200" spc="-5" dirty="0" smtClean="0">
                <a:latin typeface="+mn-ea"/>
                <a:cs typeface="Calibri"/>
              </a:rPr>
              <a:t> </a:t>
            </a:r>
            <a:r>
              <a:rPr sz="1200" spc="20" dirty="0">
                <a:latin typeface="+mn-ea"/>
                <a:cs typeface="맑은 고딕"/>
              </a:rPr>
              <a:t>본</a:t>
            </a:r>
            <a:r>
              <a:rPr sz="1200" spc="-125" dirty="0">
                <a:latin typeface="+mn-ea"/>
                <a:cs typeface="맑은 고딕"/>
              </a:rPr>
              <a:t> </a:t>
            </a:r>
            <a:r>
              <a:rPr sz="1200" spc="5" dirty="0">
                <a:latin typeface="+mn-ea"/>
                <a:cs typeface="맑은 고딕"/>
              </a:rPr>
              <a:t>연</a:t>
            </a:r>
            <a:r>
              <a:rPr sz="1200" spc="20" dirty="0">
                <a:latin typeface="+mn-ea"/>
                <a:cs typeface="맑은 고딕"/>
              </a:rPr>
              <a:t>구에</a:t>
            </a:r>
            <a:r>
              <a:rPr sz="1200" spc="5" dirty="0">
                <a:latin typeface="+mn-ea"/>
                <a:cs typeface="맑은 고딕"/>
              </a:rPr>
              <a:t>서</a:t>
            </a:r>
            <a:r>
              <a:rPr sz="1200" spc="20" dirty="0">
                <a:latin typeface="+mn-ea"/>
                <a:cs typeface="맑은 고딕"/>
              </a:rPr>
              <a:t>는</a:t>
            </a:r>
            <a:r>
              <a:rPr sz="1200" spc="-125" dirty="0">
                <a:latin typeface="+mn-ea"/>
                <a:cs typeface="맑은 고딕"/>
              </a:rPr>
              <a:t> </a:t>
            </a:r>
            <a:r>
              <a:rPr sz="1200" spc="20" dirty="0">
                <a:latin typeface="+mn-ea"/>
                <a:cs typeface="맑은 고딕"/>
              </a:rPr>
              <a:t>근</a:t>
            </a:r>
            <a:r>
              <a:rPr sz="1200" spc="5" dirty="0">
                <a:latin typeface="+mn-ea"/>
                <a:cs typeface="맑은 고딕"/>
              </a:rPr>
              <a:t>시</a:t>
            </a:r>
            <a:r>
              <a:rPr sz="1200" spc="20" dirty="0">
                <a:latin typeface="+mn-ea"/>
                <a:cs typeface="맑은 고딕"/>
              </a:rPr>
              <a:t>안에서</a:t>
            </a:r>
            <a:r>
              <a:rPr sz="1200" spc="-140" dirty="0">
                <a:latin typeface="+mn-ea"/>
                <a:cs typeface="맑은 고딕"/>
              </a:rPr>
              <a:t> </a:t>
            </a:r>
            <a:r>
              <a:rPr sz="1200" spc="20" dirty="0">
                <a:latin typeface="+mn-ea"/>
                <a:cs typeface="맑은 고딕"/>
              </a:rPr>
              <a:t>평소의</a:t>
            </a:r>
            <a:r>
              <a:rPr sz="1200" spc="-140" dirty="0">
                <a:latin typeface="+mn-ea"/>
                <a:cs typeface="맑은 고딕"/>
              </a:rPr>
              <a:t> </a:t>
            </a:r>
            <a:r>
              <a:rPr sz="1200" spc="20" dirty="0">
                <a:latin typeface="+mn-ea"/>
                <a:cs typeface="맑은 고딕"/>
              </a:rPr>
              <a:t>알</a:t>
            </a:r>
            <a:r>
              <a:rPr sz="1200" spc="5" dirty="0">
                <a:latin typeface="+mn-ea"/>
                <a:cs typeface="맑은 고딕"/>
              </a:rPr>
              <a:t>코</a:t>
            </a:r>
            <a:r>
              <a:rPr sz="1200" spc="20" dirty="0">
                <a:latin typeface="+mn-ea"/>
                <a:cs typeface="맑은 고딕"/>
              </a:rPr>
              <a:t>올</a:t>
            </a:r>
            <a:r>
              <a:rPr sz="1200" spc="-125" dirty="0">
                <a:latin typeface="+mn-ea"/>
                <a:cs typeface="맑은 고딕"/>
              </a:rPr>
              <a:t> </a:t>
            </a:r>
            <a:r>
              <a:rPr sz="1200" spc="20" dirty="0">
                <a:latin typeface="+mn-ea"/>
                <a:cs typeface="맑은 고딕"/>
              </a:rPr>
              <a:t>섭취</a:t>
            </a:r>
            <a:r>
              <a:rPr sz="1200" spc="-140" dirty="0">
                <a:latin typeface="+mn-ea"/>
                <a:cs typeface="맑은 고딕"/>
              </a:rPr>
              <a:t> </a:t>
            </a:r>
            <a:r>
              <a:rPr sz="1200" spc="20" dirty="0">
                <a:latin typeface="+mn-ea"/>
                <a:cs typeface="맑은 고딕"/>
              </a:rPr>
              <a:t>빈도</a:t>
            </a:r>
            <a:r>
              <a:rPr sz="1200" spc="-125" dirty="0">
                <a:latin typeface="+mn-ea"/>
                <a:cs typeface="맑은 고딕"/>
              </a:rPr>
              <a:t> </a:t>
            </a:r>
            <a:r>
              <a:rPr sz="1200" spc="20" dirty="0">
                <a:latin typeface="+mn-ea"/>
                <a:cs typeface="맑은 고딕"/>
              </a:rPr>
              <a:t>및</a:t>
            </a:r>
            <a:r>
              <a:rPr sz="1200" spc="-140" dirty="0">
                <a:latin typeface="+mn-ea"/>
                <a:cs typeface="맑은 고딕"/>
              </a:rPr>
              <a:t> </a:t>
            </a:r>
            <a:r>
              <a:rPr sz="1200" spc="20" dirty="0">
                <a:latin typeface="+mn-ea"/>
                <a:cs typeface="맑은 고딕"/>
              </a:rPr>
              <a:t>정도와</a:t>
            </a:r>
            <a:r>
              <a:rPr sz="1200" spc="-140" dirty="0">
                <a:latin typeface="+mn-ea"/>
                <a:cs typeface="맑은 고딕"/>
              </a:rPr>
              <a:t> </a:t>
            </a:r>
            <a:r>
              <a:rPr sz="1200" spc="20" dirty="0">
                <a:latin typeface="+mn-ea"/>
                <a:cs typeface="맑은 고딕"/>
              </a:rPr>
              <a:t>안</a:t>
            </a:r>
            <a:r>
              <a:rPr sz="1200" spc="5" dirty="0">
                <a:latin typeface="+mn-ea"/>
                <a:cs typeface="맑은 고딕"/>
              </a:rPr>
              <a:t>압</a:t>
            </a:r>
            <a:r>
              <a:rPr sz="1200" spc="20" dirty="0">
                <a:latin typeface="+mn-ea"/>
                <a:cs typeface="맑은 고딕"/>
              </a:rPr>
              <a:t>의</a:t>
            </a:r>
            <a:r>
              <a:rPr sz="1200" spc="-125" dirty="0">
                <a:latin typeface="+mn-ea"/>
                <a:cs typeface="맑은 고딕"/>
              </a:rPr>
              <a:t> </a:t>
            </a:r>
            <a:r>
              <a:rPr sz="1200" spc="20" dirty="0">
                <a:latin typeface="+mn-ea"/>
                <a:cs typeface="맑은 고딕"/>
              </a:rPr>
              <a:t>상</a:t>
            </a:r>
            <a:r>
              <a:rPr sz="1200" spc="5" dirty="0">
                <a:latin typeface="+mn-ea"/>
                <a:cs typeface="맑은 고딕"/>
              </a:rPr>
              <a:t>관</a:t>
            </a:r>
            <a:r>
              <a:rPr sz="1200" spc="20" dirty="0">
                <a:latin typeface="+mn-ea"/>
                <a:cs typeface="맑은 고딕"/>
              </a:rPr>
              <a:t>관계를</a:t>
            </a:r>
            <a:r>
              <a:rPr sz="1200" spc="-140" dirty="0">
                <a:latin typeface="+mn-ea"/>
                <a:cs typeface="맑은 고딕"/>
              </a:rPr>
              <a:t> </a:t>
            </a:r>
            <a:r>
              <a:rPr sz="1200" spc="-75" dirty="0">
                <a:latin typeface="+mn-ea"/>
                <a:cs typeface="맑은 고딕"/>
              </a:rPr>
              <a:t>알아</a:t>
            </a:r>
            <a:r>
              <a:rPr sz="1200" spc="-90" dirty="0">
                <a:latin typeface="+mn-ea"/>
                <a:cs typeface="맑은 고딕"/>
              </a:rPr>
              <a:t>보</a:t>
            </a:r>
            <a:r>
              <a:rPr sz="1200" spc="-80" dirty="0">
                <a:latin typeface="+mn-ea"/>
                <a:cs typeface="맑은 고딕"/>
              </a:rPr>
              <a:t>고자 </a:t>
            </a:r>
            <a:r>
              <a:rPr sz="1200" spc="5" dirty="0">
                <a:latin typeface="+mn-ea"/>
                <a:cs typeface="맑은 고딕"/>
              </a:rPr>
              <a:t> </a:t>
            </a:r>
            <a:r>
              <a:rPr sz="1200" spc="10" dirty="0">
                <a:latin typeface="+mn-ea"/>
                <a:cs typeface="맑은 고딕"/>
              </a:rPr>
              <a:t>하였다</a:t>
            </a:r>
            <a:r>
              <a:rPr sz="1200" spc="10" dirty="0">
                <a:latin typeface="+mn-ea"/>
                <a:cs typeface="Calibri"/>
              </a:rPr>
              <a:t>.</a:t>
            </a:r>
            <a:endParaRPr sz="1200" dirty="0">
              <a:latin typeface="+mn-ea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53224" y="12853032"/>
            <a:ext cx="7944484" cy="551818"/>
          </a:xfrm>
          <a:prstGeom prst="rect">
            <a:avLst/>
          </a:prstGeom>
          <a:solidFill>
            <a:srgbClr val="EBDEF1"/>
          </a:solidFill>
        </p:spPr>
        <p:txBody>
          <a:bodyPr vert="horz" wrap="square" lIns="0" tIns="57785" rIns="0" bIns="0" rtlCol="0">
            <a:spAutoFit/>
          </a:bodyPr>
          <a:lstStyle/>
          <a:p>
            <a:pPr marL="168910" indent="-106045">
              <a:lnSpc>
                <a:spcPct val="100000"/>
              </a:lnSpc>
              <a:spcBef>
                <a:spcPts val="455"/>
              </a:spcBef>
              <a:buSzPct val="113333"/>
              <a:buAutoNum type="arabicPeriod"/>
              <a:tabLst>
                <a:tab pos="169545" algn="l"/>
              </a:tabLst>
            </a:pPr>
            <a:r>
              <a:rPr sz="750" dirty="0">
                <a:latin typeface="Calibri"/>
                <a:cs typeface="Calibri"/>
              </a:rPr>
              <a:t>CCTV</a:t>
            </a:r>
            <a:r>
              <a:rPr sz="750" spc="15" dirty="0">
                <a:latin typeface="Calibri"/>
                <a:cs typeface="Calibri"/>
              </a:rPr>
              <a:t> </a:t>
            </a:r>
            <a:r>
              <a:rPr sz="750" spc="-5" dirty="0">
                <a:latin typeface="Calibri"/>
                <a:cs typeface="Calibri"/>
              </a:rPr>
              <a:t>news.</a:t>
            </a:r>
            <a:r>
              <a:rPr sz="750" spc="20" dirty="0">
                <a:latin typeface="Calibri"/>
                <a:cs typeface="Calibri"/>
              </a:rPr>
              <a:t> </a:t>
            </a:r>
            <a:r>
              <a:rPr sz="750" dirty="0">
                <a:latin typeface="Calibri"/>
                <a:cs typeface="Calibri"/>
              </a:rPr>
              <a:t>Glaucoma,</a:t>
            </a:r>
            <a:r>
              <a:rPr sz="750" spc="15" dirty="0">
                <a:latin typeface="Calibri"/>
                <a:cs typeface="Calibri"/>
              </a:rPr>
              <a:t> </a:t>
            </a:r>
            <a:r>
              <a:rPr sz="750" spc="-5" dirty="0">
                <a:latin typeface="Calibri"/>
                <a:cs typeface="Calibri"/>
              </a:rPr>
              <a:t>three</a:t>
            </a:r>
            <a:r>
              <a:rPr sz="750" spc="25" dirty="0">
                <a:latin typeface="Calibri"/>
                <a:cs typeface="Calibri"/>
              </a:rPr>
              <a:t> </a:t>
            </a:r>
            <a:r>
              <a:rPr sz="750" dirty="0">
                <a:latin typeface="Calibri"/>
                <a:cs typeface="Calibri"/>
              </a:rPr>
              <a:t>major</a:t>
            </a:r>
            <a:r>
              <a:rPr sz="750" spc="15" dirty="0">
                <a:latin typeface="Calibri"/>
                <a:cs typeface="Calibri"/>
              </a:rPr>
              <a:t> </a:t>
            </a:r>
            <a:r>
              <a:rPr sz="750" dirty="0">
                <a:latin typeface="Calibri"/>
                <a:cs typeface="Calibri"/>
              </a:rPr>
              <a:t>blindness</a:t>
            </a:r>
            <a:r>
              <a:rPr sz="750" spc="20" dirty="0">
                <a:latin typeface="Calibri"/>
                <a:cs typeface="Calibri"/>
              </a:rPr>
              <a:t> </a:t>
            </a:r>
            <a:r>
              <a:rPr sz="750" dirty="0">
                <a:latin typeface="Calibri"/>
                <a:cs typeface="Calibri"/>
              </a:rPr>
              <a:t>diseases,</a:t>
            </a:r>
            <a:r>
              <a:rPr sz="750" spc="5" dirty="0">
                <a:latin typeface="Calibri"/>
                <a:cs typeface="Calibri"/>
              </a:rPr>
              <a:t> </a:t>
            </a:r>
            <a:r>
              <a:rPr sz="750" dirty="0">
                <a:latin typeface="Calibri"/>
                <a:cs typeface="Calibri"/>
              </a:rPr>
              <a:t>has</a:t>
            </a:r>
            <a:r>
              <a:rPr sz="750" spc="5" dirty="0">
                <a:latin typeface="Calibri"/>
                <a:cs typeface="Calibri"/>
              </a:rPr>
              <a:t> </a:t>
            </a:r>
            <a:r>
              <a:rPr sz="750" dirty="0">
                <a:latin typeface="Calibri"/>
                <a:cs typeface="Calibri"/>
              </a:rPr>
              <a:t>recently</a:t>
            </a:r>
            <a:r>
              <a:rPr sz="750" spc="10" dirty="0">
                <a:latin typeface="Calibri"/>
                <a:cs typeface="Calibri"/>
              </a:rPr>
              <a:t> </a:t>
            </a:r>
            <a:r>
              <a:rPr sz="750" dirty="0">
                <a:latin typeface="Calibri"/>
                <a:cs typeface="Calibri"/>
              </a:rPr>
              <a:t>increased</a:t>
            </a:r>
            <a:r>
              <a:rPr sz="750" spc="10" dirty="0">
                <a:latin typeface="Calibri"/>
                <a:cs typeface="Calibri"/>
              </a:rPr>
              <a:t> </a:t>
            </a:r>
            <a:r>
              <a:rPr sz="750" spc="-5" dirty="0">
                <a:latin typeface="Calibri"/>
                <a:cs typeface="Calibri"/>
              </a:rPr>
              <a:t>the</a:t>
            </a:r>
            <a:r>
              <a:rPr sz="750" spc="25" dirty="0">
                <a:latin typeface="Calibri"/>
                <a:cs typeface="Calibri"/>
              </a:rPr>
              <a:t> </a:t>
            </a:r>
            <a:r>
              <a:rPr sz="750" spc="5" dirty="0">
                <a:latin typeface="Calibri"/>
                <a:cs typeface="Calibri"/>
              </a:rPr>
              <a:t>number</a:t>
            </a:r>
            <a:r>
              <a:rPr sz="750" dirty="0">
                <a:latin typeface="Calibri"/>
                <a:cs typeface="Calibri"/>
              </a:rPr>
              <a:t> </a:t>
            </a:r>
            <a:r>
              <a:rPr sz="750" spc="5" dirty="0">
                <a:latin typeface="Calibri"/>
                <a:cs typeface="Calibri"/>
              </a:rPr>
              <a:t>of</a:t>
            </a:r>
            <a:r>
              <a:rPr sz="750" spc="15" dirty="0">
                <a:latin typeface="Calibri"/>
                <a:cs typeface="Calibri"/>
              </a:rPr>
              <a:t> </a:t>
            </a:r>
            <a:r>
              <a:rPr sz="750" dirty="0">
                <a:latin typeface="Calibri"/>
                <a:cs typeface="Calibri"/>
              </a:rPr>
              <a:t>patients</a:t>
            </a:r>
            <a:r>
              <a:rPr sz="750" spc="5" dirty="0">
                <a:latin typeface="Calibri"/>
                <a:cs typeface="Calibri"/>
              </a:rPr>
              <a:t> </a:t>
            </a:r>
            <a:r>
              <a:rPr sz="750" spc="-5" dirty="0">
                <a:latin typeface="Calibri"/>
                <a:cs typeface="Calibri"/>
              </a:rPr>
              <a:t>in</a:t>
            </a:r>
            <a:r>
              <a:rPr sz="750" spc="15" dirty="0">
                <a:latin typeface="Calibri"/>
                <a:cs typeface="Calibri"/>
              </a:rPr>
              <a:t> </a:t>
            </a:r>
            <a:r>
              <a:rPr sz="750" dirty="0">
                <a:latin typeface="Calibri"/>
                <a:cs typeface="Calibri"/>
              </a:rPr>
              <a:t>their</a:t>
            </a:r>
            <a:r>
              <a:rPr sz="750" spc="15" dirty="0">
                <a:latin typeface="Calibri"/>
                <a:cs typeface="Calibri"/>
              </a:rPr>
              <a:t> </a:t>
            </a:r>
            <a:r>
              <a:rPr sz="750" dirty="0">
                <a:latin typeface="Calibri"/>
                <a:cs typeface="Calibri"/>
              </a:rPr>
              <a:t>20s,</a:t>
            </a:r>
            <a:r>
              <a:rPr sz="750" spc="5" dirty="0">
                <a:latin typeface="Calibri"/>
                <a:cs typeface="Calibri"/>
              </a:rPr>
              <a:t> </a:t>
            </a:r>
            <a:r>
              <a:rPr sz="750" dirty="0" smtClean="0">
                <a:latin typeface="Calibri"/>
                <a:cs typeface="Calibri"/>
              </a:rPr>
              <a:t>2017.</a:t>
            </a:r>
          </a:p>
          <a:p>
            <a:pPr marL="168910" indent="-106045">
              <a:lnSpc>
                <a:spcPts val="1015"/>
              </a:lnSpc>
              <a:buAutoNum type="arabicPeriod" startAt="2"/>
              <a:tabLst>
                <a:tab pos="169545" algn="l"/>
              </a:tabLst>
            </a:pPr>
            <a:r>
              <a:rPr sz="850" spc="-10" dirty="0" err="1" smtClean="0">
                <a:latin typeface="Calibri"/>
                <a:cs typeface="Calibri"/>
              </a:rPr>
              <a:t>Kyoungmi</a:t>
            </a:r>
            <a:r>
              <a:rPr sz="850" dirty="0" smtClean="0">
                <a:latin typeface="Calibri"/>
                <a:cs typeface="Calibri"/>
              </a:rPr>
              <a:t> </a:t>
            </a:r>
            <a:r>
              <a:rPr sz="850" spc="-5" dirty="0" smtClean="0">
                <a:latin typeface="Calibri"/>
                <a:cs typeface="Calibri"/>
              </a:rPr>
              <a:t>Kim. Related</a:t>
            </a:r>
            <a:r>
              <a:rPr sz="850" spc="-15" dirty="0" smtClean="0">
                <a:latin typeface="Calibri"/>
                <a:cs typeface="Calibri"/>
              </a:rPr>
              <a:t> </a:t>
            </a:r>
            <a:r>
              <a:rPr sz="850" spc="-10" dirty="0" smtClean="0">
                <a:latin typeface="Calibri"/>
                <a:cs typeface="Calibri"/>
              </a:rPr>
              <a:t>Factors</a:t>
            </a:r>
            <a:r>
              <a:rPr sz="850" dirty="0" smtClean="0">
                <a:latin typeface="Calibri"/>
                <a:cs typeface="Calibri"/>
              </a:rPr>
              <a:t> </a:t>
            </a:r>
            <a:r>
              <a:rPr sz="850" spc="-5" dirty="0" smtClean="0">
                <a:latin typeface="Calibri"/>
                <a:cs typeface="Calibri"/>
              </a:rPr>
              <a:t>Associated</a:t>
            </a:r>
            <a:r>
              <a:rPr sz="850" dirty="0" smtClean="0">
                <a:latin typeface="Calibri"/>
                <a:cs typeface="Calibri"/>
              </a:rPr>
              <a:t> </a:t>
            </a:r>
            <a:r>
              <a:rPr sz="850" spc="-5" dirty="0" smtClean="0">
                <a:latin typeface="Calibri"/>
                <a:cs typeface="Calibri"/>
              </a:rPr>
              <a:t>with</a:t>
            </a:r>
            <a:r>
              <a:rPr sz="850" spc="5" dirty="0" smtClean="0">
                <a:latin typeface="Calibri"/>
                <a:cs typeface="Calibri"/>
              </a:rPr>
              <a:t> </a:t>
            </a:r>
            <a:r>
              <a:rPr sz="850" spc="-5" dirty="0" smtClean="0">
                <a:latin typeface="Calibri"/>
                <a:cs typeface="Calibri"/>
              </a:rPr>
              <a:t>Glaucoma</a:t>
            </a:r>
            <a:r>
              <a:rPr sz="850" dirty="0" smtClean="0">
                <a:latin typeface="Calibri"/>
                <a:cs typeface="Calibri"/>
              </a:rPr>
              <a:t> </a:t>
            </a:r>
            <a:r>
              <a:rPr sz="850" spc="-5" dirty="0" smtClean="0">
                <a:latin typeface="Calibri"/>
                <a:cs typeface="Calibri"/>
              </a:rPr>
              <a:t>in</a:t>
            </a:r>
            <a:r>
              <a:rPr sz="850" spc="5" dirty="0" smtClean="0">
                <a:latin typeface="Calibri"/>
                <a:cs typeface="Calibri"/>
              </a:rPr>
              <a:t> </a:t>
            </a:r>
            <a:r>
              <a:rPr sz="850" spc="-10" dirty="0" smtClean="0">
                <a:latin typeface="Calibri"/>
                <a:cs typeface="Calibri"/>
              </a:rPr>
              <a:t>Korea.</a:t>
            </a:r>
            <a:r>
              <a:rPr sz="850" spc="10" dirty="0" smtClean="0">
                <a:latin typeface="Calibri"/>
                <a:cs typeface="Calibri"/>
              </a:rPr>
              <a:t> </a:t>
            </a:r>
            <a:r>
              <a:rPr sz="850" spc="-5" dirty="0" smtClean="0">
                <a:latin typeface="Calibri"/>
                <a:cs typeface="Calibri"/>
              </a:rPr>
              <a:t>Master's thesis.</a:t>
            </a:r>
            <a:r>
              <a:rPr sz="850" spc="10" dirty="0" smtClean="0">
                <a:latin typeface="Calibri"/>
                <a:cs typeface="Calibri"/>
              </a:rPr>
              <a:t> </a:t>
            </a:r>
            <a:r>
              <a:rPr sz="850" spc="-10" dirty="0" smtClean="0">
                <a:latin typeface="Calibri"/>
                <a:cs typeface="Calibri"/>
              </a:rPr>
              <a:t>Korea</a:t>
            </a:r>
            <a:r>
              <a:rPr sz="850" dirty="0" smtClean="0">
                <a:latin typeface="Calibri"/>
                <a:cs typeface="Calibri"/>
              </a:rPr>
              <a:t> </a:t>
            </a:r>
            <a:r>
              <a:rPr sz="850" spc="-15" dirty="0" smtClean="0">
                <a:latin typeface="Calibri"/>
                <a:cs typeface="Calibri"/>
              </a:rPr>
              <a:t>University,</a:t>
            </a:r>
            <a:r>
              <a:rPr sz="850" spc="10" dirty="0" smtClean="0">
                <a:latin typeface="Calibri"/>
                <a:cs typeface="Calibri"/>
              </a:rPr>
              <a:t> </a:t>
            </a:r>
            <a:r>
              <a:rPr sz="850" spc="-5" dirty="0" err="1" smtClean="0">
                <a:latin typeface="Calibri"/>
                <a:cs typeface="Calibri"/>
              </a:rPr>
              <a:t>Seou</a:t>
            </a:r>
            <a:r>
              <a:rPr sz="850" dirty="0" smtClean="0">
                <a:latin typeface="Calibri"/>
                <a:cs typeface="Calibri"/>
              </a:rPr>
              <a:t> </a:t>
            </a:r>
            <a:r>
              <a:rPr sz="850" spc="-10" dirty="0" smtClean="0">
                <a:latin typeface="Calibri"/>
                <a:cs typeface="Calibri"/>
              </a:rPr>
              <a:t>2014;</a:t>
            </a:r>
            <a:r>
              <a:rPr sz="850" spc="5" dirty="0" smtClean="0">
                <a:latin typeface="Calibri"/>
                <a:cs typeface="Calibri"/>
              </a:rPr>
              <a:t> </a:t>
            </a:r>
            <a:r>
              <a:rPr sz="850" dirty="0" smtClean="0">
                <a:latin typeface="Calibri"/>
                <a:cs typeface="Calibri"/>
              </a:rPr>
              <a:t>p</a:t>
            </a:r>
            <a:r>
              <a:rPr sz="850" spc="5" dirty="0" smtClean="0">
                <a:latin typeface="Calibri"/>
                <a:cs typeface="Calibri"/>
              </a:rPr>
              <a:t> </a:t>
            </a:r>
            <a:r>
              <a:rPr sz="850" spc="-5" dirty="0" smtClean="0">
                <a:latin typeface="Calibri"/>
                <a:cs typeface="Calibri"/>
              </a:rPr>
              <a:t>25-29.</a:t>
            </a:r>
            <a:endParaRPr sz="850" dirty="0" smtClean="0">
              <a:latin typeface="Calibri"/>
              <a:cs typeface="Calibri"/>
            </a:endParaRPr>
          </a:p>
          <a:p>
            <a:pPr marL="168910" indent="-106045">
              <a:lnSpc>
                <a:spcPts val="1015"/>
              </a:lnSpc>
              <a:buAutoNum type="arabicPeriod" startAt="2"/>
              <a:tabLst>
                <a:tab pos="169545" algn="l"/>
              </a:tabLst>
            </a:pPr>
            <a:r>
              <a:rPr sz="850" spc="-5" dirty="0" smtClean="0">
                <a:latin typeface="Calibri"/>
                <a:cs typeface="Calibri"/>
              </a:rPr>
              <a:t>Sang-moon</a:t>
            </a:r>
            <a:r>
              <a:rPr sz="850" dirty="0" smtClean="0">
                <a:latin typeface="Calibri"/>
                <a:cs typeface="Calibri"/>
              </a:rPr>
              <a:t> </a:t>
            </a:r>
            <a:r>
              <a:rPr sz="850" spc="-5" dirty="0">
                <a:latin typeface="Calibri"/>
                <a:cs typeface="Calibri"/>
              </a:rPr>
              <a:t>Kim.</a:t>
            </a:r>
            <a:r>
              <a:rPr sz="850" spc="5" dirty="0">
                <a:latin typeface="Calibri"/>
                <a:cs typeface="Calibri"/>
              </a:rPr>
              <a:t> </a:t>
            </a:r>
            <a:r>
              <a:rPr sz="850" spc="-5" dirty="0">
                <a:latin typeface="Calibri"/>
                <a:cs typeface="Calibri"/>
              </a:rPr>
              <a:t>(2008).</a:t>
            </a:r>
            <a:r>
              <a:rPr sz="850" spc="-10" dirty="0">
                <a:latin typeface="Calibri"/>
                <a:cs typeface="Calibri"/>
              </a:rPr>
              <a:t> </a:t>
            </a:r>
            <a:r>
              <a:rPr sz="850" dirty="0">
                <a:latin typeface="Calibri"/>
                <a:cs typeface="Calibri"/>
              </a:rPr>
              <a:t>A </a:t>
            </a:r>
            <a:r>
              <a:rPr sz="850" spc="-5" dirty="0">
                <a:latin typeface="Calibri"/>
                <a:cs typeface="Calibri"/>
              </a:rPr>
              <a:t>Study</a:t>
            </a:r>
            <a:r>
              <a:rPr sz="850" spc="-10" dirty="0">
                <a:latin typeface="Calibri"/>
                <a:cs typeface="Calibri"/>
              </a:rPr>
              <a:t> </a:t>
            </a:r>
            <a:r>
              <a:rPr sz="850" spc="-5" dirty="0">
                <a:latin typeface="Calibri"/>
                <a:cs typeface="Calibri"/>
              </a:rPr>
              <a:t>of</a:t>
            </a:r>
            <a:r>
              <a:rPr sz="850" spc="5" dirty="0">
                <a:latin typeface="Calibri"/>
                <a:cs typeface="Calibri"/>
              </a:rPr>
              <a:t> </a:t>
            </a:r>
            <a:r>
              <a:rPr sz="850" spc="-5" dirty="0">
                <a:latin typeface="Calibri"/>
                <a:cs typeface="Calibri"/>
              </a:rPr>
              <a:t>the</a:t>
            </a:r>
            <a:r>
              <a:rPr sz="850" spc="5" dirty="0">
                <a:latin typeface="Calibri"/>
                <a:cs typeface="Calibri"/>
              </a:rPr>
              <a:t> </a:t>
            </a:r>
            <a:r>
              <a:rPr sz="850" spc="-10" dirty="0">
                <a:latin typeface="Calibri"/>
                <a:cs typeface="Calibri"/>
              </a:rPr>
              <a:t>Variation</a:t>
            </a:r>
            <a:r>
              <a:rPr sz="850" dirty="0">
                <a:latin typeface="Calibri"/>
                <a:cs typeface="Calibri"/>
              </a:rPr>
              <a:t> </a:t>
            </a:r>
            <a:r>
              <a:rPr sz="850" spc="-10" dirty="0">
                <a:latin typeface="Calibri"/>
                <a:cs typeface="Calibri"/>
              </a:rPr>
              <a:t>Factors</a:t>
            </a:r>
            <a:r>
              <a:rPr sz="850" spc="5" dirty="0">
                <a:latin typeface="Calibri"/>
                <a:cs typeface="Calibri"/>
              </a:rPr>
              <a:t> </a:t>
            </a:r>
            <a:r>
              <a:rPr sz="850" spc="-5" dirty="0">
                <a:latin typeface="Calibri"/>
                <a:cs typeface="Calibri"/>
              </a:rPr>
              <a:t>of</a:t>
            </a:r>
            <a:r>
              <a:rPr sz="850" spc="5" dirty="0">
                <a:latin typeface="Calibri"/>
                <a:cs typeface="Calibri"/>
              </a:rPr>
              <a:t> </a:t>
            </a:r>
            <a:r>
              <a:rPr sz="850" spc="-10" dirty="0">
                <a:latin typeface="Calibri"/>
                <a:cs typeface="Calibri"/>
              </a:rPr>
              <a:t>Intraocular</a:t>
            </a:r>
            <a:r>
              <a:rPr sz="850" spc="5" dirty="0">
                <a:latin typeface="Calibri"/>
                <a:cs typeface="Calibri"/>
              </a:rPr>
              <a:t> </a:t>
            </a:r>
            <a:r>
              <a:rPr sz="850" spc="-15" dirty="0">
                <a:latin typeface="Calibri"/>
                <a:cs typeface="Calibri"/>
              </a:rPr>
              <a:t>Pressur.</a:t>
            </a:r>
            <a:r>
              <a:rPr sz="850" spc="10" dirty="0">
                <a:latin typeface="Calibri"/>
                <a:cs typeface="Calibri"/>
              </a:rPr>
              <a:t> </a:t>
            </a:r>
            <a:r>
              <a:rPr sz="850" spc="-5" dirty="0">
                <a:latin typeface="Calibri"/>
                <a:cs typeface="Calibri"/>
              </a:rPr>
              <a:t>Journal</a:t>
            </a:r>
            <a:r>
              <a:rPr sz="850" dirty="0">
                <a:latin typeface="Calibri"/>
                <a:cs typeface="Calibri"/>
              </a:rPr>
              <a:t> </a:t>
            </a:r>
            <a:r>
              <a:rPr sz="850" spc="-5" dirty="0">
                <a:latin typeface="Calibri"/>
                <a:cs typeface="Calibri"/>
              </a:rPr>
              <a:t>of</a:t>
            </a:r>
            <a:r>
              <a:rPr sz="850" spc="5" dirty="0">
                <a:latin typeface="Calibri"/>
                <a:cs typeface="Calibri"/>
              </a:rPr>
              <a:t> </a:t>
            </a:r>
            <a:r>
              <a:rPr sz="850" spc="-5" dirty="0">
                <a:latin typeface="Calibri"/>
                <a:cs typeface="Calibri"/>
              </a:rPr>
              <a:t>the</a:t>
            </a:r>
            <a:r>
              <a:rPr sz="850" dirty="0">
                <a:latin typeface="Calibri"/>
                <a:cs typeface="Calibri"/>
              </a:rPr>
              <a:t> </a:t>
            </a:r>
            <a:r>
              <a:rPr sz="850" spc="-10" dirty="0">
                <a:latin typeface="Calibri"/>
                <a:cs typeface="Calibri"/>
              </a:rPr>
              <a:t>Korean</a:t>
            </a:r>
            <a:r>
              <a:rPr sz="850" dirty="0">
                <a:latin typeface="Calibri"/>
                <a:cs typeface="Calibri"/>
              </a:rPr>
              <a:t> </a:t>
            </a:r>
            <a:r>
              <a:rPr sz="850" spc="-5" dirty="0">
                <a:latin typeface="Calibri"/>
                <a:cs typeface="Calibri"/>
              </a:rPr>
              <a:t>Optics </a:t>
            </a:r>
            <a:r>
              <a:rPr sz="850" spc="-15" dirty="0">
                <a:latin typeface="Calibri"/>
                <a:cs typeface="Calibri"/>
              </a:rPr>
              <a:t>Society,</a:t>
            </a:r>
            <a:r>
              <a:rPr sz="850" dirty="0">
                <a:latin typeface="Calibri"/>
                <a:cs typeface="Calibri"/>
              </a:rPr>
              <a:t> 13(1),</a:t>
            </a:r>
            <a:r>
              <a:rPr sz="850" spc="-5" dirty="0">
                <a:latin typeface="Calibri"/>
                <a:cs typeface="Calibri"/>
              </a:rPr>
              <a:t> 131-135.</a:t>
            </a:r>
            <a:endParaRPr sz="850" dirty="0">
              <a:latin typeface="Calibri"/>
              <a:cs typeface="Calibri"/>
            </a:endParaRPr>
          </a:p>
          <a:p>
            <a:pPr marL="168910" indent="-106045">
              <a:lnSpc>
                <a:spcPts val="1015"/>
              </a:lnSpc>
              <a:buSzPct val="113333"/>
              <a:buAutoNum type="arabicPeriod" startAt="2"/>
              <a:tabLst>
                <a:tab pos="169545" algn="l"/>
              </a:tabLst>
            </a:pPr>
            <a:r>
              <a:rPr sz="750" dirty="0">
                <a:latin typeface="Calibri"/>
                <a:cs typeface="Calibri"/>
              </a:rPr>
              <a:t>Choi</a:t>
            </a:r>
            <a:r>
              <a:rPr sz="750" spc="15" dirty="0">
                <a:latin typeface="Calibri"/>
                <a:cs typeface="Calibri"/>
              </a:rPr>
              <a:t> </a:t>
            </a:r>
            <a:r>
              <a:rPr sz="750" dirty="0">
                <a:latin typeface="Calibri"/>
                <a:cs typeface="Calibri"/>
              </a:rPr>
              <a:t>MG,</a:t>
            </a:r>
            <a:r>
              <a:rPr sz="750" spc="20" dirty="0">
                <a:latin typeface="Calibri"/>
                <a:cs typeface="Calibri"/>
              </a:rPr>
              <a:t> </a:t>
            </a:r>
            <a:r>
              <a:rPr sz="750" spc="-5" dirty="0">
                <a:latin typeface="Calibri"/>
                <a:cs typeface="Calibri"/>
              </a:rPr>
              <a:t>Park</a:t>
            </a:r>
            <a:r>
              <a:rPr sz="750" spc="10" dirty="0">
                <a:latin typeface="Calibri"/>
                <a:cs typeface="Calibri"/>
              </a:rPr>
              <a:t> </a:t>
            </a:r>
            <a:r>
              <a:rPr sz="750" spc="-5" dirty="0">
                <a:latin typeface="Calibri"/>
                <a:cs typeface="Calibri"/>
              </a:rPr>
              <a:t>EC.</a:t>
            </a:r>
            <a:r>
              <a:rPr sz="750" spc="5" dirty="0">
                <a:latin typeface="Calibri"/>
                <a:cs typeface="Calibri"/>
              </a:rPr>
              <a:t> </a:t>
            </a:r>
            <a:r>
              <a:rPr sz="750" dirty="0">
                <a:latin typeface="Calibri"/>
                <a:cs typeface="Calibri"/>
              </a:rPr>
              <a:t>College</a:t>
            </a:r>
            <a:r>
              <a:rPr sz="750" spc="15" dirty="0">
                <a:latin typeface="Calibri"/>
                <a:cs typeface="Calibri"/>
              </a:rPr>
              <a:t> </a:t>
            </a:r>
            <a:r>
              <a:rPr sz="750" dirty="0">
                <a:latin typeface="Calibri"/>
                <a:cs typeface="Calibri"/>
              </a:rPr>
              <a:t>students</a:t>
            </a:r>
            <a:r>
              <a:rPr sz="750" spc="20" dirty="0">
                <a:latin typeface="Calibri"/>
                <a:cs typeface="Calibri"/>
              </a:rPr>
              <a:t> </a:t>
            </a:r>
            <a:r>
              <a:rPr sz="750" dirty="0">
                <a:latin typeface="Calibri"/>
                <a:cs typeface="Calibri"/>
              </a:rPr>
              <a:t>survey</a:t>
            </a:r>
            <a:r>
              <a:rPr sz="750" spc="15" dirty="0">
                <a:latin typeface="Calibri"/>
                <a:cs typeface="Calibri"/>
              </a:rPr>
              <a:t> </a:t>
            </a:r>
            <a:r>
              <a:rPr sz="750" spc="-5" dirty="0">
                <a:latin typeface="Calibri"/>
                <a:cs typeface="Calibri"/>
              </a:rPr>
              <a:t>for</a:t>
            </a:r>
            <a:r>
              <a:rPr sz="750" spc="5" dirty="0">
                <a:latin typeface="Calibri"/>
                <a:cs typeface="Calibri"/>
              </a:rPr>
              <a:t> </a:t>
            </a:r>
            <a:r>
              <a:rPr sz="750" dirty="0">
                <a:latin typeface="Calibri"/>
                <a:cs typeface="Calibri"/>
              </a:rPr>
              <a:t>alcohol</a:t>
            </a:r>
            <a:r>
              <a:rPr sz="750" spc="15" dirty="0">
                <a:latin typeface="Calibri"/>
                <a:cs typeface="Calibri"/>
              </a:rPr>
              <a:t> </a:t>
            </a:r>
            <a:r>
              <a:rPr sz="750" dirty="0">
                <a:latin typeface="Calibri"/>
                <a:cs typeface="Calibri"/>
              </a:rPr>
              <a:t>behavior</a:t>
            </a:r>
            <a:r>
              <a:rPr sz="750" spc="20" dirty="0">
                <a:latin typeface="Calibri"/>
                <a:cs typeface="Calibri"/>
              </a:rPr>
              <a:t> </a:t>
            </a:r>
            <a:r>
              <a:rPr sz="750" dirty="0">
                <a:latin typeface="Calibri"/>
                <a:cs typeface="Calibri"/>
              </a:rPr>
              <a:t>and</a:t>
            </a:r>
            <a:r>
              <a:rPr sz="750" spc="15" dirty="0">
                <a:latin typeface="Calibri"/>
                <a:cs typeface="Calibri"/>
              </a:rPr>
              <a:t> </a:t>
            </a:r>
            <a:r>
              <a:rPr sz="750" dirty="0">
                <a:latin typeface="Calibri"/>
                <a:cs typeface="Calibri"/>
              </a:rPr>
              <a:t>probLem</a:t>
            </a:r>
            <a:r>
              <a:rPr sz="750" spc="15" dirty="0">
                <a:latin typeface="Calibri"/>
                <a:cs typeface="Calibri"/>
              </a:rPr>
              <a:t> </a:t>
            </a:r>
            <a:r>
              <a:rPr sz="750" dirty="0">
                <a:latin typeface="Calibri"/>
                <a:cs typeface="Calibri"/>
              </a:rPr>
              <a:t>(2018)</a:t>
            </a:r>
            <a:r>
              <a:rPr sz="750" spc="15" dirty="0">
                <a:latin typeface="Calibri"/>
                <a:cs typeface="Calibri"/>
              </a:rPr>
              <a:t> </a:t>
            </a:r>
            <a:r>
              <a:rPr sz="750" dirty="0">
                <a:latin typeface="Calibri"/>
                <a:cs typeface="Calibri"/>
              </a:rPr>
              <a:t>Final</a:t>
            </a:r>
            <a:r>
              <a:rPr sz="750" spc="20" dirty="0">
                <a:latin typeface="Calibri"/>
                <a:cs typeface="Calibri"/>
              </a:rPr>
              <a:t> </a:t>
            </a:r>
            <a:r>
              <a:rPr sz="750" dirty="0">
                <a:latin typeface="Calibri"/>
                <a:cs typeface="Calibri"/>
              </a:rPr>
              <a:t>Report</a:t>
            </a:r>
            <a:r>
              <a:rPr sz="750" spc="15" dirty="0">
                <a:latin typeface="Calibri"/>
                <a:cs typeface="Calibri"/>
              </a:rPr>
              <a:t> </a:t>
            </a:r>
            <a:r>
              <a:rPr sz="750" dirty="0">
                <a:latin typeface="Calibri"/>
                <a:cs typeface="Calibri"/>
              </a:rPr>
              <a:t>on</a:t>
            </a:r>
            <a:r>
              <a:rPr sz="750" spc="15" dirty="0">
                <a:latin typeface="Calibri"/>
                <a:cs typeface="Calibri"/>
              </a:rPr>
              <a:t> </a:t>
            </a:r>
            <a:r>
              <a:rPr sz="750" dirty="0">
                <a:latin typeface="Calibri"/>
                <a:cs typeface="Calibri"/>
              </a:rPr>
              <a:t>the</a:t>
            </a:r>
            <a:r>
              <a:rPr sz="750" spc="15" dirty="0">
                <a:latin typeface="Calibri"/>
                <a:cs typeface="Calibri"/>
              </a:rPr>
              <a:t> </a:t>
            </a:r>
            <a:r>
              <a:rPr sz="750" dirty="0">
                <a:latin typeface="Calibri"/>
                <a:cs typeface="Calibri"/>
              </a:rPr>
              <a:t>In-depth</a:t>
            </a:r>
            <a:r>
              <a:rPr sz="750" spc="15" dirty="0">
                <a:latin typeface="Calibri"/>
                <a:cs typeface="Calibri"/>
              </a:rPr>
              <a:t> </a:t>
            </a:r>
            <a:r>
              <a:rPr sz="750" spc="-5" dirty="0">
                <a:latin typeface="Calibri"/>
                <a:cs typeface="Calibri"/>
              </a:rPr>
              <a:t>Investigation</a:t>
            </a:r>
            <a:r>
              <a:rPr sz="750" spc="15" dirty="0">
                <a:latin typeface="Calibri"/>
                <a:cs typeface="Calibri"/>
              </a:rPr>
              <a:t> </a:t>
            </a:r>
            <a:r>
              <a:rPr sz="750" spc="5" dirty="0">
                <a:latin typeface="Calibri"/>
                <a:cs typeface="Calibri"/>
              </a:rPr>
              <a:t>of</a:t>
            </a:r>
            <a:r>
              <a:rPr sz="750" spc="20" dirty="0">
                <a:latin typeface="Calibri"/>
                <a:cs typeface="Calibri"/>
              </a:rPr>
              <a:t> </a:t>
            </a:r>
            <a:r>
              <a:rPr sz="750" dirty="0">
                <a:latin typeface="Calibri"/>
                <a:cs typeface="Calibri"/>
              </a:rPr>
              <a:t>Drinking</a:t>
            </a:r>
            <a:r>
              <a:rPr sz="750" spc="10" dirty="0">
                <a:latin typeface="Calibri"/>
                <a:cs typeface="Calibri"/>
              </a:rPr>
              <a:t> </a:t>
            </a:r>
            <a:r>
              <a:rPr sz="750" dirty="0">
                <a:latin typeface="Calibri"/>
                <a:cs typeface="Calibri"/>
              </a:rPr>
              <a:t>Behavior</a:t>
            </a:r>
            <a:r>
              <a:rPr sz="750" spc="20" dirty="0">
                <a:latin typeface="Calibri"/>
                <a:cs typeface="Calibri"/>
              </a:rPr>
              <a:t> </a:t>
            </a:r>
            <a:r>
              <a:rPr sz="750" dirty="0">
                <a:latin typeface="Calibri"/>
                <a:cs typeface="Calibri"/>
              </a:rPr>
              <a:t>of</a:t>
            </a:r>
            <a:r>
              <a:rPr sz="750" spc="15" dirty="0">
                <a:latin typeface="Calibri"/>
                <a:cs typeface="Calibri"/>
              </a:rPr>
              <a:t> </a:t>
            </a:r>
            <a:r>
              <a:rPr sz="750" spc="-5" dirty="0">
                <a:latin typeface="Calibri"/>
                <a:cs typeface="Calibri"/>
              </a:rPr>
              <a:t>Korean</a:t>
            </a:r>
            <a:r>
              <a:rPr sz="750" spc="15" dirty="0">
                <a:latin typeface="Calibri"/>
                <a:cs typeface="Calibri"/>
              </a:rPr>
              <a:t> </a:t>
            </a:r>
            <a:r>
              <a:rPr sz="750" dirty="0">
                <a:latin typeface="Calibri"/>
                <a:cs typeface="Calibri"/>
              </a:rPr>
              <a:t>University</a:t>
            </a:r>
            <a:r>
              <a:rPr sz="750" spc="10" dirty="0">
                <a:latin typeface="Calibri"/>
                <a:cs typeface="Calibri"/>
              </a:rPr>
              <a:t> </a:t>
            </a:r>
            <a:r>
              <a:rPr sz="750" dirty="0">
                <a:latin typeface="Calibri"/>
                <a:cs typeface="Calibri"/>
              </a:rPr>
              <a:t>Students</a:t>
            </a:r>
            <a:r>
              <a:rPr sz="750" spc="10" dirty="0">
                <a:latin typeface="Calibri"/>
                <a:cs typeface="Calibri"/>
              </a:rPr>
              <a:t> </a:t>
            </a:r>
            <a:r>
              <a:rPr sz="750" dirty="0">
                <a:latin typeface="Calibri"/>
                <a:cs typeface="Calibri"/>
              </a:rPr>
              <a:t>216(3),</a:t>
            </a:r>
            <a:r>
              <a:rPr sz="750" spc="15" dirty="0">
                <a:latin typeface="Calibri"/>
                <a:cs typeface="Calibri"/>
              </a:rPr>
              <a:t> </a:t>
            </a:r>
            <a:r>
              <a:rPr sz="750" dirty="0">
                <a:latin typeface="Calibri"/>
                <a:cs typeface="Calibri"/>
              </a:rPr>
              <a:t>64-67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618756" y="4945354"/>
            <a:ext cx="7908290" cy="1440138"/>
          </a:xfrm>
          <a:prstGeom prst="rect">
            <a:avLst/>
          </a:prstGeom>
          <a:solidFill>
            <a:srgbClr val="EBDEF1"/>
          </a:solidFill>
        </p:spPr>
        <p:txBody>
          <a:bodyPr vert="horz" wrap="square" lIns="0" tIns="54610" rIns="0" bIns="0" rtlCol="0">
            <a:spAutoFit/>
          </a:bodyPr>
          <a:lstStyle/>
          <a:p>
            <a:pPr marL="29845" marR="31750" indent="57785">
              <a:lnSpc>
                <a:spcPct val="150000"/>
              </a:lnSpc>
              <a:spcBef>
                <a:spcPts val="430"/>
              </a:spcBef>
            </a:pPr>
            <a:r>
              <a:rPr sz="1200" spc="20" dirty="0">
                <a:latin typeface="+mn-ea"/>
                <a:cs typeface="맑은 고딕"/>
              </a:rPr>
              <a:t>본</a:t>
            </a:r>
            <a:r>
              <a:rPr sz="1200" spc="-125" dirty="0">
                <a:latin typeface="+mn-ea"/>
                <a:cs typeface="맑은 고딕"/>
              </a:rPr>
              <a:t> </a:t>
            </a:r>
            <a:r>
              <a:rPr sz="1200" spc="5" dirty="0">
                <a:latin typeface="+mn-ea"/>
                <a:cs typeface="맑은 고딕"/>
              </a:rPr>
              <a:t>연</a:t>
            </a:r>
            <a:r>
              <a:rPr sz="1200" spc="20" dirty="0">
                <a:latin typeface="+mn-ea"/>
                <a:cs typeface="맑은 고딕"/>
              </a:rPr>
              <a:t>구는</a:t>
            </a:r>
            <a:r>
              <a:rPr sz="1200" spc="-140" dirty="0">
                <a:latin typeface="+mn-ea"/>
                <a:cs typeface="맑은 고딕"/>
              </a:rPr>
              <a:t> </a:t>
            </a:r>
            <a:r>
              <a:rPr sz="1200" spc="20" dirty="0">
                <a:latin typeface="+mn-ea"/>
                <a:cs typeface="맑은 고딕"/>
              </a:rPr>
              <a:t>설문</a:t>
            </a:r>
            <a:r>
              <a:rPr sz="1200" spc="5" dirty="0">
                <a:latin typeface="+mn-ea"/>
                <a:cs typeface="맑은 고딕"/>
              </a:rPr>
              <a:t>조</a:t>
            </a:r>
            <a:r>
              <a:rPr sz="1200" spc="20" dirty="0">
                <a:latin typeface="+mn-ea"/>
                <a:cs typeface="맑은 고딕"/>
              </a:rPr>
              <a:t>사를</a:t>
            </a:r>
            <a:r>
              <a:rPr sz="1200" spc="-125" dirty="0">
                <a:latin typeface="+mn-ea"/>
                <a:cs typeface="맑은 고딕"/>
              </a:rPr>
              <a:t> </a:t>
            </a:r>
            <a:r>
              <a:rPr sz="1200" spc="5" dirty="0" err="1">
                <a:latin typeface="+mn-ea"/>
                <a:cs typeface="맑은 고딕"/>
              </a:rPr>
              <a:t>통</a:t>
            </a:r>
            <a:r>
              <a:rPr sz="1200" spc="20" dirty="0" err="1">
                <a:latin typeface="+mn-ea"/>
                <a:cs typeface="맑은 고딕"/>
              </a:rPr>
              <a:t>해</a:t>
            </a:r>
            <a:r>
              <a:rPr sz="1200" spc="-125" dirty="0">
                <a:latin typeface="+mn-ea"/>
                <a:cs typeface="맑은 고딕"/>
              </a:rPr>
              <a:t> </a:t>
            </a:r>
            <a:r>
              <a:rPr sz="1200" spc="5" dirty="0" err="1" smtClean="0">
                <a:latin typeface="+mn-ea"/>
                <a:cs typeface="맑은 고딕"/>
              </a:rPr>
              <a:t>최</a:t>
            </a:r>
            <a:r>
              <a:rPr sz="1200" spc="20" dirty="0" err="1" smtClean="0">
                <a:latin typeface="+mn-ea"/>
                <a:cs typeface="맑은 고딕"/>
              </a:rPr>
              <a:t>근</a:t>
            </a:r>
            <a:r>
              <a:rPr sz="1200" spc="-125" dirty="0" smtClean="0">
                <a:latin typeface="+mn-ea"/>
                <a:cs typeface="맑은 고딕"/>
              </a:rPr>
              <a:t> </a:t>
            </a:r>
            <a:r>
              <a:rPr sz="1200" spc="5" dirty="0">
                <a:latin typeface="+mn-ea"/>
                <a:cs typeface="Calibri"/>
              </a:rPr>
              <a:t>6</a:t>
            </a:r>
            <a:r>
              <a:rPr sz="1200" spc="5" dirty="0">
                <a:latin typeface="+mn-ea"/>
                <a:cs typeface="맑은 고딕"/>
              </a:rPr>
              <a:t>개</a:t>
            </a:r>
            <a:r>
              <a:rPr sz="1200" spc="20" dirty="0">
                <a:latin typeface="+mn-ea"/>
                <a:cs typeface="맑은 고딕"/>
              </a:rPr>
              <a:t>월</a:t>
            </a:r>
            <a:r>
              <a:rPr sz="1200" spc="-125" dirty="0">
                <a:latin typeface="+mn-ea"/>
                <a:cs typeface="맑은 고딕"/>
              </a:rPr>
              <a:t> </a:t>
            </a:r>
            <a:r>
              <a:rPr sz="1200" spc="20" dirty="0">
                <a:latin typeface="+mn-ea"/>
                <a:cs typeface="맑은 고딕"/>
              </a:rPr>
              <a:t>간</a:t>
            </a:r>
            <a:r>
              <a:rPr sz="1200" spc="-125" dirty="0">
                <a:latin typeface="+mn-ea"/>
                <a:cs typeface="맑은 고딕"/>
              </a:rPr>
              <a:t> </a:t>
            </a:r>
            <a:r>
              <a:rPr sz="1200" spc="5" dirty="0">
                <a:latin typeface="+mn-ea"/>
                <a:cs typeface="맑은 고딕"/>
              </a:rPr>
              <a:t>음</a:t>
            </a:r>
            <a:r>
              <a:rPr sz="1200" spc="20" dirty="0">
                <a:latin typeface="+mn-ea"/>
                <a:cs typeface="맑은 고딕"/>
              </a:rPr>
              <a:t>주</a:t>
            </a:r>
            <a:r>
              <a:rPr sz="1200" spc="-125" dirty="0">
                <a:latin typeface="+mn-ea"/>
                <a:cs typeface="맑은 고딕"/>
              </a:rPr>
              <a:t> </a:t>
            </a:r>
            <a:r>
              <a:rPr sz="1200" spc="20" dirty="0">
                <a:latin typeface="+mn-ea"/>
                <a:cs typeface="맑은 고딕"/>
              </a:rPr>
              <a:t>경험</a:t>
            </a:r>
            <a:r>
              <a:rPr sz="1200" spc="-140" dirty="0">
                <a:latin typeface="+mn-ea"/>
                <a:cs typeface="맑은 고딕"/>
              </a:rPr>
              <a:t> </a:t>
            </a:r>
            <a:r>
              <a:rPr sz="1200" spc="20" dirty="0">
                <a:latin typeface="+mn-ea"/>
                <a:cs typeface="맑은 고딕"/>
              </a:rPr>
              <a:t>유무를</a:t>
            </a:r>
            <a:r>
              <a:rPr sz="1200" spc="-140" dirty="0">
                <a:latin typeface="+mn-ea"/>
                <a:cs typeface="맑은 고딕"/>
              </a:rPr>
              <a:t> </a:t>
            </a:r>
            <a:r>
              <a:rPr sz="1200" spc="20" dirty="0">
                <a:latin typeface="+mn-ea"/>
                <a:cs typeface="맑은 고딕"/>
              </a:rPr>
              <a:t>판</a:t>
            </a:r>
            <a:r>
              <a:rPr sz="1200" spc="5" dirty="0">
                <a:latin typeface="+mn-ea"/>
                <a:cs typeface="맑은 고딕"/>
              </a:rPr>
              <a:t>단</a:t>
            </a:r>
            <a:r>
              <a:rPr sz="1200" spc="20" dirty="0">
                <a:latin typeface="+mn-ea"/>
                <a:cs typeface="맑은 고딕"/>
              </a:rPr>
              <a:t>하여</a:t>
            </a:r>
            <a:r>
              <a:rPr sz="1200" spc="-125" dirty="0">
                <a:latin typeface="+mn-ea"/>
                <a:cs typeface="맑은 고딕"/>
              </a:rPr>
              <a:t> </a:t>
            </a:r>
            <a:r>
              <a:rPr sz="1200" spc="5" dirty="0">
                <a:latin typeface="+mn-ea"/>
                <a:cs typeface="맑은 고딕"/>
              </a:rPr>
              <a:t>분</a:t>
            </a:r>
            <a:r>
              <a:rPr sz="1200" spc="20" dirty="0">
                <a:latin typeface="+mn-ea"/>
                <a:cs typeface="맑은 고딕"/>
              </a:rPr>
              <a:t>류된</a:t>
            </a:r>
            <a:r>
              <a:rPr sz="1200" spc="-125" dirty="0">
                <a:latin typeface="+mn-ea"/>
                <a:cs typeface="맑은 고딕"/>
              </a:rPr>
              <a:t> </a:t>
            </a:r>
            <a:r>
              <a:rPr sz="1200" spc="-5" dirty="0">
                <a:latin typeface="+mn-ea"/>
                <a:cs typeface="Calibri"/>
              </a:rPr>
              <a:t>3</a:t>
            </a:r>
            <a:r>
              <a:rPr sz="1200" spc="5" dirty="0">
                <a:latin typeface="+mn-ea"/>
                <a:cs typeface="Calibri"/>
              </a:rPr>
              <a:t>7</a:t>
            </a:r>
            <a:r>
              <a:rPr sz="1200" spc="20" dirty="0">
                <a:latin typeface="+mn-ea"/>
                <a:cs typeface="맑은 고딕"/>
              </a:rPr>
              <a:t>명</a:t>
            </a:r>
            <a:r>
              <a:rPr sz="1200" spc="-5" dirty="0">
                <a:latin typeface="+mn-ea"/>
                <a:cs typeface="Calibri"/>
              </a:rPr>
              <a:t>(</a:t>
            </a:r>
            <a:r>
              <a:rPr sz="1200" spc="5" dirty="0">
                <a:latin typeface="+mn-ea"/>
                <a:cs typeface="Calibri"/>
              </a:rPr>
              <a:t>64</a:t>
            </a:r>
            <a:r>
              <a:rPr sz="1200" spc="20" dirty="0">
                <a:latin typeface="+mn-ea"/>
                <a:cs typeface="맑은 고딕"/>
              </a:rPr>
              <a:t>안</a:t>
            </a:r>
            <a:r>
              <a:rPr sz="1200" spc="-5" dirty="0">
                <a:latin typeface="+mn-ea"/>
                <a:cs typeface="Calibri"/>
              </a:rPr>
              <a:t>)</a:t>
            </a:r>
            <a:r>
              <a:rPr sz="1200" spc="20" dirty="0">
                <a:latin typeface="+mn-ea"/>
                <a:cs typeface="맑은 고딕"/>
              </a:rPr>
              <a:t>의</a:t>
            </a:r>
            <a:r>
              <a:rPr sz="1200" spc="-125" dirty="0">
                <a:latin typeface="+mn-ea"/>
                <a:cs typeface="맑은 고딕"/>
              </a:rPr>
              <a:t> </a:t>
            </a:r>
            <a:r>
              <a:rPr sz="1200" spc="5" dirty="0">
                <a:latin typeface="+mn-ea"/>
                <a:cs typeface="맑은 고딕"/>
              </a:rPr>
              <a:t>근</a:t>
            </a:r>
            <a:r>
              <a:rPr sz="1200" spc="10" dirty="0">
                <a:latin typeface="+mn-ea"/>
                <a:cs typeface="맑은 고딕"/>
              </a:rPr>
              <a:t>시안을  </a:t>
            </a:r>
            <a:r>
              <a:rPr sz="1200" spc="15" dirty="0">
                <a:latin typeface="+mn-ea"/>
                <a:cs typeface="맑은 고딕"/>
              </a:rPr>
              <a:t>대상으로</a:t>
            </a:r>
            <a:r>
              <a:rPr sz="1200" spc="-125" dirty="0">
                <a:latin typeface="+mn-ea"/>
                <a:cs typeface="맑은 고딕"/>
              </a:rPr>
              <a:t> </a:t>
            </a:r>
            <a:r>
              <a:rPr sz="1200" spc="10" dirty="0">
                <a:latin typeface="+mn-ea"/>
                <a:cs typeface="맑은 고딕"/>
              </a:rPr>
              <a:t>하였고</a:t>
            </a:r>
            <a:r>
              <a:rPr sz="1200" spc="10" dirty="0">
                <a:latin typeface="+mn-ea"/>
                <a:cs typeface="Calibri"/>
              </a:rPr>
              <a:t>,</a:t>
            </a:r>
            <a:r>
              <a:rPr sz="1200" spc="-5" dirty="0">
                <a:latin typeface="+mn-ea"/>
                <a:cs typeface="Calibri"/>
              </a:rPr>
              <a:t> </a:t>
            </a:r>
            <a:r>
              <a:rPr sz="1200" spc="15" dirty="0" err="1">
                <a:latin typeface="+mn-ea"/>
                <a:cs typeface="맑은 고딕"/>
              </a:rPr>
              <a:t>안압의</a:t>
            </a:r>
            <a:r>
              <a:rPr sz="1200" spc="-125" dirty="0">
                <a:latin typeface="+mn-ea"/>
                <a:cs typeface="맑은 고딕"/>
              </a:rPr>
              <a:t> </a:t>
            </a:r>
            <a:r>
              <a:rPr sz="1200" spc="15" dirty="0" err="1" smtClean="0">
                <a:latin typeface="+mn-ea"/>
                <a:cs typeface="맑은 고딕"/>
              </a:rPr>
              <a:t>측정은</a:t>
            </a:r>
            <a:r>
              <a:rPr lang="en-US" sz="1200" spc="15" dirty="0" smtClean="0">
                <a:latin typeface="+mn-ea"/>
                <a:cs typeface="맑은 고딕"/>
              </a:rPr>
              <a:t> </a:t>
            </a:r>
            <a:r>
              <a:rPr lang="ko-KR" altLang="en-US" sz="1200" spc="15" dirty="0" err="1" smtClean="0">
                <a:latin typeface="+mn-ea"/>
                <a:cs typeface="맑은 고딕"/>
              </a:rPr>
              <a:t>비접촉식안압계</a:t>
            </a:r>
            <a:r>
              <a:rPr sz="1200" spc="-125" dirty="0" smtClean="0">
                <a:latin typeface="+mn-ea"/>
                <a:cs typeface="맑은 고딕"/>
              </a:rPr>
              <a:t> </a:t>
            </a:r>
            <a:r>
              <a:rPr sz="1200" spc="5" dirty="0">
                <a:latin typeface="+mn-ea"/>
                <a:cs typeface="Calibri"/>
              </a:rPr>
              <a:t>HNT-1P </a:t>
            </a:r>
            <a:r>
              <a:rPr sz="1200" dirty="0">
                <a:latin typeface="+mn-ea"/>
                <a:cs typeface="Calibri"/>
              </a:rPr>
              <a:t>(Huvitz-Korea)</a:t>
            </a:r>
            <a:r>
              <a:rPr sz="1200" dirty="0">
                <a:latin typeface="+mn-ea"/>
                <a:cs typeface="맑은 고딕"/>
              </a:rPr>
              <a:t>를</a:t>
            </a:r>
            <a:r>
              <a:rPr sz="1200" spc="-125" dirty="0">
                <a:latin typeface="+mn-ea"/>
                <a:cs typeface="맑은 고딕"/>
              </a:rPr>
              <a:t> </a:t>
            </a:r>
            <a:r>
              <a:rPr sz="1200" spc="10" dirty="0">
                <a:latin typeface="+mn-ea"/>
                <a:cs typeface="맑은 고딕"/>
              </a:rPr>
              <a:t>사용하였으며</a:t>
            </a:r>
            <a:r>
              <a:rPr sz="1200" spc="10" dirty="0">
                <a:latin typeface="+mn-ea"/>
                <a:cs typeface="Calibri"/>
              </a:rPr>
              <a:t>,</a:t>
            </a:r>
            <a:r>
              <a:rPr sz="1200" spc="-5" dirty="0">
                <a:latin typeface="+mn-ea"/>
                <a:cs typeface="Calibri"/>
              </a:rPr>
              <a:t> </a:t>
            </a:r>
            <a:r>
              <a:rPr sz="1200" spc="15" dirty="0">
                <a:latin typeface="+mn-ea"/>
                <a:cs typeface="맑은 고딕"/>
              </a:rPr>
              <a:t>굴절이상도의</a:t>
            </a:r>
            <a:r>
              <a:rPr sz="1200" spc="-125" dirty="0">
                <a:latin typeface="+mn-ea"/>
                <a:cs typeface="맑은 고딕"/>
              </a:rPr>
              <a:t> </a:t>
            </a:r>
            <a:r>
              <a:rPr sz="1200" spc="15" dirty="0">
                <a:latin typeface="+mn-ea"/>
                <a:cs typeface="맑은 고딕"/>
              </a:rPr>
              <a:t>분류는</a:t>
            </a:r>
            <a:r>
              <a:rPr sz="1200" spc="-120" dirty="0">
                <a:latin typeface="+mn-ea"/>
                <a:cs typeface="맑은 고딕"/>
              </a:rPr>
              <a:t> </a:t>
            </a:r>
            <a:r>
              <a:rPr sz="1200" spc="15" dirty="0">
                <a:latin typeface="+mn-ea"/>
                <a:cs typeface="맑은 고딕"/>
              </a:rPr>
              <a:t>조절마비를</a:t>
            </a:r>
            <a:r>
              <a:rPr sz="1200" spc="-140" dirty="0">
                <a:latin typeface="+mn-ea"/>
                <a:cs typeface="맑은 고딕"/>
              </a:rPr>
              <a:t> </a:t>
            </a:r>
            <a:r>
              <a:rPr sz="1200" spc="15" dirty="0">
                <a:latin typeface="+mn-ea"/>
                <a:cs typeface="맑은 고딕"/>
              </a:rPr>
              <a:t>시행하지</a:t>
            </a:r>
            <a:r>
              <a:rPr sz="1200" spc="-125" dirty="0">
                <a:latin typeface="+mn-ea"/>
                <a:cs typeface="맑은 고딕"/>
              </a:rPr>
              <a:t> </a:t>
            </a:r>
            <a:r>
              <a:rPr sz="1200" spc="10" dirty="0">
                <a:latin typeface="+mn-ea"/>
                <a:cs typeface="맑은 고딕"/>
              </a:rPr>
              <a:t>않은</a:t>
            </a:r>
            <a:r>
              <a:rPr sz="1200" spc="-125" dirty="0">
                <a:latin typeface="+mn-ea"/>
                <a:cs typeface="맑은 고딕"/>
              </a:rPr>
              <a:t> </a:t>
            </a:r>
            <a:r>
              <a:rPr sz="1200" spc="15" dirty="0">
                <a:latin typeface="+mn-ea"/>
                <a:cs typeface="맑은 고딕"/>
              </a:rPr>
              <a:t>상태에서</a:t>
            </a:r>
            <a:r>
              <a:rPr sz="1200" spc="-120" dirty="0">
                <a:latin typeface="+mn-ea"/>
                <a:cs typeface="맑은 고딕"/>
              </a:rPr>
              <a:t> </a:t>
            </a:r>
            <a:r>
              <a:rPr sz="1200" spc="5" dirty="0">
                <a:latin typeface="+mn-ea"/>
                <a:cs typeface="Calibri"/>
              </a:rPr>
              <a:t>HRK-8000A </a:t>
            </a:r>
            <a:r>
              <a:rPr sz="1200" spc="-215" dirty="0">
                <a:latin typeface="+mn-ea"/>
                <a:cs typeface="Calibri"/>
              </a:rPr>
              <a:t> </a:t>
            </a:r>
            <a:r>
              <a:rPr sz="1200" dirty="0">
                <a:latin typeface="+mn-ea"/>
                <a:cs typeface="Calibri"/>
              </a:rPr>
              <a:t>(Huvitz-Korea)</a:t>
            </a:r>
            <a:r>
              <a:rPr sz="1200" dirty="0">
                <a:latin typeface="+mn-ea"/>
                <a:cs typeface="맑은 고딕"/>
              </a:rPr>
              <a:t>를 </a:t>
            </a:r>
            <a:r>
              <a:rPr sz="1200" spc="15" dirty="0">
                <a:latin typeface="+mn-ea"/>
                <a:cs typeface="맑은 고딕"/>
              </a:rPr>
              <a:t>사용하여 </a:t>
            </a:r>
            <a:r>
              <a:rPr sz="1200" spc="5" dirty="0">
                <a:latin typeface="+mn-ea"/>
                <a:cs typeface="맑은 고딕"/>
              </a:rPr>
              <a:t>저등도</a:t>
            </a:r>
            <a:r>
              <a:rPr sz="1200" spc="5" dirty="0">
                <a:latin typeface="+mn-ea"/>
                <a:cs typeface="Calibri"/>
              </a:rPr>
              <a:t>(-3.00D </a:t>
            </a:r>
            <a:r>
              <a:rPr sz="1200" spc="5" dirty="0">
                <a:latin typeface="+mn-ea"/>
                <a:cs typeface="맑은 고딕"/>
              </a:rPr>
              <a:t>미만</a:t>
            </a:r>
            <a:r>
              <a:rPr sz="1200" spc="5" dirty="0">
                <a:latin typeface="+mn-ea"/>
                <a:cs typeface="Calibri"/>
              </a:rPr>
              <a:t>), </a:t>
            </a:r>
            <a:r>
              <a:rPr sz="1200" spc="5" dirty="0">
                <a:latin typeface="+mn-ea"/>
                <a:cs typeface="맑은 고딕"/>
              </a:rPr>
              <a:t>중등도</a:t>
            </a:r>
            <a:r>
              <a:rPr sz="1200" spc="5" dirty="0">
                <a:latin typeface="+mn-ea"/>
                <a:cs typeface="Calibri"/>
              </a:rPr>
              <a:t>(-3.00D~-6.00D </a:t>
            </a:r>
            <a:r>
              <a:rPr sz="1200" spc="5" dirty="0">
                <a:latin typeface="+mn-ea"/>
                <a:cs typeface="맑은 고딕"/>
              </a:rPr>
              <a:t>미만</a:t>
            </a:r>
            <a:r>
              <a:rPr sz="1200" spc="5" dirty="0">
                <a:latin typeface="+mn-ea"/>
                <a:cs typeface="Calibri"/>
              </a:rPr>
              <a:t>), </a:t>
            </a:r>
            <a:r>
              <a:rPr sz="1200" dirty="0">
                <a:latin typeface="+mn-ea"/>
                <a:cs typeface="맑은 고딕"/>
              </a:rPr>
              <a:t>고등도</a:t>
            </a:r>
            <a:r>
              <a:rPr sz="1200" dirty="0">
                <a:latin typeface="+mn-ea"/>
                <a:cs typeface="Calibri"/>
              </a:rPr>
              <a:t>(-6.00D~-10.00D </a:t>
            </a:r>
            <a:r>
              <a:rPr sz="1200" spc="15" dirty="0">
                <a:latin typeface="+mn-ea"/>
                <a:cs typeface="맑은 고딕"/>
              </a:rPr>
              <a:t>미만</a:t>
            </a:r>
            <a:r>
              <a:rPr sz="1200" spc="15" dirty="0">
                <a:latin typeface="+mn-ea"/>
                <a:cs typeface="Calibri"/>
              </a:rPr>
              <a:t>) </a:t>
            </a:r>
            <a:r>
              <a:rPr sz="1200" spc="15" dirty="0">
                <a:latin typeface="+mn-ea"/>
                <a:cs typeface="맑은 고딕"/>
              </a:rPr>
              <a:t>근시로 </a:t>
            </a:r>
            <a:r>
              <a:rPr sz="1200" spc="10" dirty="0">
                <a:latin typeface="+mn-ea"/>
                <a:cs typeface="맑은 고딕"/>
              </a:rPr>
              <a:t>분류하였다</a:t>
            </a:r>
            <a:r>
              <a:rPr sz="1200" spc="10" dirty="0">
                <a:latin typeface="+mn-ea"/>
                <a:cs typeface="Calibri"/>
              </a:rPr>
              <a:t>. </a:t>
            </a:r>
            <a:r>
              <a:rPr sz="1200" spc="20" dirty="0">
                <a:latin typeface="+mn-ea"/>
                <a:cs typeface="맑은 고딕"/>
              </a:rPr>
              <a:t>음주 </a:t>
            </a:r>
            <a:r>
              <a:rPr sz="1200" spc="10" dirty="0">
                <a:latin typeface="+mn-ea"/>
                <a:cs typeface="맑은 고딕"/>
              </a:rPr>
              <a:t>유무</a:t>
            </a:r>
            <a:r>
              <a:rPr sz="1200" spc="10" dirty="0">
                <a:latin typeface="+mn-ea"/>
                <a:cs typeface="Calibri"/>
              </a:rPr>
              <a:t>, </a:t>
            </a:r>
            <a:r>
              <a:rPr sz="1200" spc="20" dirty="0">
                <a:latin typeface="+mn-ea"/>
                <a:cs typeface="맑은 고딕"/>
              </a:rPr>
              <a:t>음주 </a:t>
            </a:r>
            <a:r>
              <a:rPr sz="1200" spc="-340" dirty="0">
                <a:latin typeface="+mn-ea"/>
                <a:cs typeface="맑은 고딕"/>
              </a:rPr>
              <a:t> </a:t>
            </a:r>
            <a:r>
              <a:rPr sz="1200" spc="20" dirty="0">
                <a:latin typeface="+mn-ea"/>
                <a:cs typeface="맑은 고딕"/>
              </a:rPr>
              <a:t>빈도</a:t>
            </a:r>
            <a:r>
              <a:rPr sz="1200" spc="-140" dirty="0">
                <a:latin typeface="+mn-ea"/>
                <a:cs typeface="맑은 고딕"/>
              </a:rPr>
              <a:t> </a:t>
            </a:r>
            <a:r>
              <a:rPr sz="1200" spc="20" dirty="0">
                <a:latin typeface="+mn-ea"/>
                <a:cs typeface="맑은 고딕"/>
              </a:rPr>
              <a:t>및</a:t>
            </a:r>
            <a:r>
              <a:rPr sz="1200" spc="-125" dirty="0">
                <a:latin typeface="+mn-ea"/>
                <a:cs typeface="맑은 고딕"/>
              </a:rPr>
              <a:t> </a:t>
            </a:r>
            <a:r>
              <a:rPr sz="1200" spc="20" dirty="0">
                <a:latin typeface="+mn-ea"/>
                <a:cs typeface="맑은 고딕"/>
              </a:rPr>
              <a:t>음</a:t>
            </a:r>
            <a:r>
              <a:rPr sz="1200" spc="5" dirty="0">
                <a:latin typeface="+mn-ea"/>
                <a:cs typeface="맑은 고딕"/>
              </a:rPr>
              <a:t>주</a:t>
            </a:r>
            <a:r>
              <a:rPr sz="1200" spc="20" dirty="0">
                <a:latin typeface="+mn-ea"/>
                <a:cs typeface="맑은 고딕"/>
              </a:rPr>
              <a:t>량은</a:t>
            </a:r>
            <a:r>
              <a:rPr sz="1200" spc="-140" dirty="0">
                <a:latin typeface="+mn-ea"/>
                <a:cs typeface="맑은 고딕"/>
              </a:rPr>
              <a:t> </a:t>
            </a:r>
            <a:r>
              <a:rPr sz="1200" spc="20" dirty="0">
                <a:latin typeface="+mn-ea"/>
                <a:cs typeface="맑은 고딕"/>
              </a:rPr>
              <a:t>설문</a:t>
            </a:r>
            <a:r>
              <a:rPr sz="1200" spc="5" dirty="0">
                <a:latin typeface="+mn-ea"/>
                <a:cs typeface="맑은 고딕"/>
              </a:rPr>
              <a:t>지</a:t>
            </a:r>
            <a:r>
              <a:rPr sz="1200" spc="20" dirty="0">
                <a:latin typeface="+mn-ea"/>
                <a:cs typeface="맑은 고딕"/>
              </a:rPr>
              <a:t>를</a:t>
            </a:r>
            <a:r>
              <a:rPr sz="1200" spc="-125" dirty="0">
                <a:latin typeface="+mn-ea"/>
                <a:cs typeface="맑은 고딕"/>
              </a:rPr>
              <a:t> </a:t>
            </a:r>
            <a:r>
              <a:rPr sz="1200" spc="20" dirty="0">
                <a:latin typeface="+mn-ea"/>
                <a:cs typeface="맑은 고딕"/>
              </a:rPr>
              <a:t>통해</a:t>
            </a:r>
            <a:r>
              <a:rPr sz="1200" spc="-140" dirty="0">
                <a:latin typeface="+mn-ea"/>
                <a:cs typeface="맑은 고딕"/>
              </a:rPr>
              <a:t> </a:t>
            </a:r>
            <a:r>
              <a:rPr sz="1200" spc="20" dirty="0">
                <a:latin typeface="+mn-ea"/>
                <a:cs typeface="맑은 고딕"/>
              </a:rPr>
              <a:t>설문을</a:t>
            </a:r>
            <a:r>
              <a:rPr sz="1200" spc="-140" dirty="0">
                <a:latin typeface="+mn-ea"/>
                <a:cs typeface="맑은 고딕"/>
              </a:rPr>
              <a:t> </a:t>
            </a:r>
            <a:r>
              <a:rPr sz="1200" spc="20" dirty="0">
                <a:latin typeface="+mn-ea"/>
                <a:cs typeface="맑은 고딕"/>
              </a:rPr>
              <a:t>시행</a:t>
            </a:r>
            <a:r>
              <a:rPr sz="1200" spc="5" dirty="0">
                <a:latin typeface="+mn-ea"/>
                <a:cs typeface="맑은 고딕"/>
              </a:rPr>
              <a:t>하</a:t>
            </a:r>
            <a:r>
              <a:rPr sz="1200" spc="20" dirty="0">
                <a:latin typeface="+mn-ea"/>
                <a:cs typeface="맑은 고딕"/>
              </a:rPr>
              <a:t>였고</a:t>
            </a:r>
            <a:r>
              <a:rPr sz="1200" dirty="0">
                <a:latin typeface="+mn-ea"/>
                <a:cs typeface="Calibri"/>
              </a:rPr>
              <a:t>,</a:t>
            </a:r>
            <a:r>
              <a:rPr sz="1200" spc="15" baseline="25641" dirty="0">
                <a:latin typeface="+mn-ea"/>
                <a:cs typeface="Calibri"/>
              </a:rPr>
              <a:t>4</a:t>
            </a:r>
            <a:r>
              <a:rPr sz="1200" baseline="25641" dirty="0">
                <a:latin typeface="+mn-ea"/>
                <a:cs typeface="Calibri"/>
              </a:rPr>
              <a:t> </a:t>
            </a:r>
            <a:r>
              <a:rPr sz="1200" spc="-112" baseline="25641" dirty="0">
                <a:latin typeface="+mn-ea"/>
                <a:cs typeface="Calibri"/>
              </a:rPr>
              <a:t> </a:t>
            </a:r>
            <a:r>
              <a:rPr sz="1200" spc="20" dirty="0">
                <a:latin typeface="+mn-ea"/>
                <a:cs typeface="맑은 고딕"/>
              </a:rPr>
              <a:t>본</a:t>
            </a:r>
            <a:r>
              <a:rPr sz="1200" spc="-125" dirty="0">
                <a:latin typeface="+mn-ea"/>
                <a:cs typeface="맑은 고딕"/>
              </a:rPr>
              <a:t> </a:t>
            </a:r>
            <a:r>
              <a:rPr sz="1200" spc="20" dirty="0">
                <a:latin typeface="+mn-ea"/>
                <a:cs typeface="맑은 고딕"/>
              </a:rPr>
              <a:t>연구</a:t>
            </a:r>
            <a:r>
              <a:rPr sz="1200" spc="-140" dirty="0">
                <a:latin typeface="+mn-ea"/>
                <a:cs typeface="맑은 고딕"/>
              </a:rPr>
              <a:t> </a:t>
            </a:r>
            <a:r>
              <a:rPr sz="1200" spc="20" dirty="0">
                <a:latin typeface="+mn-ea"/>
                <a:cs typeface="맑은 고딕"/>
              </a:rPr>
              <a:t>결과는</a:t>
            </a:r>
            <a:r>
              <a:rPr sz="1200" spc="-140" dirty="0">
                <a:latin typeface="+mn-ea"/>
                <a:cs typeface="맑은 고딕"/>
              </a:rPr>
              <a:t> </a:t>
            </a:r>
            <a:r>
              <a:rPr sz="1200" dirty="0">
                <a:latin typeface="+mn-ea"/>
                <a:cs typeface="Calibri"/>
              </a:rPr>
              <a:t>S</a:t>
            </a:r>
            <a:r>
              <a:rPr sz="1200" spc="10" dirty="0">
                <a:latin typeface="+mn-ea"/>
                <a:cs typeface="Calibri"/>
              </a:rPr>
              <a:t>P</a:t>
            </a:r>
            <a:r>
              <a:rPr sz="1200" spc="-10" dirty="0">
                <a:latin typeface="+mn-ea"/>
                <a:cs typeface="Calibri"/>
              </a:rPr>
              <a:t>S</a:t>
            </a:r>
            <a:r>
              <a:rPr sz="1200" dirty="0">
                <a:latin typeface="+mn-ea"/>
                <a:cs typeface="Calibri"/>
              </a:rPr>
              <a:t>S</a:t>
            </a:r>
            <a:r>
              <a:rPr sz="1200" spc="5" dirty="0">
                <a:latin typeface="+mn-ea"/>
                <a:cs typeface="Calibri"/>
              </a:rPr>
              <a:t>(</a:t>
            </a:r>
            <a:r>
              <a:rPr sz="1200" spc="-15" dirty="0">
                <a:latin typeface="+mn-ea"/>
                <a:cs typeface="Calibri"/>
              </a:rPr>
              <a:t>v</a:t>
            </a:r>
            <a:r>
              <a:rPr sz="1200" spc="15" dirty="0">
                <a:latin typeface="+mn-ea"/>
                <a:cs typeface="Calibri"/>
              </a:rPr>
              <a:t>e</a:t>
            </a:r>
            <a:r>
              <a:rPr sz="1200" spc="-100" dirty="0">
                <a:latin typeface="+mn-ea"/>
                <a:cs typeface="Calibri"/>
              </a:rPr>
              <a:t>r</a:t>
            </a:r>
            <a:r>
              <a:rPr sz="1200" spc="-5" dirty="0">
                <a:latin typeface="+mn-ea"/>
                <a:cs typeface="Calibri"/>
              </a:rPr>
              <a:t>.</a:t>
            </a:r>
            <a:r>
              <a:rPr sz="1200" spc="5" dirty="0">
                <a:latin typeface="+mn-ea"/>
                <a:cs typeface="Calibri"/>
              </a:rPr>
              <a:t>2</a:t>
            </a:r>
            <a:r>
              <a:rPr sz="1200" spc="-5" dirty="0">
                <a:latin typeface="+mn-ea"/>
                <a:cs typeface="Calibri"/>
              </a:rPr>
              <a:t>8</a:t>
            </a:r>
            <a:r>
              <a:rPr sz="1200" spc="5" dirty="0">
                <a:latin typeface="+mn-ea"/>
                <a:cs typeface="Calibri"/>
              </a:rPr>
              <a:t>)</a:t>
            </a:r>
            <a:r>
              <a:rPr sz="1200" spc="20" dirty="0">
                <a:latin typeface="+mn-ea"/>
                <a:cs typeface="맑은 고딕"/>
              </a:rPr>
              <a:t>으로</a:t>
            </a:r>
            <a:r>
              <a:rPr sz="1200" spc="-140" dirty="0">
                <a:latin typeface="+mn-ea"/>
                <a:cs typeface="맑은 고딕"/>
              </a:rPr>
              <a:t> </a:t>
            </a:r>
            <a:r>
              <a:rPr sz="1200" spc="20" dirty="0">
                <a:latin typeface="+mn-ea"/>
                <a:cs typeface="맑은 고딕"/>
              </a:rPr>
              <a:t>통계</a:t>
            </a:r>
            <a:r>
              <a:rPr sz="1200" spc="-140" dirty="0">
                <a:latin typeface="+mn-ea"/>
                <a:cs typeface="맑은 고딕"/>
              </a:rPr>
              <a:t> </a:t>
            </a:r>
            <a:r>
              <a:rPr sz="1200" spc="20" dirty="0">
                <a:latin typeface="+mn-ea"/>
                <a:cs typeface="맑은 고딕"/>
              </a:rPr>
              <a:t>분석</a:t>
            </a:r>
            <a:r>
              <a:rPr sz="1200" spc="5" dirty="0">
                <a:latin typeface="+mn-ea"/>
                <a:cs typeface="맑은 고딕"/>
              </a:rPr>
              <a:t>하</a:t>
            </a:r>
            <a:r>
              <a:rPr sz="1200" spc="20" dirty="0">
                <a:latin typeface="+mn-ea"/>
                <a:cs typeface="맑은 고딕"/>
              </a:rPr>
              <a:t>였다</a:t>
            </a:r>
            <a:r>
              <a:rPr sz="1200" spc="5" dirty="0">
                <a:latin typeface="+mn-ea"/>
                <a:cs typeface="Calibri"/>
              </a:rPr>
              <a:t>.</a:t>
            </a:r>
            <a:endParaRPr sz="1200" dirty="0">
              <a:latin typeface="+mn-ea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14045" y="9446365"/>
            <a:ext cx="7913000" cy="1395254"/>
          </a:xfrm>
          <a:prstGeom prst="rect">
            <a:avLst/>
          </a:prstGeom>
          <a:solidFill>
            <a:srgbClr val="EBDEF1"/>
          </a:solidFill>
        </p:spPr>
        <p:txBody>
          <a:bodyPr vert="horz" wrap="square" lIns="0" tIns="10160" rIns="0" bIns="0" rtlCol="0">
            <a:spAutoFit/>
          </a:bodyPr>
          <a:lstStyle/>
          <a:p>
            <a:pPr marL="54610" marR="34925" indent="57785" algn="just">
              <a:lnSpc>
                <a:spcPct val="150000"/>
              </a:lnSpc>
              <a:spcBef>
                <a:spcPts val="80"/>
              </a:spcBef>
            </a:pPr>
            <a:r>
              <a:rPr sz="1200" spc="10" dirty="0">
                <a:latin typeface="Calibri"/>
                <a:cs typeface="Calibri"/>
              </a:rPr>
              <a:t>20</a:t>
            </a:r>
            <a:r>
              <a:rPr sz="1200" spc="10" dirty="0">
                <a:latin typeface="맑은 고딕"/>
                <a:cs typeface="맑은 고딕"/>
              </a:rPr>
              <a:t>대</a:t>
            </a:r>
            <a:r>
              <a:rPr sz="1200" spc="-140" dirty="0">
                <a:latin typeface="맑은 고딕"/>
                <a:cs typeface="맑은 고딕"/>
              </a:rPr>
              <a:t> </a:t>
            </a:r>
            <a:r>
              <a:rPr sz="1200" spc="15" dirty="0">
                <a:latin typeface="맑은 고딕"/>
                <a:cs typeface="맑은 고딕"/>
              </a:rPr>
              <a:t>대학생</a:t>
            </a:r>
            <a:r>
              <a:rPr sz="1200" spc="-125" dirty="0">
                <a:latin typeface="맑은 고딕"/>
                <a:cs typeface="맑은 고딕"/>
              </a:rPr>
              <a:t> </a:t>
            </a:r>
            <a:r>
              <a:rPr sz="1200" spc="5" dirty="0">
                <a:latin typeface="Calibri"/>
                <a:cs typeface="Calibri"/>
              </a:rPr>
              <a:t>37</a:t>
            </a:r>
            <a:r>
              <a:rPr sz="1200" spc="5" dirty="0">
                <a:latin typeface="맑은 고딕"/>
                <a:cs typeface="맑은 고딕"/>
              </a:rPr>
              <a:t>명</a:t>
            </a:r>
            <a:r>
              <a:rPr sz="1200" spc="5" dirty="0">
                <a:latin typeface="Calibri"/>
                <a:cs typeface="Calibri"/>
              </a:rPr>
              <a:t>(64</a:t>
            </a:r>
            <a:r>
              <a:rPr sz="1200" spc="5" dirty="0">
                <a:latin typeface="맑은 고딕"/>
                <a:cs typeface="맑은 고딕"/>
              </a:rPr>
              <a:t>안</a:t>
            </a:r>
            <a:r>
              <a:rPr sz="1200" spc="5" dirty="0">
                <a:latin typeface="Calibri"/>
                <a:cs typeface="Calibri"/>
              </a:rPr>
              <a:t>)</a:t>
            </a:r>
            <a:r>
              <a:rPr sz="1200" spc="5" dirty="0">
                <a:latin typeface="맑은 고딕"/>
                <a:cs typeface="맑은 고딕"/>
              </a:rPr>
              <a:t>을</a:t>
            </a:r>
            <a:r>
              <a:rPr sz="1200" spc="-135" dirty="0">
                <a:latin typeface="맑은 고딕"/>
                <a:cs typeface="맑은 고딕"/>
              </a:rPr>
              <a:t> </a:t>
            </a:r>
            <a:r>
              <a:rPr sz="1200" spc="15" dirty="0" err="1">
                <a:latin typeface="맑은 고딕"/>
                <a:cs typeface="맑은 고딕"/>
              </a:rPr>
              <a:t>대상으로</a:t>
            </a:r>
            <a:r>
              <a:rPr sz="1200" spc="-125" dirty="0">
                <a:latin typeface="맑은 고딕"/>
                <a:cs typeface="맑은 고딕"/>
              </a:rPr>
              <a:t> </a:t>
            </a:r>
            <a:r>
              <a:rPr lang="ko-KR" altLang="en-US" sz="1200" spc="-5" dirty="0" smtClean="0">
                <a:cs typeface="Calibri"/>
              </a:rPr>
              <a:t> </a:t>
            </a:r>
            <a:r>
              <a:rPr lang="ko-KR" altLang="en-US" sz="1200" spc="15" dirty="0">
                <a:latin typeface="맑은 고딕"/>
                <a:cs typeface="맑은 고딕"/>
              </a:rPr>
              <a:t>굴절이상도에</a:t>
            </a:r>
            <a:r>
              <a:rPr lang="ko-KR" altLang="en-US" sz="1200" spc="-135" dirty="0">
                <a:latin typeface="맑은 고딕"/>
                <a:cs typeface="맑은 고딕"/>
              </a:rPr>
              <a:t> </a:t>
            </a:r>
            <a:r>
              <a:rPr lang="ko-KR" altLang="en-US" sz="1200" spc="20" dirty="0">
                <a:latin typeface="맑은 고딕"/>
                <a:cs typeface="맑은 고딕"/>
              </a:rPr>
              <a:t>따른</a:t>
            </a:r>
            <a:r>
              <a:rPr lang="ko-KR" altLang="en-US" sz="1200" spc="-120" dirty="0">
                <a:latin typeface="맑은 고딕"/>
                <a:cs typeface="맑은 고딕"/>
              </a:rPr>
              <a:t> </a:t>
            </a:r>
            <a:r>
              <a:rPr lang="ko-KR" altLang="en-US" sz="1200" spc="10" dirty="0" err="1" smtClean="0">
                <a:latin typeface="맑은 고딕"/>
                <a:cs typeface="맑은 고딕"/>
              </a:rPr>
              <a:t>안압</a:t>
            </a:r>
            <a:r>
              <a:rPr lang="ko-KR" altLang="en-US" sz="1200" spc="-120" dirty="0" smtClean="0">
                <a:latin typeface="맑은 고딕"/>
                <a:cs typeface="맑은 고딕"/>
              </a:rPr>
              <a:t> </a:t>
            </a:r>
            <a:r>
              <a:rPr lang="ko-KR" altLang="en-US" sz="1200" spc="10" dirty="0">
                <a:latin typeface="맑은 고딕"/>
                <a:cs typeface="맑은 고딕"/>
              </a:rPr>
              <a:t>측정에서는</a:t>
            </a:r>
            <a:r>
              <a:rPr lang="ko-KR" altLang="en-US" sz="1200" spc="-125" dirty="0">
                <a:latin typeface="맑은 고딕"/>
                <a:cs typeface="맑은 고딕"/>
              </a:rPr>
              <a:t> </a:t>
            </a:r>
            <a:r>
              <a:rPr lang="ko-KR" altLang="en-US" sz="1200" spc="10" dirty="0" err="1">
                <a:latin typeface="맑은 고딕"/>
                <a:cs typeface="맑은 고딕"/>
              </a:rPr>
              <a:t>중등도근시</a:t>
            </a:r>
            <a:r>
              <a:rPr lang="en-US" altLang="ko-KR" sz="1200" spc="10" dirty="0">
                <a:cs typeface="Calibri"/>
              </a:rPr>
              <a:t>,</a:t>
            </a:r>
            <a:r>
              <a:rPr lang="ko-KR" altLang="en-US" sz="1200" dirty="0">
                <a:cs typeface="Calibri"/>
              </a:rPr>
              <a:t> </a:t>
            </a:r>
            <a:r>
              <a:rPr lang="ko-KR" altLang="en-US" sz="1200" spc="10" dirty="0" err="1">
                <a:latin typeface="맑은 고딕"/>
                <a:cs typeface="맑은 고딕"/>
              </a:rPr>
              <a:t>고등도근시</a:t>
            </a:r>
            <a:r>
              <a:rPr lang="en-US" altLang="ko-KR" sz="1200" spc="10" dirty="0">
                <a:cs typeface="Calibri"/>
              </a:rPr>
              <a:t>,</a:t>
            </a:r>
            <a:r>
              <a:rPr lang="ko-KR" altLang="en-US" sz="1200" spc="15" dirty="0">
                <a:cs typeface="Calibri"/>
              </a:rPr>
              <a:t> </a:t>
            </a:r>
            <a:r>
              <a:rPr lang="ko-KR" altLang="en-US" sz="1200" spc="10" dirty="0" err="1">
                <a:latin typeface="맑은 고딕"/>
                <a:cs typeface="맑은 고딕"/>
              </a:rPr>
              <a:t>저등도근시</a:t>
            </a:r>
            <a:r>
              <a:rPr lang="ko-KR" altLang="en-US" sz="1200" spc="-125" dirty="0">
                <a:latin typeface="맑은 고딕"/>
                <a:cs typeface="맑은 고딕"/>
              </a:rPr>
              <a:t> </a:t>
            </a:r>
            <a:r>
              <a:rPr lang="ko-KR" altLang="en-US" sz="1200" spc="15" dirty="0">
                <a:latin typeface="맑은 고딕"/>
                <a:cs typeface="맑은 고딕"/>
              </a:rPr>
              <a:t>순으로</a:t>
            </a:r>
            <a:r>
              <a:rPr lang="ko-KR" altLang="en-US" sz="1200" spc="-120" dirty="0">
                <a:latin typeface="맑은 고딕"/>
                <a:cs typeface="맑은 고딕"/>
              </a:rPr>
              <a:t> </a:t>
            </a:r>
            <a:r>
              <a:rPr lang="ko-KR" altLang="en-US" sz="1200" spc="15" dirty="0" err="1">
                <a:latin typeface="맑은 고딕"/>
                <a:cs typeface="맑은 고딕"/>
              </a:rPr>
              <a:t>안압이</a:t>
            </a:r>
            <a:r>
              <a:rPr lang="ko-KR" altLang="en-US" sz="1200" spc="-125" dirty="0">
                <a:latin typeface="맑은 고딕"/>
                <a:cs typeface="맑은 고딕"/>
              </a:rPr>
              <a:t> </a:t>
            </a:r>
            <a:r>
              <a:rPr lang="ko-KR" altLang="en-US" sz="1200" spc="10" dirty="0">
                <a:latin typeface="맑은 고딕"/>
                <a:cs typeface="맑은 고딕"/>
              </a:rPr>
              <a:t>높게</a:t>
            </a:r>
            <a:r>
              <a:rPr lang="ko-KR" altLang="en-US" sz="1200" spc="-120" dirty="0">
                <a:latin typeface="맑은 고딕"/>
                <a:cs typeface="맑은 고딕"/>
              </a:rPr>
              <a:t> </a:t>
            </a:r>
            <a:r>
              <a:rPr lang="ko-KR" altLang="en-US" sz="1200" spc="20" dirty="0" smtClean="0">
                <a:latin typeface="맑은 고딕"/>
                <a:cs typeface="맑은 고딕"/>
              </a:rPr>
              <a:t>측</a:t>
            </a:r>
            <a:r>
              <a:rPr lang="ko-KR" altLang="en-US" sz="1200" spc="114" dirty="0" smtClean="0">
                <a:latin typeface="맑은 고딕"/>
                <a:cs typeface="맑은 고딕"/>
              </a:rPr>
              <a:t>정되었으나 큰 차이는 나타나지 않았다</a:t>
            </a:r>
            <a:r>
              <a:rPr lang="en-US" altLang="ko-KR" sz="1200" spc="114" dirty="0" smtClean="0">
                <a:latin typeface="맑은 고딕"/>
                <a:cs typeface="맑은 고딕"/>
              </a:rPr>
              <a:t>. </a:t>
            </a:r>
            <a:r>
              <a:rPr sz="1200" spc="10" dirty="0" err="1" smtClean="0">
                <a:latin typeface="맑은 고딕"/>
                <a:cs typeface="맑은 고딕"/>
              </a:rPr>
              <a:t>굴절이상도</a:t>
            </a:r>
            <a:r>
              <a:rPr sz="1200" spc="-120" dirty="0" smtClean="0">
                <a:latin typeface="맑은 고딕"/>
                <a:cs typeface="맑은 고딕"/>
              </a:rPr>
              <a:t> </a:t>
            </a:r>
            <a:r>
              <a:rPr sz="1200" spc="20" dirty="0">
                <a:latin typeface="맑은 고딕"/>
                <a:cs typeface="맑은 고딕"/>
              </a:rPr>
              <a:t>및</a:t>
            </a:r>
            <a:r>
              <a:rPr sz="1200" spc="-120" dirty="0">
                <a:latin typeface="맑은 고딕"/>
                <a:cs typeface="맑은 고딕"/>
              </a:rPr>
              <a:t> </a:t>
            </a:r>
            <a:r>
              <a:rPr sz="1200" spc="10" dirty="0">
                <a:latin typeface="맑은 고딕"/>
                <a:cs typeface="맑은 고딕"/>
              </a:rPr>
              <a:t>안압</a:t>
            </a:r>
            <a:r>
              <a:rPr sz="1200" spc="-125" dirty="0">
                <a:latin typeface="맑은 고딕"/>
                <a:cs typeface="맑은 고딕"/>
              </a:rPr>
              <a:t> </a:t>
            </a:r>
            <a:r>
              <a:rPr sz="1200" spc="20" dirty="0">
                <a:latin typeface="맑은 고딕"/>
                <a:cs typeface="맑은 고딕"/>
              </a:rPr>
              <a:t>값을</a:t>
            </a:r>
            <a:r>
              <a:rPr sz="1200" spc="-140" dirty="0">
                <a:latin typeface="맑은 고딕"/>
                <a:cs typeface="맑은 고딕"/>
              </a:rPr>
              <a:t> </a:t>
            </a:r>
            <a:r>
              <a:rPr sz="1200" spc="15" dirty="0">
                <a:latin typeface="맑은 고딕"/>
                <a:cs typeface="맑은 고딕"/>
              </a:rPr>
              <a:t>측정한</a:t>
            </a:r>
            <a:r>
              <a:rPr sz="1200" spc="-120" dirty="0">
                <a:latin typeface="맑은 고딕"/>
                <a:cs typeface="맑은 고딕"/>
              </a:rPr>
              <a:t> </a:t>
            </a:r>
            <a:r>
              <a:rPr sz="1200" spc="20" dirty="0">
                <a:latin typeface="맑은 고딕"/>
                <a:cs typeface="맑은 고딕"/>
              </a:rPr>
              <a:t>결과</a:t>
            </a:r>
            <a:r>
              <a:rPr sz="1200" spc="-140" dirty="0">
                <a:latin typeface="맑은 고딕"/>
                <a:cs typeface="맑은 고딕"/>
              </a:rPr>
              <a:t> </a:t>
            </a:r>
            <a:r>
              <a:rPr sz="1200" spc="20" dirty="0">
                <a:latin typeface="맑은 고딕"/>
                <a:cs typeface="맑은 고딕"/>
              </a:rPr>
              <a:t>음주</a:t>
            </a:r>
            <a:r>
              <a:rPr sz="1200" spc="-120" dirty="0">
                <a:latin typeface="맑은 고딕"/>
                <a:cs typeface="맑은 고딕"/>
              </a:rPr>
              <a:t> </a:t>
            </a:r>
            <a:r>
              <a:rPr sz="1200" spc="15" dirty="0">
                <a:latin typeface="맑은 고딕"/>
                <a:cs typeface="맑은 고딕"/>
              </a:rPr>
              <a:t>빈도에</a:t>
            </a:r>
            <a:r>
              <a:rPr sz="1200" spc="-120" dirty="0">
                <a:latin typeface="맑은 고딕"/>
                <a:cs typeface="맑은 고딕"/>
              </a:rPr>
              <a:t> </a:t>
            </a:r>
            <a:r>
              <a:rPr sz="1200" spc="10" dirty="0" err="1">
                <a:latin typeface="맑은 고딕"/>
                <a:cs typeface="맑은 고딕"/>
              </a:rPr>
              <a:t>따른</a:t>
            </a:r>
            <a:r>
              <a:rPr sz="1200" spc="-125" dirty="0">
                <a:latin typeface="맑은 고딕"/>
                <a:cs typeface="맑은 고딕"/>
              </a:rPr>
              <a:t> </a:t>
            </a:r>
            <a:r>
              <a:rPr sz="1200" spc="20" dirty="0" err="1" smtClean="0">
                <a:latin typeface="맑은 고딕"/>
                <a:cs typeface="맑은 고딕"/>
              </a:rPr>
              <a:t>안압은</a:t>
            </a:r>
            <a:r>
              <a:rPr sz="1200" spc="-135" dirty="0" smtClean="0">
                <a:latin typeface="맑은 고딕"/>
                <a:cs typeface="맑은 고딕"/>
              </a:rPr>
              <a:t> </a:t>
            </a:r>
            <a:r>
              <a:rPr sz="1200" spc="5" dirty="0">
                <a:latin typeface="Calibri"/>
                <a:cs typeface="Calibri"/>
              </a:rPr>
              <a:t>none</a:t>
            </a:r>
            <a:r>
              <a:rPr sz="1200" spc="-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drink(0.824)</a:t>
            </a:r>
            <a:r>
              <a:rPr sz="1200" dirty="0">
                <a:latin typeface="맑은 고딕"/>
                <a:cs typeface="맑은 고딕"/>
              </a:rPr>
              <a:t>가</a:t>
            </a:r>
            <a:r>
              <a:rPr sz="1200" spc="-120" dirty="0">
                <a:latin typeface="맑은 고딕"/>
                <a:cs typeface="맑은 고딕"/>
              </a:rPr>
              <a:t> </a:t>
            </a:r>
            <a:r>
              <a:rPr sz="1200" spc="10" dirty="0">
                <a:latin typeface="맑은 고딕"/>
                <a:cs typeface="맑은 고딕"/>
              </a:rPr>
              <a:t>가장</a:t>
            </a:r>
            <a:r>
              <a:rPr sz="1200" spc="-125" dirty="0">
                <a:latin typeface="맑은 고딕"/>
                <a:cs typeface="맑은 고딕"/>
              </a:rPr>
              <a:t> </a:t>
            </a:r>
            <a:r>
              <a:rPr sz="1200" spc="10" dirty="0">
                <a:latin typeface="맑은 고딕"/>
                <a:cs typeface="맑은 고딕"/>
              </a:rPr>
              <a:t>높았고</a:t>
            </a:r>
            <a:r>
              <a:rPr sz="1200" spc="10" dirty="0">
                <a:latin typeface="Calibri"/>
                <a:cs typeface="Calibri"/>
              </a:rPr>
              <a:t>,</a:t>
            </a:r>
            <a:r>
              <a:rPr sz="1200" dirty="0">
                <a:latin typeface="Calibri"/>
                <a:cs typeface="Calibri"/>
              </a:rPr>
              <a:t> </a:t>
            </a:r>
            <a:r>
              <a:rPr sz="1200" spc="5" dirty="0">
                <a:latin typeface="Calibri"/>
                <a:cs typeface="Calibri"/>
              </a:rPr>
              <a:t>once </a:t>
            </a:r>
            <a:r>
              <a:rPr sz="1200" spc="-210" dirty="0">
                <a:latin typeface="Calibri"/>
                <a:cs typeface="Calibri"/>
              </a:rPr>
              <a:t> </a:t>
            </a:r>
            <a:r>
              <a:rPr sz="1200" spc="5" dirty="0">
                <a:latin typeface="Calibri"/>
                <a:cs typeface="Calibri"/>
              </a:rPr>
              <a:t>or</a:t>
            </a:r>
            <a:r>
              <a:rPr sz="1200" spc="-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twice </a:t>
            </a:r>
            <a:r>
              <a:rPr sz="1200" spc="5" dirty="0">
                <a:latin typeface="Calibri"/>
                <a:cs typeface="Calibri"/>
              </a:rPr>
              <a:t>a</a:t>
            </a:r>
            <a:r>
              <a:rPr sz="1200" spc="10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month(0.817)</a:t>
            </a:r>
            <a:r>
              <a:rPr sz="1200" dirty="0">
                <a:latin typeface="맑은 고딕"/>
                <a:cs typeface="맑은 고딕"/>
              </a:rPr>
              <a:t>가</a:t>
            </a:r>
            <a:r>
              <a:rPr sz="1200" spc="-130" dirty="0">
                <a:latin typeface="맑은 고딕"/>
                <a:cs typeface="맑은 고딕"/>
              </a:rPr>
              <a:t> </a:t>
            </a:r>
            <a:r>
              <a:rPr sz="1200" spc="20" dirty="0" err="1">
                <a:latin typeface="맑은 고딕"/>
                <a:cs typeface="맑은 고딕"/>
              </a:rPr>
              <a:t>가장</a:t>
            </a:r>
            <a:r>
              <a:rPr sz="1200" spc="-135" dirty="0">
                <a:latin typeface="맑은 고딕"/>
                <a:cs typeface="맑은 고딕"/>
              </a:rPr>
              <a:t> </a:t>
            </a:r>
            <a:r>
              <a:rPr sz="1200" spc="20" dirty="0" smtClean="0">
                <a:latin typeface="맑은 고딕"/>
                <a:cs typeface="맑은 고딕"/>
              </a:rPr>
              <a:t>낮</a:t>
            </a:r>
            <a:r>
              <a:rPr lang="ko-KR" altLang="en-US" sz="1200" spc="20" dirty="0" smtClean="0">
                <a:latin typeface="맑은 고딕"/>
                <a:cs typeface="맑은 고딕"/>
              </a:rPr>
              <a:t>게 나타났</a:t>
            </a:r>
            <a:r>
              <a:rPr lang="ko-KR" altLang="en-US" sz="1200" spc="10" dirty="0" smtClean="0">
                <a:latin typeface="맑은 고딕"/>
                <a:cs typeface="맑은 고딕"/>
              </a:rPr>
              <a:t>으나</a:t>
            </a:r>
            <a:r>
              <a:rPr sz="1200" dirty="0" smtClean="0">
                <a:latin typeface="Calibri"/>
                <a:cs typeface="Calibri"/>
              </a:rPr>
              <a:t> </a:t>
            </a:r>
            <a:r>
              <a:rPr sz="1200" spc="15" dirty="0">
                <a:latin typeface="맑은 고딕"/>
                <a:cs typeface="맑은 고딕"/>
              </a:rPr>
              <a:t>유의확률</a:t>
            </a:r>
            <a:r>
              <a:rPr sz="1200" spc="-120" dirty="0">
                <a:latin typeface="맑은 고딕"/>
                <a:cs typeface="맑은 고딕"/>
              </a:rPr>
              <a:t> </a:t>
            </a:r>
            <a:r>
              <a:rPr sz="1200" dirty="0">
                <a:latin typeface="Calibri"/>
                <a:cs typeface="Calibri"/>
              </a:rPr>
              <a:t>0.824</a:t>
            </a:r>
            <a:r>
              <a:rPr sz="1200" spc="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(&lt;0.05),</a:t>
            </a:r>
            <a:r>
              <a:rPr sz="1200" spc="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0.817</a:t>
            </a:r>
            <a:r>
              <a:rPr sz="1200" spc="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(&lt;0.05)</a:t>
            </a:r>
            <a:r>
              <a:rPr sz="1200" dirty="0">
                <a:latin typeface="맑은 고딕"/>
                <a:cs typeface="맑은 고딕"/>
              </a:rPr>
              <a:t>로</a:t>
            </a:r>
            <a:r>
              <a:rPr sz="1200" spc="-120" dirty="0">
                <a:latin typeface="맑은 고딕"/>
                <a:cs typeface="맑은 고딕"/>
              </a:rPr>
              <a:t> </a:t>
            </a:r>
            <a:r>
              <a:rPr sz="1200" spc="15" dirty="0" err="1">
                <a:latin typeface="맑은 고딕"/>
                <a:cs typeface="맑은 고딕"/>
              </a:rPr>
              <a:t>유의하지</a:t>
            </a:r>
            <a:r>
              <a:rPr sz="1200" spc="-135" dirty="0">
                <a:latin typeface="맑은 고딕"/>
                <a:cs typeface="맑은 고딕"/>
              </a:rPr>
              <a:t> </a:t>
            </a:r>
            <a:r>
              <a:rPr sz="1200" spc="20" dirty="0" smtClean="0">
                <a:latin typeface="맑은 고딕"/>
                <a:cs typeface="맑은 고딕"/>
              </a:rPr>
              <a:t>않</a:t>
            </a:r>
            <a:r>
              <a:rPr lang="ko-KR" altLang="en-US" sz="1200" spc="20" dirty="0" err="1" smtClean="0">
                <a:latin typeface="맑은 고딕"/>
                <a:cs typeface="맑은 고딕"/>
              </a:rPr>
              <a:t>았</a:t>
            </a:r>
            <a:r>
              <a:rPr sz="1200" spc="10" dirty="0" smtClean="0">
                <a:latin typeface="맑은 고딕"/>
                <a:cs typeface="맑은 고딕"/>
              </a:rPr>
              <a:t>다</a:t>
            </a:r>
            <a:r>
              <a:rPr sz="1200" spc="10" dirty="0">
                <a:latin typeface="Calibri"/>
                <a:cs typeface="Calibri"/>
              </a:rPr>
              <a:t>.</a:t>
            </a:r>
            <a:r>
              <a:rPr sz="1200" dirty="0">
                <a:latin typeface="Calibri"/>
                <a:cs typeface="Calibri"/>
              </a:rPr>
              <a:t> </a:t>
            </a:r>
            <a:r>
              <a:rPr lang="en-US" sz="1200" dirty="0" smtClean="0">
                <a:latin typeface="Calibri"/>
                <a:cs typeface="Calibri"/>
              </a:rPr>
              <a:t> </a:t>
            </a:r>
            <a:r>
              <a:rPr sz="1200" spc="15" dirty="0" err="1" smtClean="0">
                <a:latin typeface="맑은 고딕"/>
                <a:cs typeface="맑은 고딕"/>
              </a:rPr>
              <a:t>음주량을</a:t>
            </a:r>
            <a:r>
              <a:rPr sz="1200" spc="-120" dirty="0" smtClean="0">
                <a:latin typeface="맑은 고딕"/>
                <a:cs typeface="맑은 고딕"/>
              </a:rPr>
              <a:t> </a:t>
            </a:r>
            <a:r>
              <a:rPr sz="1200" spc="20" dirty="0" err="1" smtClean="0">
                <a:latin typeface="맑은 고딕"/>
                <a:cs typeface="맑은 고딕"/>
              </a:rPr>
              <a:t>기준으로</a:t>
            </a:r>
            <a:r>
              <a:rPr sz="1200" spc="20" dirty="0" smtClean="0">
                <a:latin typeface="맑은 고딕"/>
                <a:cs typeface="맑은 고딕"/>
              </a:rPr>
              <a:t> </a:t>
            </a:r>
            <a:r>
              <a:rPr sz="1200" spc="20" dirty="0">
                <a:latin typeface="맑은 고딕"/>
                <a:cs typeface="맑은 고딕"/>
              </a:rPr>
              <a:t>하였을 때 </a:t>
            </a:r>
            <a:r>
              <a:rPr lang="ko-KR" altLang="en-US" sz="1200" spc="10" dirty="0" err="1" smtClean="0">
                <a:latin typeface="Calibri"/>
                <a:cs typeface="Calibri"/>
              </a:rPr>
              <a:t>안압이</a:t>
            </a:r>
            <a:r>
              <a:rPr lang="ko-KR" altLang="en-US" sz="1200" spc="10" dirty="0" smtClean="0">
                <a:latin typeface="Calibri"/>
                <a:cs typeface="Calibri"/>
              </a:rPr>
              <a:t> </a:t>
            </a:r>
            <a:r>
              <a:rPr lang="en-US" altLang="ko-KR" sz="1200" spc="10" dirty="0" smtClean="0">
                <a:latin typeface="Calibri"/>
                <a:cs typeface="Calibri"/>
              </a:rPr>
              <a:t>2</a:t>
            </a:r>
            <a:r>
              <a:rPr sz="1200" spc="10" dirty="0" smtClean="0">
                <a:latin typeface="Calibri"/>
                <a:cs typeface="Calibri"/>
              </a:rPr>
              <a:t> </a:t>
            </a:r>
            <a:r>
              <a:rPr sz="1200" spc="-5" dirty="0">
                <a:latin typeface="Calibri"/>
                <a:cs typeface="Calibri"/>
              </a:rPr>
              <a:t>to </a:t>
            </a:r>
            <a:r>
              <a:rPr sz="1200" spc="10" dirty="0">
                <a:latin typeface="Calibri"/>
                <a:cs typeface="Calibri"/>
              </a:rPr>
              <a:t>3 </a:t>
            </a:r>
            <a:r>
              <a:rPr sz="1200" dirty="0">
                <a:latin typeface="Calibri"/>
                <a:cs typeface="Calibri"/>
              </a:rPr>
              <a:t>bottles(0.434)</a:t>
            </a:r>
            <a:r>
              <a:rPr sz="1200" dirty="0">
                <a:latin typeface="맑은 고딕"/>
                <a:cs typeface="맑은 고딕"/>
              </a:rPr>
              <a:t>가 </a:t>
            </a:r>
            <a:r>
              <a:rPr sz="1200" spc="20" dirty="0" err="1">
                <a:latin typeface="맑은 고딕"/>
                <a:cs typeface="맑은 고딕"/>
              </a:rPr>
              <a:t>가장</a:t>
            </a:r>
            <a:r>
              <a:rPr sz="1200" spc="20" dirty="0">
                <a:latin typeface="맑은 고딕"/>
                <a:cs typeface="맑은 고딕"/>
              </a:rPr>
              <a:t> </a:t>
            </a:r>
            <a:r>
              <a:rPr sz="1200" spc="10" dirty="0" smtClean="0">
                <a:latin typeface="맑은 고딕"/>
                <a:cs typeface="맑은 고딕"/>
              </a:rPr>
              <a:t>높</a:t>
            </a:r>
            <a:r>
              <a:rPr lang="ko-KR" altLang="en-US" sz="1200" spc="10" dirty="0" err="1" smtClean="0">
                <a:latin typeface="맑은 고딕"/>
                <a:cs typeface="맑은 고딕"/>
              </a:rPr>
              <a:t>았고</a:t>
            </a:r>
            <a:r>
              <a:rPr sz="1200" spc="10" dirty="0" smtClean="0">
                <a:latin typeface="Calibri"/>
                <a:cs typeface="Calibri"/>
              </a:rPr>
              <a:t>, </a:t>
            </a:r>
            <a:r>
              <a:rPr sz="1200" dirty="0">
                <a:latin typeface="Calibri"/>
                <a:cs typeface="Calibri"/>
              </a:rPr>
              <a:t>Etc(0.061)</a:t>
            </a:r>
            <a:r>
              <a:rPr sz="1200" dirty="0">
                <a:latin typeface="맑은 고딕"/>
                <a:cs typeface="맑은 고딕"/>
              </a:rPr>
              <a:t>가 </a:t>
            </a:r>
            <a:r>
              <a:rPr sz="1200" spc="20" dirty="0" err="1">
                <a:latin typeface="맑은 고딕"/>
                <a:cs typeface="맑은 고딕"/>
              </a:rPr>
              <a:t>가장</a:t>
            </a:r>
            <a:r>
              <a:rPr sz="1200" spc="20" dirty="0">
                <a:latin typeface="맑은 고딕"/>
                <a:cs typeface="맑은 고딕"/>
              </a:rPr>
              <a:t> </a:t>
            </a:r>
            <a:r>
              <a:rPr lang="ko-KR" altLang="en-US" sz="1200" spc="20" dirty="0" smtClean="0">
                <a:latin typeface="맑은 고딕"/>
                <a:cs typeface="맑은 고딕"/>
              </a:rPr>
              <a:t>낮았</a:t>
            </a:r>
            <a:r>
              <a:rPr lang="ko-KR" altLang="en-US" sz="1200" spc="10" dirty="0" smtClean="0">
                <a:latin typeface="맑은 고딕"/>
                <a:cs typeface="맑은 고딕"/>
              </a:rPr>
              <a:t>으나</a:t>
            </a:r>
            <a:r>
              <a:rPr sz="1200" spc="10" dirty="0" smtClean="0">
                <a:latin typeface="Calibri"/>
                <a:cs typeface="Calibri"/>
              </a:rPr>
              <a:t>, </a:t>
            </a:r>
            <a:r>
              <a:rPr sz="1200" spc="15" dirty="0">
                <a:latin typeface="맑은 고딕"/>
                <a:cs typeface="맑은 고딕"/>
              </a:rPr>
              <a:t>유의확률 </a:t>
            </a:r>
            <a:r>
              <a:rPr sz="1200" dirty="0">
                <a:latin typeface="Calibri"/>
                <a:cs typeface="Calibri"/>
              </a:rPr>
              <a:t>0.434 (&lt;0.05), 0.06 </a:t>
            </a:r>
            <a:r>
              <a:rPr sz="1200" spc="-21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(&lt;0.05)</a:t>
            </a:r>
            <a:r>
              <a:rPr sz="1200" dirty="0">
                <a:latin typeface="맑은 고딕"/>
                <a:cs typeface="맑은 고딕"/>
              </a:rPr>
              <a:t>로</a:t>
            </a:r>
            <a:r>
              <a:rPr sz="1200" spc="-125" dirty="0">
                <a:latin typeface="맑은 고딕"/>
                <a:cs typeface="맑은 고딕"/>
              </a:rPr>
              <a:t> </a:t>
            </a:r>
            <a:r>
              <a:rPr sz="1200" spc="15" dirty="0" err="1" smtClean="0">
                <a:latin typeface="맑은 고딕"/>
                <a:cs typeface="맑은 고딕"/>
              </a:rPr>
              <a:t>유의</a:t>
            </a:r>
            <a:r>
              <a:rPr lang="ko-KR" altLang="en-US" sz="1200" spc="15" dirty="0" smtClean="0">
                <a:latin typeface="맑은 고딕"/>
                <a:cs typeface="맑은 고딕"/>
              </a:rPr>
              <a:t>하지 않았다</a:t>
            </a:r>
            <a:r>
              <a:rPr lang="en-US" altLang="ko-KR" sz="1200" spc="15" dirty="0" smtClean="0">
                <a:latin typeface="맑은 고딕"/>
                <a:cs typeface="맑은 고딕"/>
              </a:rPr>
              <a:t>.</a:t>
            </a:r>
            <a:endParaRPr sz="1200" dirty="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14044" y="11415545"/>
            <a:ext cx="7913001" cy="841256"/>
          </a:xfrm>
          <a:prstGeom prst="rect">
            <a:avLst/>
          </a:prstGeom>
          <a:solidFill>
            <a:srgbClr val="EBDEF1"/>
          </a:solidFill>
        </p:spPr>
        <p:txBody>
          <a:bodyPr vert="horz" wrap="square" lIns="0" tIns="10160" rIns="0" bIns="0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en-US" sz="1200" spc="20" dirty="0" smtClean="0">
                <a:latin typeface="+mn-ea"/>
                <a:cs typeface="맑은 고딕"/>
              </a:rPr>
              <a:t> </a:t>
            </a:r>
            <a:r>
              <a:rPr sz="1200" spc="20" dirty="0" smtClean="0">
                <a:latin typeface="+mn-ea"/>
                <a:cs typeface="맑은 고딕"/>
              </a:rPr>
              <a:t>본</a:t>
            </a:r>
            <a:r>
              <a:rPr sz="1200" spc="-125" dirty="0" smtClean="0">
                <a:latin typeface="+mn-ea"/>
                <a:cs typeface="맑은 고딕"/>
              </a:rPr>
              <a:t> </a:t>
            </a:r>
            <a:r>
              <a:rPr sz="1200" spc="5" dirty="0">
                <a:latin typeface="+mn-ea"/>
                <a:cs typeface="맑은 고딕"/>
              </a:rPr>
              <a:t>연</a:t>
            </a:r>
            <a:r>
              <a:rPr sz="1200" spc="20" dirty="0">
                <a:latin typeface="+mn-ea"/>
                <a:cs typeface="맑은 고딕"/>
              </a:rPr>
              <a:t>구는</a:t>
            </a:r>
            <a:r>
              <a:rPr sz="1200" spc="-140" dirty="0">
                <a:latin typeface="+mn-ea"/>
                <a:cs typeface="맑은 고딕"/>
              </a:rPr>
              <a:t> </a:t>
            </a:r>
            <a:r>
              <a:rPr sz="1200" spc="20" dirty="0">
                <a:latin typeface="+mn-ea"/>
                <a:cs typeface="맑은 고딕"/>
              </a:rPr>
              <a:t>음주</a:t>
            </a:r>
            <a:r>
              <a:rPr sz="1200" spc="-125" dirty="0">
                <a:latin typeface="+mn-ea"/>
                <a:cs typeface="맑은 고딕"/>
              </a:rPr>
              <a:t> </a:t>
            </a:r>
            <a:r>
              <a:rPr sz="1200" spc="5" dirty="0">
                <a:latin typeface="+mn-ea"/>
                <a:cs typeface="맑은 고딕"/>
              </a:rPr>
              <a:t>빈</a:t>
            </a:r>
            <a:r>
              <a:rPr sz="1200" spc="20" dirty="0">
                <a:latin typeface="+mn-ea"/>
                <a:cs typeface="맑은 고딕"/>
              </a:rPr>
              <a:t>도</a:t>
            </a:r>
            <a:r>
              <a:rPr sz="1200" spc="-125" dirty="0">
                <a:latin typeface="+mn-ea"/>
                <a:cs typeface="맑은 고딕"/>
              </a:rPr>
              <a:t> </a:t>
            </a:r>
            <a:r>
              <a:rPr sz="1200" spc="20" dirty="0">
                <a:latin typeface="+mn-ea"/>
                <a:cs typeface="맑은 고딕"/>
              </a:rPr>
              <a:t>및</a:t>
            </a:r>
            <a:r>
              <a:rPr sz="1200" spc="-125" dirty="0">
                <a:latin typeface="+mn-ea"/>
                <a:cs typeface="맑은 고딕"/>
              </a:rPr>
              <a:t> </a:t>
            </a:r>
            <a:r>
              <a:rPr sz="1200" spc="5" dirty="0">
                <a:latin typeface="+mn-ea"/>
                <a:cs typeface="맑은 고딕"/>
              </a:rPr>
              <a:t>정</a:t>
            </a:r>
            <a:r>
              <a:rPr sz="1200" spc="20" dirty="0">
                <a:latin typeface="+mn-ea"/>
                <a:cs typeface="맑은 고딕"/>
              </a:rPr>
              <a:t>도와</a:t>
            </a:r>
            <a:r>
              <a:rPr sz="1200" spc="-125" dirty="0">
                <a:latin typeface="+mn-ea"/>
                <a:cs typeface="맑은 고딕"/>
              </a:rPr>
              <a:t> </a:t>
            </a:r>
            <a:r>
              <a:rPr sz="1200" spc="5" dirty="0">
                <a:latin typeface="+mn-ea"/>
                <a:cs typeface="맑은 고딕"/>
              </a:rPr>
              <a:t>안</a:t>
            </a:r>
            <a:r>
              <a:rPr sz="1200" spc="20" dirty="0">
                <a:latin typeface="+mn-ea"/>
                <a:cs typeface="맑은 고딕"/>
              </a:rPr>
              <a:t>압의</a:t>
            </a:r>
            <a:r>
              <a:rPr sz="1200" spc="-140" dirty="0">
                <a:latin typeface="+mn-ea"/>
                <a:cs typeface="맑은 고딕"/>
              </a:rPr>
              <a:t> </a:t>
            </a:r>
            <a:r>
              <a:rPr sz="1200" spc="20" dirty="0">
                <a:latin typeface="+mn-ea"/>
                <a:cs typeface="맑은 고딕"/>
              </a:rPr>
              <a:t>상관</a:t>
            </a:r>
            <a:r>
              <a:rPr sz="1200" spc="5" dirty="0">
                <a:latin typeface="+mn-ea"/>
                <a:cs typeface="맑은 고딕"/>
              </a:rPr>
              <a:t>관</a:t>
            </a:r>
            <a:r>
              <a:rPr sz="1200" spc="20" dirty="0">
                <a:latin typeface="+mn-ea"/>
                <a:cs typeface="맑은 고딕"/>
              </a:rPr>
              <a:t>계를</a:t>
            </a:r>
            <a:r>
              <a:rPr sz="1200" spc="-125" dirty="0">
                <a:latin typeface="+mn-ea"/>
                <a:cs typeface="맑은 고딕"/>
              </a:rPr>
              <a:t> </a:t>
            </a:r>
            <a:r>
              <a:rPr sz="1200" spc="5" dirty="0" err="1">
                <a:latin typeface="+mn-ea"/>
                <a:cs typeface="맑은 고딕"/>
              </a:rPr>
              <a:t>알</a:t>
            </a:r>
            <a:r>
              <a:rPr sz="1200" spc="20" dirty="0" err="1">
                <a:latin typeface="+mn-ea"/>
                <a:cs typeface="맑은 고딕"/>
              </a:rPr>
              <a:t>아보</a:t>
            </a:r>
            <a:r>
              <a:rPr sz="1200" spc="5" dirty="0" err="1">
                <a:latin typeface="+mn-ea"/>
                <a:cs typeface="맑은 고딕"/>
              </a:rPr>
              <a:t>고</a:t>
            </a:r>
            <a:r>
              <a:rPr sz="1200" spc="20" dirty="0" err="1">
                <a:latin typeface="+mn-ea"/>
                <a:cs typeface="맑은 고딕"/>
              </a:rPr>
              <a:t>자</a:t>
            </a:r>
            <a:r>
              <a:rPr sz="1200" spc="-125" dirty="0">
                <a:latin typeface="+mn-ea"/>
                <a:cs typeface="맑은 고딕"/>
              </a:rPr>
              <a:t> </a:t>
            </a:r>
            <a:r>
              <a:rPr sz="1200" spc="20" dirty="0" err="1" smtClean="0">
                <a:latin typeface="+mn-ea"/>
                <a:cs typeface="맑은 고딕"/>
              </a:rPr>
              <a:t>하</a:t>
            </a:r>
            <a:r>
              <a:rPr sz="1200" spc="5" dirty="0" err="1" smtClean="0">
                <a:latin typeface="+mn-ea"/>
                <a:cs typeface="맑은 고딕"/>
              </a:rPr>
              <a:t>였</a:t>
            </a:r>
            <a:r>
              <a:rPr sz="1200" spc="20" dirty="0" err="1" smtClean="0">
                <a:latin typeface="+mn-ea"/>
                <a:cs typeface="맑은 고딕"/>
              </a:rPr>
              <a:t>다</a:t>
            </a:r>
            <a:r>
              <a:rPr lang="en-US" sz="1200" spc="20" dirty="0" smtClean="0">
                <a:latin typeface="+mn-ea"/>
                <a:cs typeface="맑은 고딕"/>
              </a:rPr>
              <a:t>. </a:t>
            </a:r>
            <a:r>
              <a:rPr lang="ko-KR" altLang="en-US" sz="1200" dirty="0" smtClean="0">
                <a:latin typeface="+mn-ea"/>
              </a:rPr>
              <a:t>본 연구에서는 </a:t>
            </a:r>
            <a:r>
              <a:rPr lang="ko-KR" altLang="en-US" sz="1200" dirty="0">
                <a:latin typeface="+mn-ea"/>
              </a:rPr>
              <a:t>근시안에서 </a:t>
            </a:r>
            <a:r>
              <a:rPr lang="ko-KR" altLang="en-US" sz="1200" dirty="0" err="1">
                <a:latin typeface="+mn-ea"/>
              </a:rPr>
              <a:t>음주자와</a:t>
            </a:r>
            <a:r>
              <a:rPr lang="ko-KR" altLang="en-US" sz="1200" dirty="0">
                <a:latin typeface="+mn-ea"/>
              </a:rPr>
              <a:t> </a:t>
            </a:r>
            <a:r>
              <a:rPr lang="ko-KR" altLang="en-US" sz="1200" dirty="0" err="1">
                <a:latin typeface="+mn-ea"/>
              </a:rPr>
              <a:t>비음주자에</a:t>
            </a:r>
            <a:r>
              <a:rPr lang="ko-KR" altLang="en-US" sz="1200" dirty="0">
                <a:latin typeface="+mn-ea"/>
              </a:rPr>
              <a:t> 따른 </a:t>
            </a:r>
            <a:r>
              <a:rPr lang="ko-KR" altLang="en-US" sz="1200" dirty="0" err="1">
                <a:latin typeface="+mn-ea"/>
              </a:rPr>
              <a:t>안압의</a:t>
            </a:r>
            <a:r>
              <a:rPr lang="ko-KR" altLang="en-US" sz="1200" dirty="0">
                <a:latin typeface="+mn-ea"/>
              </a:rPr>
              <a:t> 변화가 크게 나타나지 않았지만</a:t>
            </a:r>
            <a:r>
              <a:rPr lang="en-US" altLang="ko-KR" sz="1200" dirty="0">
                <a:latin typeface="+mn-ea"/>
              </a:rPr>
              <a:t>, </a:t>
            </a:r>
            <a:r>
              <a:rPr lang="ko-KR" altLang="en-US" sz="1200" dirty="0">
                <a:latin typeface="+mn-ea"/>
              </a:rPr>
              <a:t>근시안의 음주에 따른 </a:t>
            </a:r>
            <a:r>
              <a:rPr lang="ko-KR" altLang="en-US" sz="1200" dirty="0" err="1">
                <a:latin typeface="+mn-ea"/>
              </a:rPr>
              <a:t>안압은</a:t>
            </a:r>
            <a:r>
              <a:rPr lang="ko-KR" altLang="en-US" sz="1200" dirty="0">
                <a:latin typeface="+mn-ea"/>
              </a:rPr>
              <a:t> 음주빈도보다 음주량에 영향을 받는 것으로 나타났다</a:t>
            </a:r>
            <a:r>
              <a:rPr lang="en-US" altLang="ko-KR" sz="1200" dirty="0">
                <a:latin typeface="+mn-ea"/>
              </a:rPr>
              <a:t>. </a:t>
            </a:r>
            <a:r>
              <a:rPr lang="ko-KR" altLang="en-US" sz="1200" dirty="0">
                <a:latin typeface="+mn-ea"/>
              </a:rPr>
              <a:t>장기적으로 높은 </a:t>
            </a:r>
            <a:r>
              <a:rPr lang="ko-KR" altLang="en-US" sz="1200" dirty="0" err="1">
                <a:latin typeface="+mn-ea"/>
              </a:rPr>
              <a:t>음주섭취</a:t>
            </a:r>
            <a:r>
              <a:rPr lang="ko-KR" altLang="en-US" sz="1200" dirty="0">
                <a:latin typeface="+mn-ea"/>
              </a:rPr>
              <a:t> 및 </a:t>
            </a:r>
            <a:r>
              <a:rPr lang="ko-KR" altLang="en-US" sz="1200" dirty="0" err="1">
                <a:latin typeface="+mn-ea"/>
              </a:rPr>
              <a:t>음주빈도는</a:t>
            </a:r>
            <a:r>
              <a:rPr lang="ko-KR" altLang="en-US" sz="1200" dirty="0">
                <a:latin typeface="+mn-ea"/>
              </a:rPr>
              <a:t> </a:t>
            </a:r>
            <a:r>
              <a:rPr lang="ko-KR" altLang="en-US" sz="1200" dirty="0" err="1">
                <a:latin typeface="+mn-ea"/>
              </a:rPr>
              <a:t>안압에</a:t>
            </a:r>
            <a:r>
              <a:rPr lang="ko-KR" altLang="en-US" sz="1200" dirty="0">
                <a:latin typeface="+mn-ea"/>
              </a:rPr>
              <a:t> 영향을 미칠 수 있을 것으로 판단된다</a:t>
            </a:r>
            <a:r>
              <a:rPr lang="en-US" altLang="ko-KR" sz="1200" dirty="0">
                <a:latin typeface="+mn-ea"/>
              </a:rPr>
              <a:t>.</a:t>
            </a:r>
            <a:endParaRPr lang="ko-KR" altLang="en-US" sz="1200" dirty="0">
              <a:latin typeface="+mn-ea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60333" y="12411682"/>
            <a:ext cx="813435" cy="29046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530" dirty="0">
                <a:solidFill>
                  <a:srgbClr val="370967"/>
                </a:solidFill>
                <a:latin typeface="휴먼아미체"/>
                <a:cs typeface="휴먼아미체"/>
              </a:rPr>
              <a:t>참</a:t>
            </a:r>
            <a:r>
              <a:rPr spc="785" dirty="0">
                <a:solidFill>
                  <a:srgbClr val="370967"/>
                </a:solidFill>
                <a:latin typeface="휴먼아미체"/>
                <a:cs typeface="휴먼아미체"/>
              </a:rPr>
              <a:t>고문</a:t>
            </a:r>
            <a:r>
              <a:rPr spc="625" dirty="0">
                <a:solidFill>
                  <a:srgbClr val="370967"/>
                </a:solidFill>
                <a:latin typeface="휴먼아미체"/>
                <a:cs typeface="휴먼아미체"/>
              </a:rPr>
              <a:t>헌</a:t>
            </a:r>
            <a:endParaRPr dirty="0">
              <a:latin typeface="휴먼아미체"/>
              <a:cs typeface="휴먼아미체"/>
            </a:endParaRPr>
          </a:p>
        </p:txBody>
      </p:sp>
      <p:pic>
        <p:nvPicPr>
          <p:cNvPr id="15" name="object 1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34936" y="12703821"/>
            <a:ext cx="931176" cy="38061"/>
          </a:xfrm>
          <a:prstGeom prst="rect">
            <a:avLst/>
          </a:prstGeom>
        </p:spPr>
      </p:pic>
      <p:sp>
        <p:nvSpPr>
          <p:cNvPr id="16" name="object 16"/>
          <p:cNvSpPr txBox="1"/>
          <p:nvPr/>
        </p:nvSpPr>
        <p:spPr>
          <a:xfrm>
            <a:off x="560332" y="10984107"/>
            <a:ext cx="658867" cy="29046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615" dirty="0">
                <a:solidFill>
                  <a:srgbClr val="370967"/>
                </a:solidFill>
                <a:latin typeface="휴먼아미체"/>
                <a:cs typeface="휴먼아미체"/>
              </a:rPr>
              <a:t>결</a:t>
            </a:r>
            <a:r>
              <a:rPr spc="795" dirty="0">
                <a:solidFill>
                  <a:srgbClr val="370967"/>
                </a:solidFill>
                <a:latin typeface="휴먼아미체"/>
                <a:cs typeface="휴먼아미체"/>
              </a:rPr>
              <a:t>론</a:t>
            </a:r>
            <a:endParaRPr dirty="0">
              <a:latin typeface="휴먼아미체"/>
              <a:cs typeface="휴먼아미체"/>
            </a:endParaRPr>
          </a:p>
        </p:txBody>
      </p:sp>
      <p:pic>
        <p:nvPicPr>
          <p:cNvPr id="17" name="object 1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69988" y="11293726"/>
            <a:ext cx="542556" cy="44157"/>
          </a:xfrm>
          <a:prstGeom prst="rect">
            <a:avLst/>
          </a:prstGeom>
        </p:spPr>
      </p:pic>
      <p:sp>
        <p:nvSpPr>
          <p:cNvPr id="19" name="object 19"/>
          <p:cNvSpPr txBox="1"/>
          <p:nvPr/>
        </p:nvSpPr>
        <p:spPr>
          <a:xfrm>
            <a:off x="2885644" y="9145726"/>
            <a:ext cx="2895600" cy="25712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5"/>
              </a:spcBef>
            </a:pPr>
            <a:r>
              <a:rPr sz="750" dirty="0">
                <a:latin typeface="Calibri"/>
                <a:cs typeface="Calibri"/>
              </a:rPr>
              <a:t>Fig</a:t>
            </a:r>
            <a:r>
              <a:rPr sz="750" spc="15" dirty="0">
                <a:latin typeface="Calibri"/>
                <a:cs typeface="Calibri"/>
              </a:rPr>
              <a:t> </a:t>
            </a:r>
            <a:r>
              <a:rPr sz="750" dirty="0">
                <a:latin typeface="Calibri"/>
                <a:cs typeface="Calibri"/>
              </a:rPr>
              <a:t>2. </a:t>
            </a:r>
            <a:r>
              <a:rPr sz="750" spc="-5" dirty="0">
                <a:latin typeface="Calibri"/>
                <a:cs typeface="Calibri"/>
              </a:rPr>
              <a:t>Average</a:t>
            </a:r>
            <a:r>
              <a:rPr sz="750" spc="10" dirty="0">
                <a:latin typeface="Calibri"/>
                <a:cs typeface="Calibri"/>
              </a:rPr>
              <a:t> </a:t>
            </a:r>
            <a:r>
              <a:rPr sz="750" dirty="0">
                <a:latin typeface="Calibri"/>
                <a:cs typeface="Calibri"/>
              </a:rPr>
              <a:t>intraocular</a:t>
            </a:r>
            <a:r>
              <a:rPr sz="750" spc="15" dirty="0">
                <a:latin typeface="Calibri"/>
                <a:cs typeface="Calibri"/>
              </a:rPr>
              <a:t> </a:t>
            </a:r>
            <a:r>
              <a:rPr sz="750" spc="-5" dirty="0">
                <a:latin typeface="Calibri"/>
                <a:cs typeface="Calibri"/>
              </a:rPr>
              <a:t>pressure</a:t>
            </a:r>
            <a:r>
              <a:rPr sz="750" spc="25" dirty="0">
                <a:latin typeface="Calibri"/>
                <a:cs typeface="Calibri"/>
              </a:rPr>
              <a:t> </a:t>
            </a:r>
            <a:r>
              <a:rPr sz="750" spc="-5" dirty="0">
                <a:latin typeface="Calibri"/>
                <a:cs typeface="Calibri"/>
              </a:rPr>
              <a:t>according</a:t>
            </a:r>
            <a:r>
              <a:rPr sz="750" spc="15" dirty="0">
                <a:latin typeface="Calibri"/>
                <a:cs typeface="Calibri"/>
              </a:rPr>
              <a:t> </a:t>
            </a:r>
            <a:r>
              <a:rPr sz="750" dirty="0">
                <a:latin typeface="Calibri"/>
                <a:cs typeface="Calibri"/>
              </a:rPr>
              <a:t>to</a:t>
            </a:r>
            <a:r>
              <a:rPr sz="750" spc="10" dirty="0">
                <a:latin typeface="Calibri"/>
                <a:cs typeface="Calibri"/>
              </a:rPr>
              <a:t> </a:t>
            </a:r>
            <a:r>
              <a:rPr sz="750" dirty="0">
                <a:latin typeface="Calibri"/>
                <a:cs typeface="Calibri"/>
              </a:rPr>
              <a:t>drinking</a:t>
            </a:r>
            <a:r>
              <a:rPr sz="750" spc="5" dirty="0">
                <a:latin typeface="Calibri"/>
                <a:cs typeface="Calibri"/>
              </a:rPr>
              <a:t> </a:t>
            </a:r>
            <a:endParaRPr lang="en-US" sz="750" spc="5" dirty="0" smtClean="0">
              <a:latin typeface="Calibri"/>
              <a:cs typeface="Calibri"/>
            </a:endParaRPr>
          </a:p>
          <a:p>
            <a:pPr marL="12700" algn="ctr">
              <a:lnSpc>
                <a:spcPct val="100000"/>
              </a:lnSpc>
              <a:spcBef>
                <a:spcPts val="105"/>
              </a:spcBef>
            </a:pPr>
            <a:r>
              <a:rPr sz="750" dirty="0" smtClean="0">
                <a:latin typeface="Calibri"/>
                <a:cs typeface="Calibri"/>
              </a:rPr>
              <a:t>frequency</a:t>
            </a:r>
            <a:r>
              <a:rPr sz="750" spc="5" dirty="0" smtClean="0">
                <a:latin typeface="Calibri"/>
                <a:cs typeface="Calibri"/>
              </a:rPr>
              <a:t> </a:t>
            </a:r>
            <a:r>
              <a:rPr sz="750" dirty="0">
                <a:latin typeface="Calibri"/>
                <a:cs typeface="Calibri"/>
              </a:rPr>
              <a:t>in</a:t>
            </a:r>
            <a:r>
              <a:rPr sz="750" spc="10" dirty="0">
                <a:latin typeface="Calibri"/>
                <a:cs typeface="Calibri"/>
              </a:rPr>
              <a:t> </a:t>
            </a:r>
            <a:r>
              <a:rPr sz="750" dirty="0">
                <a:latin typeface="Calibri"/>
                <a:cs typeface="Calibri"/>
              </a:rPr>
              <a:t>the</a:t>
            </a:r>
            <a:r>
              <a:rPr sz="750" spc="15" dirty="0">
                <a:latin typeface="Calibri"/>
                <a:cs typeface="Calibri"/>
              </a:rPr>
              <a:t> </a:t>
            </a:r>
            <a:r>
              <a:rPr sz="750" spc="-5" dirty="0">
                <a:latin typeface="Calibri"/>
                <a:cs typeface="Calibri"/>
              </a:rPr>
              <a:t>last</a:t>
            </a:r>
            <a:r>
              <a:rPr sz="750" dirty="0">
                <a:latin typeface="Calibri"/>
                <a:cs typeface="Calibri"/>
              </a:rPr>
              <a:t> 6</a:t>
            </a:r>
            <a:r>
              <a:rPr sz="750" spc="15" dirty="0">
                <a:latin typeface="Calibri"/>
                <a:cs typeface="Calibri"/>
              </a:rPr>
              <a:t> </a:t>
            </a:r>
            <a:r>
              <a:rPr sz="750" dirty="0">
                <a:latin typeface="Calibri"/>
                <a:cs typeface="Calibri"/>
              </a:rPr>
              <a:t>months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5853545" y="9224641"/>
            <a:ext cx="3013075" cy="1409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750" dirty="0">
                <a:latin typeface="Calibri"/>
                <a:cs typeface="Calibri"/>
              </a:rPr>
              <a:t>Fig</a:t>
            </a:r>
            <a:r>
              <a:rPr sz="750" spc="15" dirty="0">
                <a:latin typeface="Calibri"/>
                <a:cs typeface="Calibri"/>
              </a:rPr>
              <a:t> </a:t>
            </a:r>
            <a:r>
              <a:rPr sz="750" dirty="0">
                <a:latin typeface="Calibri"/>
                <a:cs typeface="Calibri"/>
              </a:rPr>
              <a:t>3. </a:t>
            </a:r>
            <a:r>
              <a:rPr sz="750" spc="5" dirty="0">
                <a:latin typeface="Calibri"/>
                <a:cs typeface="Calibri"/>
              </a:rPr>
              <a:t>Mean</a:t>
            </a:r>
            <a:r>
              <a:rPr sz="750" spc="15" dirty="0">
                <a:latin typeface="Calibri"/>
                <a:cs typeface="Calibri"/>
              </a:rPr>
              <a:t> </a:t>
            </a:r>
            <a:r>
              <a:rPr sz="750" spc="-5" dirty="0">
                <a:latin typeface="Calibri"/>
                <a:cs typeface="Calibri"/>
              </a:rPr>
              <a:t>intraocular</a:t>
            </a:r>
            <a:r>
              <a:rPr sz="750" spc="15" dirty="0">
                <a:latin typeface="Calibri"/>
                <a:cs typeface="Calibri"/>
              </a:rPr>
              <a:t> </a:t>
            </a:r>
            <a:r>
              <a:rPr sz="750" dirty="0">
                <a:latin typeface="Calibri"/>
                <a:cs typeface="Calibri"/>
              </a:rPr>
              <a:t>pressure</a:t>
            </a:r>
            <a:r>
              <a:rPr sz="750" spc="10" dirty="0">
                <a:latin typeface="Calibri"/>
                <a:cs typeface="Calibri"/>
              </a:rPr>
              <a:t> </a:t>
            </a:r>
            <a:r>
              <a:rPr sz="750" spc="-5" dirty="0">
                <a:latin typeface="Calibri"/>
                <a:cs typeface="Calibri"/>
              </a:rPr>
              <a:t>value</a:t>
            </a:r>
            <a:r>
              <a:rPr sz="750" spc="15" dirty="0">
                <a:latin typeface="Calibri"/>
                <a:cs typeface="Calibri"/>
              </a:rPr>
              <a:t> </a:t>
            </a:r>
            <a:r>
              <a:rPr sz="750" spc="-5" dirty="0">
                <a:latin typeface="Calibri"/>
                <a:cs typeface="Calibri"/>
              </a:rPr>
              <a:t>for</a:t>
            </a:r>
            <a:r>
              <a:rPr sz="750" spc="15" dirty="0">
                <a:latin typeface="Calibri"/>
                <a:cs typeface="Calibri"/>
              </a:rPr>
              <a:t> </a:t>
            </a:r>
            <a:r>
              <a:rPr sz="750" spc="-5" dirty="0">
                <a:latin typeface="Calibri"/>
                <a:cs typeface="Calibri"/>
              </a:rPr>
              <a:t>myopic</a:t>
            </a:r>
            <a:r>
              <a:rPr sz="750" spc="5" dirty="0">
                <a:latin typeface="Calibri"/>
                <a:cs typeface="Calibri"/>
              </a:rPr>
              <a:t> </a:t>
            </a:r>
            <a:r>
              <a:rPr sz="750" dirty="0">
                <a:latin typeface="Calibri"/>
                <a:cs typeface="Calibri"/>
              </a:rPr>
              <a:t>moderate</a:t>
            </a:r>
            <a:r>
              <a:rPr sz="750" spc="15" dirty="0">
                <a:latin typeface="Calibri"/>
                <a:cs typeface="Calibri"/>
              </a:rPr>
              <a:t> </a:t>
            </a:r>
            <a:r>
              <a:rPr sz="750" dirty="0">
                <a:latin typeface="Calibri"/>
                <a:cs typeface="Calibri"/>
              </a:rPr>
              <a:t>altitude</a:t>
            </a:r>
            <a:r>
              <a:rPr sz="750" spc="10" dirty="0">
                <a:latin typeface="Calibri"/>
                <a:cs typeface="Calibri"/>
              </a:rPr>
              <a:t> </a:t>
            </a:r>
            <a:r>
              <a:rPr sz="750" spc="-5" dirty="0">
                <a:latin typeface="Calibri"/>
                <a:cs typeface="Calibri"/>
              </a:rPr>
              <a:t>myopia</a:t>
            </a:r>
            <a:endParaRPr sz="750" dirty="0">
              <a:latin typeface="Calibri"/>
              <a:cs typeface="Calibri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614045" y="6391882"/>
            <a:ext cx="7996555" cy="27305"/>
          </a:xfrm>
          <a:custGeom>
            <a:avLst/>
            <a:gdLst/>
            <a:ahLst/>
            <a:cxnLst/>
            <a:rect l="l" t="t" r="r" b="b"/>
            <a:pathLst>
              <a:path w="7996555" h="27304">
                <a:moveTo>
                  <a:pt x="7996555" y="0"/>
                </a:moveTo>
                <a:lnTo>
                  <a:pt x="0" y="0"/>
                </a:lnTo>
                <a:lnTo>
                  <a:pt x="0" y="27025"/>
                </a:lnTo>
                <a:lnTo>
                  <a:pt x="7996555" y="27025"/>
                </a:lnTo>
                <a:lnTo>
                  <a:pt x="7996555" y="0"/>
                </a:lnTo>
                <a:close/>
              </a:path>
            </a:pathLst>
          </a:custGeom>
          <a:solidFill>
            <a:srgbClr val="FFE6B3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26" name="object 26"/>
          <p:cNvGrpSpPr/>
          <p:nvPr/>
        </p:nvGrpSpPr>
        <p:grpSpPr>
          <a:xfrm>
            <a:off x="76200" y="165265"/>
            <a:ext cx="8839200" cy="1045210"/>
            <a:chOff x="48780" y="165265"/>
            <a:chExt cx="8839200" cy="1045210"/>
          </a:xfrm>
        </p:grpSpPr>
        <p:pic>
          <p:nvPicPr>
            <p:cNvPr id="27" name="object 2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848600" y="165265"/>
              <a:ext cx="1039380" cy="1045210"/>
            </a:xfrm>
            <a:prstGeom prst="rect">
              <a:avLst/>
            </a:prstGeom>
          </p:spPr>
        </p:pic>
        <p:pic>
          <p:nvPicPr>
            <p:cNvPr id="28" name="object 2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8780" y="215353"/>
              <a:ext cx="1264945" cy="944880"/>
            </a:xfrm>
            <a:prstGeom prst="rect">
              <a:avLst/>
            </a:prstGeom>
          </p:spPr>
        </p:pic>
      </p:grpSp>
      <p:pic>
        <p:nvPicPr>
          <p:cNvPr id="29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69988" y="4869154"/>
            <a:ext cx="1440000" cy="44157"/>
          </a:xfrm>
          <a:prstGeom prst="rect">
            <a:avLst/>
          </a:prstGeom>
        </p:spPr>
      </p:pic>
      <p:grpSp>
        <p:nvGrpSpPr>
          <p:cNvPr id="25" name="그룹 24"/>
          <p:cNvGrpSpPr/>
          <p:nvPr/>
        </p:nvGrpSpPr>
        <p:grpSpPr>
          <a:xfrm>
            <a:off x="306165" y="6898052"/>
            <a:ext cx="2560428" cy="2227786"/>
            <a:chOff x="560332" y="7465789"/>
            <a:chExt cx="2640068" cy="2107666"/>
          </a:xfrm>
        </p:grpSpPr>
        <p:pic>
          <p:nvPicPr>
            <p:cNvPr id="24" name="그림 23"/>
            <p:cNvPicPr>
              <a:picLocks noChangeAspect="1"/>
            </p:cNvPicPr>
            <p:nvPr/>
          </p:nvPicPr>
          <p:blipFill rotWithShape="1">
            <a:blip r:embed="rId5"/>
            <a:srcRect r="27183"/>
            <a:stretch/>
          </p:blipFill>
          <p:spPr>
            <a:xfrm>
              <a:off x="560332" y="7465789"/>
              <a:ext cx="2640068" cy="2107666"/>
            </a:xfrm>
            <a:prstGeom prst="rect">
              <a:avLst/>
            </a:prstGeom>
          </p:spPr>
        </p:pic>
        <p:pic>
          <p:nvPicPr>
            <p:cNvPr id="37" name="그림 36"/>
            <p:cNvPicPr>
              <a:picLocks noChangeAspect="1"/>
            </p:cNvPicPr>
            <p:nvPr/>
          </p:nvPicPr>
          <p:blipFill rotWithShape="1">
            <a:blip r:embed="rId5"/>
            <a:srcRect l="71949" t="9231" r="729" b="69076"/>
            <a:stretch/>
          </p:blipFill>
          <p:spPr>
            <a:xfrm>
              <a:off x="2209800" y="7669877"/>
              <a:ext cx="990600" cy="457200"/>
            </a:xfrm>
            <a:prstGeom prst="rect">
              <a:avLst/>
            </a:prstGeom>
          </p:spPr>
        </p:pic>
      </p:grpSp>
      <p:grpSp>
        <p:nvGrpSpPr>
          <p:cNvPr id="40" name="그룹 39"/>
          <p:cNvGrpSpPr/>
          <p:nvPr/>
        </p:nvGrpSpPr>
        <p:grpSpPr>
          <a:xfrm>
            <a:off x="2914591" y="7093506"/>
            <a:ext cx="2874953" cy="1951723"/>
            <a:chOff x="3276600" y="7619889"/>
            <a:chExt cx="2895600" cy="1951723"/>
          </a:xfrm>
        </p:grpSpPr>
        <p:pic>
          <p:nvPicPr>
            <p:cNvPr id="38" name="그림 37"/>
            <p:cNvPicPr>
              <a:picLocks noChangeAspect="1"/>
            </p:cNvPicPr>
            <p:nvPr/>
          </p:nvPicPr>
          <p:blipFill rotWithShape="1">
            <a:blip r:embed="rId6"/>
            <a:srcRect r="22449"/>
            <a:stretch/>
          </p:blipFill>
          <p:spPr>
            <a:xfrm>
              <a:off x="3276600" y="7619889"/>
              <a:ext cx="2895600" cy="1951723"/>
            </a:xfrm>
            <a:prstGeom prst="rect">
              <a:avLst/>
            </a:prstGeom>
          </p:spPr>
        </p:pic>
        <p:pic>
          <p:nvPicPr>
            <p:cNvPr id="39" name="그림 38"/>
            <p:cNvPicPr>
              <a:picLocks noChangeAspect="1"/>
            </p:cNvPicPr>
            <p:nvPr/>
          </p:nvPicPr>
          <p:blipFill rotWithShape="1">
            <a:blip r:embed="rId6"/>
            <a:srcRect l="61225" r="-1" b="80479"/>
            <a:stretch/>
          </p:blipFill>
          <p:spPr>
            <a:xfrm>
              <a:off x="4724400" y="7623175"/>
              <a:ext cx="1447800" cy="503902"/>
            </a:xfrm>
            <a:prstGeom prst="rect">
              <a:avLst/>
            </a:prstGeom>
          </p:spPr>
        </p:pic>
      </p:grpSp>
      <p:grpSp>
        <p:nvGrpSpPr>
          <p:cNvPr id="43" name="그룹 42"/>
          <p:cNvGrpSpPr/>
          <p:nvPr/>
        </p:nvGrpSpPr>
        <p:grpSpPr>
          <a:xfrm>
            <a:off x="5791200" y="7093506"/>
            <a:ext cx="2971800" cy="1975839"/>
            <a:chOff x="3584261" y="7109150"/>
            <a:chExt cx="4524373" cy="2820172"/>
          </a:xfrm>
        </p:grpSpPr>
        <p:pic>
          <p:nvPicPr>
            <p:cNvPr id="41" name="그림 40"/>
            <p:cNvPicPr>
              <a:picLocks noChangeAspect="1"/>
            </p:cNvPicPr>
            <p:nvPr/>
          </p:nvPicPr>
          <p:blipFill rotWithShape="1">
            <a:blip r:embed="rId7"/>
            <a:srcRect r="24528"/>
            <a:stretch/>
          </p:blipFill>
          <p:spPr>
            <a:xfrm>
              <a:off x="3584261" y="7109922"/>
              <a:ext cx="4492940" cy="2819400"/>
            </a:xfrm>
            <a:prstGeom prst="rect">
              <a:avLst/>
            </a:prstGeom>
          </p:spPr>
        </p:pic>
        <p:pic>
          <p:nvPicPr>
            <p:cNvPr id="42" name="그림 41"/>
            <p:cNvPicPr>
              <a:picLocks noChangeAspect="1"/>
            </p:cNvPicPr>
            <p:nvPr/>
          </p:nvPicPr>
          <p:blipFill rotWithShape="1">
            <a:blip r:embed="rId7"/>
            <a:srcRect l="69072" r="2768" b="74025"/>
            <a:stretch/>
          </p:blipFill>
          <p:spPr>
            <a:xfrm>
              <a:off x="6432234" y="7109150"/>
              <a:ext cx="1676400" cy="732328"/>
            </a:xfrm>
            <a:prstGeom prst="rect">
              <a:avLst/>
            </a:prstGeom>
          </p:spPr>
        </p:pic>
      </p:grpSp>
      <p:sp>
        <p:nvSpPr>
          <p:cNvPr id="44" name="Text Box 30"/>
          <p:cNvSpPr txBox="1">
            <a:spLocks noChangeArrowheads="1"/>
          </p:cNvSpPr>
          <p:nvPr/>
        </p:nvSpPr>
        <p:spPr bwMode="auto">
          <a:xfrm>
            <a:off x="353790" y="9192534"/>
            <a:ext cx="2531853" cy="205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ts val="763"/>
              </a:lnSpc>
            </a:pPr>
            <a:r>
              <a:rPr lang="en-US" altLang="zh-CN" sz="75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Fig 1. Average intraocular pressure according to drinking </a:t>
            </a:r>
            <a:endParaRPr lang="en-US" altLang="zh-CN" sz="750" dirty="0" smtClean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algn="ctr">
              <a:lnSpc>
                <a:spcPts val="763"/>
              </a:lnSpc>
            </a:pPr>
            <a:r>
              <a:rPr lang="en-US" altLang="zh-CN" sz="75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frequency </a:t>
            </a:r>
            <a:r>
              <a:rPr lang="en-US" altLang="zh-CN" sz="75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in the last 6 months (based on soju) </a:t>
            </a:r>
          </a:p>
        </p:txBody>
      </p:sp>
      <p:sp>
        <p:nvSpPr>
          <p:cNvPr id="48" name="직사각형 47"/>
          <p:cNvSpPr/>
          <p:nvPr/>
        </p:nvSpPr>
        <p:spPr>
          <a:xfrm>
            <a:off x="306165" y="6898052"/>
            <a:ext cx="8560455" cy="2227786"/>
          </a:xfrm>
          <a:prstGeom prst="rect">
            <a:avLst/>
          </a:prstGeom>
          <a:noFill/>
          <a:ln w="6350">
            <a:solidFill>
              <a:srgbClr val="EBDEF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50" name="직선 연결선 49"/>
          <p:cNvCxnSpPr/>
          <p:nvPr/>
        </p:nvCxnSpPr>
        <p:spPr>
          <a:xfrm>
            <a:off x="2889250" y="6898052"/>
            <a:ext cx="6350" cy="2224440"/>
          </a:xfrm>
          <a:prstGeom prst="line">
            <a:avLst/>
          </a:prstGeom>
          <a:ln w="6350">
            <a:solidFill>
              <a:srgbClr val="EBDEF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직선 연결선 50"/>
          <p:cNvCxnSpPr/>
          <p:nvPr/>
        </p:nvCxnSpPr>
        <p:spPr>
          <a:xfrm>
            <a:off x="5781244" y="6898052"/>
            <a:ext cx="0" cy="2224440"/>
          </a:xfrm>
          <a:prstGeom prst="line">
            <a:avLst/>
          </a:prstGeom>
          <a:ln w="6350">
            <a:solidFill>
              <a:srgbClr val="EBDEF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object 22"/>
          <p:cNvSpPr/>
          <p:nvPr/>
        </p:nvSpPr>
        <p:spPr>
          <a:xfrm>
            <a:off x="614045" y="4486882"/>
            <a:ext cx="7996555" cy="27305"/>
          </a:xfrm>
          <a:custGeom>
            <a:avLst/>
            <a:gdLst/>
            <a:ahLst/>
            <a:cxnLst/>
            <a:rect l="l" t="t" r="r" b="b"/>
            <a:pathLst>
              <a:path w="7996555" h="27304">
                <a:moveTo>
                  <a:pt x="7996555" y="0"/>
                </a:moveTo>
                <a:lnTo>
                  <a:pt x="0" y="0"/>
                </a:lnTo>
                <a:lnTo>
                  <a:pt x="0" y="27025"/>
                </a:lnTo>
                <a:lnTo>
                  <a:pt x="7996555" y="27025"/>
                </a:lnTo>
                <a:lnTo>
                  <a:pt x="7996555" y="0"/>
                </a:lnTo>
                <a:close/>
              </a:path>
            </a:pathLst>
          </a:custGeom>
          <a:solidFill>
            <a:srgbClr val="FFE6B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22"/>
          <p:cNvSpPr/>
          <p:nvPr/>
        </p:nvSpPr>
        <p:spPr>
          <a:xfrm>
            <a:off x="614045" y="10887682"/>
            <a:ext cx="7996555" cy="27305"/>
          </a:xfrm>
          <a:custGeom>
            <a:avLst/>
            <a:gdLst/>
            <a:ahLst/>
            <a:cxnLst/>
            <a:rect l="l" t="t" r="r" b="b"/>
            <a:pathLst>
              <a:path w="7996555" h="27304">
                <a:moveTo>
                  <a:pt x="7996555" y="0"/>
                </a:moveTo>
                <a:lnTo>
                  <a:pt x="0" y="0"/>
                </a:lnTo>
                <a:lnTo>
                  <a:pt x="0" y="27025"/>
                </a:lnTo>
                <a:lnTo>
                  <a:pt x="7996555" y="27025"/>
                </a:lnTo>
                <a:lnTo>
                  <a:pt x="7996555" y="0"/>
                </a:lnTo>
                <a:close/>
              </a:path>
            </a:pathLst>
          </a:custGeom>
          <a:solidFill>
            <a:srgbClr val="FFE6B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22"/>
          <p:cNvSpPr/>
          <p:nvPr/>
        </p:nvSpPr>
        <p:spPr>
          <a:xfrm>
            <a:off x="614045" y="12307158"/>
            <a:ext cx="7996555" cy="27305"/>
          </a:xfrm>
          <a:custGeom>
            <a:avLst/>
            <a:gdLst/>
            <a:ahLst/>
            <a:cxnLst/>
            <a:rect l="l" t="t" r="r" b="b"/>
            <a:pathLst>
              <a:path w="7996555" h="27304">
                <a:moveTo>
                  <a:pt x="7996555" y="0"/>
                </a:moveTo>
                <a:lnTo>
                  <a:pt x="0" y="0"/>
                </a:lnTo>
                <a:lnTo>
                  <a:pt x="0" y="27025"/>
                </a:lnTo>
                <a:lnTo>
                  <a:pt x="7996555" y="27025"/>
                </a:lnTo>
                <a:lnTo>
                  <a:pt x="7996555" y="0"/>
                </a:lnTo>
                <a:close/>
              </a:path>
            </a:pathLst>
          </a:custGeom>
          <a:solidFill>
            <a:srgbClr val="FFE6B3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462C1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</TotalTime>
  <Words>539</Words>
  <Application>Microsoft Office PowerPoint</Application>
  <PresentationFormat>사용자 지정</PresentationFormat>
  <Paragraphs>22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宋体</vt:lpstr>
      <vt:lpstr>맑은 고딕</vt:lpstr>
      <vt:lpstr>휴먼아미체</vt:lpstr>
      <vt:lpstr>Calibri</vt:lpstr>
      <vt:lpstr>Office Theme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NT900</dc:creator>
  <cp:lastModifiedBy>2</cp:lastModifiedBy>
  <cp:revision>7</cp:revision>
  <dcterms:created xsi:type="dcterms:W3CDTF">2021-11-29T00:23:36Z</dcterms:created>
  <dcterms:modified xsi:type="dcterms:W3CDTF">2021-11-30T06:34:18Z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2021-06-10T00:00:00Z</vt:filetime>
  </property>
  <property fmtid="{D5CDD505-2E9C-101B-9397-08002B2CF9AE}" pid="3" name="Creator">
    <vt:lpwstr>Show 2020 11.0.0.2603</vt:lpwstr>
  </property>
  <property fmtid="{D5CDD505-2E9C-101B-9397-08002B2CF9AE}" pid="4" name="LastSaved">
    <vt:filetime>2021-11-29T00:00:00Z</vt:filetime>
  </property>
</Properties>
</file>