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6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84D"/>
    <a:srgbClr val="6C6254"/>
    <a:srgbClr val="FFC100"/>
    <a:srgbClr val="13204E"/>
    <a:srgbClr val="002E58"/>
    <a:srgbClr val="F66A00"/>
    <a:srgbClr val="F4FFF5"/>
    <a:srgbClr val="09230E"/>
    <a:srgbClr val="606060"/>
    <a:srgbClr val="211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97" autoAdjust="0"/>
    <p:restoredTop sz="93883" autoAdjust="0"/>
  </p:normalViewPr>
  <p:slideViewPr>
    <p:cSldViewPr>
      <p:cViewPr>
        <p:scale>
          <a:sx n="20" d="100"/>
          <a:sy n="20" d="100"/>
        </p:scale>
        <p:origin x="1984" y="-1116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9E85A-7BBA-4707-AB4C-C7BD614F8D83}" type="datetimeFigureOut">
              <a:rPr lang="ko-KR" altLang="en-US" smtClean="0"/>
              <a:t>2021-11-30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FC8B4-D810-491B-A7CC-11E9B61D19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06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FC8B4-D810-491B-A7CC-11E9B61D19A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61453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AutoShape 6"/>
          <p:cNvSpPr>
            <a:spLocks noChangeArrowheads="1"/>
          </p:cNvSpPr>
          <p:nvPr/>
        </p:nvSpPr>
        <p:spPr bwMode="auto">
          <a:xfrm>
            <a:off x="481430" y="518421"/>
            <a:ext cx="20611271" cy="4030180"/>
          </a:xfrm>
          <a:prstGeom prst="roundRect">
            <a:avLst>
              <a:gd name="adj" fmla="val 16667"/>
            </a:avLst>
          </a:prstGeom>
          <a:solidFill>
            <a:srgbClr val="002E58"/>
          </a:solidFill>
          <a:ln w="50800">
            <a:solidFill>
              <a:srgbClr val="002E58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lvl="0" algn="ctr" defTabSz="3089186"/>
            <a:r>
              <a:rPr lang="ko-KR" altLang="en-US" sz="6000" dirty="0" err="1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일반콘택트렌즈와</a:t>
            </a:r>
            <a:r>
              <a:rPr lang="ko-KR" altLang="en-US" sz="6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6000" dirty="0" err="1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청광차단</a:t>
            </a:r>
            <a:r>
              <a:rPr lang="ko-KR" altLang="en-US" sz="6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콘택트렌즈의</a:t>
            </a:r>
            <a:endParaRPr lang="en-US" altLang="ko-KR" sz="6000" dirty="0">
              <a:solidFill>
                <a:srgbClr val="FFFFFF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lvl="0" algn="ctr" defTabSz="3089186"/>
            <a:r>
              <a:rPr lang="ko-KR" altLang="en-US" sz="6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자각적 만족도 조사</a:t>
            </a:r>
            <a:endParaRPr lang="en-US" altLang="ko-KR" sz="6000" dirty="0">
              <a:solidFill>
                <a:srgbClr val="FFFFFF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lvl="0" algn="ctr" defTabSz="3089186"/>
            <a:endParaRPr lang="en-US" altLang="ko-KR" sz="2002" dirty="0">
              <a:solidFill>
                <a:srgbClr val="FFFFFF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r>
              <a:rPr lang="ko-KR" altLang="en-US" sz="4004" b="1" u="sng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조정우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∙ </a:t>
            </a:r>
            <a:r>
              <a:rPr lang="ko-KR" altLang="en-US" sz="4004" b="1" dirty="0" err="1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강영지</a:t>
            </a:r>
            <a:r>
              <a:rPr lang="ko-KR" altLang="en-US" sz="44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서은선</a:t>
            </a:r>
            <a:r>
              <a:rPr lang="ko-KR" altLang="en-US" sz="40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*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endParaRPr lang="en-US" altLang="ko-KR" sz="4004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endParaRPr lang="en-US" altLang="ko-KR" sz="2002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4552"/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동신대학교  안경광학과</a:t>
            </a:r>
          </a:p>
        </p:txBody>
      </p:sp>
      <p:sp>
        <p:nvSpPr>
          <p:cNvPr id="2168" name="Rectangle 33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5106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2" name="TextBox 1"/>
          <p:cNvSpPr txBox="1"/>
          <p:nvPr/>
        </p:nvSpPr>
        <p:spPr>
          <a:xfrm>
            <a:off x="7215868" y="31532841"/>
            <a:ext cx="7067962" cy="646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59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2021</a:t>
            </a:r>
            <a:r>
              <a:rPr lang="ko-KR" altLang="en-US" sz="359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 한국안광학회 동계학술대회</a:t>
            </a:r>
          </a:p>
        </p:txBody>
      </p:sp>
      <p:pic>
        <p:nvPicPr>
          <p:cNvPr id="22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DB39E330-D165-B34A-A1E9-97793A388C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11" y="1161423"/>
            <a:ext cx="3311561" cy="243548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그룹 2">
            <a:extLst>
              <a:ext uri="{FF2B5EF4-FFF2-40B4-BE49-F238E27FC236}">
                <a16:creationId xmlns:a16="http://schemas.microsoft.com/office/drawing/2014/main" id="{9E5A5E86-F03D-49F5-ADA0-BBAB7F696691}"/>
              </a:ext>
            </a:extLst>
          </p:cNvPr>
          <p:cNvGrpSpPr/>
          <p:nvPr/>
        </p:nvGrpSpPr>
        <p:grpSpPr>
          <a:xfrm>
            <a:off x="481429" y="4772835"/>
            <a:ext cx="20611271" cy="2775009"/>
            <a:chOff x="481429" y="5051526"/>
            <a:chExt cx="20611271" cy="2775009"/>
          </a:xfrm>
        </p:grpSpPr>
        <p:sp>
          <p:nvSpPr>
            <p:cNvPr id="4" name="직사각형 3">
              <a:extLst>
                <a:ext uri="{FF2B5EF4-FFF2-40B4-BE49-F238E27FC236}">
                  <a16:creationId xmlns:a16="http://schemas.microsoft.com/office/drawing/2014/main" id="{99933089-4267-014C-B5CB-6FB1176F5CC5}"/>
                </a:ext>
              </a:extLst>
            </p:cNvPr>
            <p:cNvSpPr/>
            <p:nvPr/>
          </p:nvSpPr>
          <p:spPr bwMode="auto">
            <a:xfrm>
              <a:off x="481429" y="5450059"/>
              <a:ext cx="20611271" cy="237647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" name="모서리가 둥근 직사각형 4"/>
            <p:cNvSpPr/>
            <p:nvPr/>
          </p:nvSpPr>
          <p:spPr bwMode="auto">
            <a:xfrm>
              <a:off x="906291" y="5051526"/>
              <a:ext cx="19761547" cy="817646"/>
            </a:xfrm>
            <a:prstGeom prst="roundRect">
              <a:avLst/>
            </a:prstGeom>
            <a:solidFill>
              <a:srgbClr val="F66A00"/>
            </a:solidFill>
            <a:ln w="9525" cap="flat" cmpd="sng" algn="ctr">
              <a:solidFill>
                <a:srgbClr val="F66A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INTRODUCTION</a:t>
              </a:r>
              <a:endParaRPr lang="ko-KR" altLang="en-US" sz="3994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anose="020F0502020204030204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08B7893-B25B-704D-8991-4D93B8667672}"/>
                </a:ext>
              </a:extLst>
            </p:cNvPr>
            <p:cNvSpPr txBox="1"/>
            <p:nvPr/>
          </p:nvSpPr>
          <p:spPr>
            <a:xfrm>
              <a:off x="999500" y="5910106"/>
              <a:ext cx="19723409" cy="17471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7000"/>
                </a:lnSpc>
              </a:pPr>
              <a:r>
                <a:rPr lang="ko-KR" altLang="en-US" sz="3000" b="1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 본 연구는 일반 구면 소프트 콘택트렌즈와 </a:t>
              </a:r>
              <a:r>
                <a:rPr lang="ko-KR" altLang="en-US" sz="3000" b="1" kern="0" spc="0" dirty="0" err="1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청광차단</a:t>
              </a:r>
              <a:r>
                <a:rPr lang="ko-KR" altLang="en-US" sz="3000" b="1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소프트 콘택트렌즈의 교정시력 및 대비시력</a:t>
              </a:r>
              <a:r>
                <a:rPr lang="en-US" altLang="ko-KR" sz="3000" b="1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3000" b="1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자각적 만족도 등의 효과를 알아보기 위해서 연구하였다</a:t>
              </a:r>
              <a:r>
                <a:rPr lang="en-US" altLang="ko-KR" sz="3000" b="1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  <a:endParaRPr lang="ko-KR" altLang="en-US" sz="30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38CBBDC6-BE8C-4C82-806A-79332B889AE6}"/>
              </a:ext>
            </a:extLst>
          </p:cNvPr>
          <p:cNvGrpSpPr/>
          <p:nvPr/>
        </p:nvGrpSpPr>
        <p:grpSpPr>
          <a:xfrm>
            <a:off x="504206" y="7710661"/>
            <a:ext cx="20588315" cy="5355137"/>
            <a:chOff x="504206" y="8713193"/>
            <a:chExt cx="20588315" cy="5898379"/>
          </a:xfrm>
        </p:grpSpPr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D34AD32B-2D1B-E24D-9BB0-731AD312E448}"/>
                </a:ext>
              </a:extLst>
            </p:cNvPr>
            <p:cNvSpPr/>
            <p:nvPr/>
          </p:nvSpPr>
          <p:spPr bwMode="auto">
            <a:xfrm>
              <a:off x="504206" y="9169014"/>
              <a:ext cx="20588315" cy="5442558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7" name="모서리가 둥근 직사각형 56"/>
            <p:cNvSpPr/>
            <p:nvPr/>
          </p:nvSpPr>
          <p:spPr bwMode="auto">
            <a:xfrm>
              <a:off x="890266" y="8713193"/>
              <a:ext cx="19873778" cy="819083"/>
            </a:xfrm>
            <a:prstGeom prst="roundRect">
              <a:avLst/>
            </a:prstGeom>
            <a:solidFill>
              <a:srgbClr val="F66A00"/>
            </a:solidFill>
            <a:ln w="9525" cap="flat" cmpd="sng" algn="ctr">
              <a:solidFill>
                <a:srgbClr val="F66A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METHODS</a:t>
              </a:r>
              <a:endParaRPr lang="ko-KR" altLang="en-US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algn="ctr" defTabSz="3084552"/>
              <a:endParaRPr lang="ko-KR" altLang="en-US" sz="3998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C510AB0-F81F-974F-8800-BB0FD6BC90CC}"/>
                </a:ext>
              </a:extLst>
            </p:cNvPr>
            <p:cNvSpPr txBox="1"/>
            <p:nvPr/>
          </p:nvSpPr>
          <p:spPr>
            <a:xfrm>
              <a:off x="890266" y="9565009"/>
              <a:ext cx="19873778" cy="47100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7000"/>
                </a:lnSpc>
              </a:pPr>
              <a:r>
                <a:rPr lang="en-US" altLang="ko-KR" sz="3000" b="1" dirty="0">
                  <a:solidFill>
                    <a:srgbClr val="7030A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함초롬바탕" panose="02030504000101010101" pitchFamily="18" charset="-127"/>
                  <a:sym typeface="Wingdings" pitchFamily="2" charset="2"/>
                </a:rPr>
                <a:t> </a:t>
              </a:r>
              <a:r>
                <a:rPr lang="ko-KR" altLang="en-US" sz="3000" b="1" kern="0" spc="-10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대상자 선정</a:t>
              </a:r>
              <a:r>
                <a:rPr lang="en-US" altLang="ko-KR" sz="3000" b="1" kern="0" spc="-10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: </a:t>
              </a:r>
              <a:r>
                <a:rPr lang="ko-KR" altLang="en-US" sz="3000" b="1" kern="0" spc="-10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안질환 및 전신질환과 시기능에 문제가 없고</a:t>
              </a:r>
              <a:r>
                <a:rPr lang="en-US" altLang="ko-KR" sz="3000" b="1" kern="0" spc="-10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3000" b="1" kern="0" spc="-10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자</a:t>
              </a:r>
              <a:r>
                <a:rPr lang="ko-KR" altLang="en-US" sz="3000" b="1" kern="0" spc="-10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의로 참여를 결정하고 준수사항을 지키기로 약속한 자</a:t>
              </a:r>
              <a:br>
                <a:rPr lang="en-US" altLang="ko-KR" sz="3000" b="1" kern="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</a:br>
              <a:r>
                <a:rPr lang="en-US" altLang="ko-KR" sz="3000" b="1" dirty="0">
                  <a:solidFill>
                    <a:srgbClr val="7030A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함초롬바탕" panose="02030504000101010101" pitchFamily="18" charset="-127"/>
                  <a:sym typeface="Wingdings" pitchFamily="2" charset="2"/>
                </a:rPr>
                <a:t> </a:t>
              </a:r>
              <a:r>
                <a:rPr lang="ko-KR" altLang="en-US" sz="30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바탕" panose="02030504000101010101" pitchFamily="18" charset="-127"/>
                  <a:sym typeface="Wingdings" pitchFamily="2" charset="2"/>
                </a:rPr>
                <a:t>대상자</a:t>
              </a:r>
              <a:r>
                <a:rPr lang="en-US" altLang="ko-KR" sz="30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바탕" panose="02030504000101010101" pitchFamily="18" charset="-127"/>
                  <a:sym typeface="Wingdings" pitchFamily="2" charset="2"/>
                </a:rPr>
                <a:t>: </a:t>
              </a:r>
              <a:r>
                <a:rPr lang="ko-KR" altLang="en-US" sz="3000" b="1" kern="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평균 연령</a:t>
              </a:r>
              <a:r>
                <a:rPr lang="en-US" altLang="ko-KR" sz="3000" b="1" kern="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:  27.3</a:t>
              </a:r>
              <a:r>
                <a:rPr lang="ko-KR" altLang="en-US" sz="3000" b="1" kern="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세</a:t>
              </a:r>
              <a:r>
                <a:rPr lang="en-US" altLang="ko-KR" sz="3000" b="1" kern="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,   </a:t>
              </a:r>
              <a:r>
                <a:rPr lang="ko-KR" altLang="en-US" sz="3000" b="1" kern="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여자</a:t>
              </a:r>
              <a:r>
                <a:rPr lang="en-US" altLang="ko-KR" sz="3000" b="1" kern="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:  16</a:t>
              </a:r>
              <a:r>
                <a:rPr lang="ko-KR" altLang="en-US" sz="3000" b="1" kern="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명 </a:t>
              </a:r>
              <a:r>
                <a:rPr lang="en-US" altLang="ko-KR" sz="3000" b="1" kern="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/ </a:t>
              </a:r>
              <a:r>
                <a:rPr lang="ko-KR" altLang="en-US" sz="3000" b="1" kern="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남자</a:t>
              </a:r>
              <a:r>
                <a:rPr lang="en-US" altLang="ko-KR" sz="3000" b="1" kern="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:  9</a:t>
              </a:r>
              <a:r>
                <a:rPr lang="ko-KR" altLang="en-US" sz="3000" b="1" kern="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명 </a:t>
              </a:r>
              <a:r>
                <a:rPr lang="en-US" altLang="ko-KR" sz="3000" b="1" kern="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ko-KR" altLang="en-US" sz="3000" b="1" kern="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총 </a:t>
              </a:r>
              <a:r>
                <a:rPr lang="en-US" altLang="ko-KR" sz="3000" b="1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25</a:t>
              </a:r>
              <a:r>
                <a:rPr lang="ko-KR" altLang="en-US" sz="3000" b="1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명</a:t>
              </a:r>
              <a:r>
                <a:rPr lang="en-US" altLang="ko-KR" sz="3000" b="1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) </a:t>
              </a:r>
              <a:br>
                <a:rPr lang="en-US" altLang="ko-KR" sz="3000" b="1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</a:br>
              <a:r>
                <a:rPr lang="en-US" altLang="ko-KR" sz="3000" b="1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             </a:t>
              </a:r>
              <a:r>
                <a:rPr lang="ko-KR" altLang="en-US" sz="3000" b="1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평균 굴절이상</a:t>
              </a:r>
              <a:r>
                <a:rPr lang="en-US" altLang="ko-KR" sz="3000" b="1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:  OD: -2.40D / OS: -2.35D </a:t>
              </a:r>
              <a:br>
                <a:rPr lang="en-US" altLang="ko-KR" sz="3000" b="1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</a:br>
              <a:r>
                <a:rPr lang="en-US" altLang="ko-KR" sz="3000" b="1" dirty="0">
                  <a:solidFill>
                    <a:srgbClr val="7030A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함초롬바탕" panose="02030504000101010101" pitchFamily="18" charset="-127"/>
                  <a:sym typeface="Wingdings" pitchFamily="2" charset="2"/>
                </a:rPr>
                <a:t> </a:t>
              </a:r>
              <a:r>
                <a:rPr lang="ko-KR" altLang="en-US" sz="3000" b="1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착용렌즈</a:t>
              </a:r>
              <a:r>
                <a:rPr lang="en-US" altLang="ko-KR" sz="3000" b="1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: </a:t>
              </a:r>
              <a:r>
                <a:rPr lang="ko-KR" altLang="en-US" sz="3000" b="1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일반 구면 소프트 콘택트렌즈와 </a:t>
              </a:r>
              <a:r>
                <a:rPr lang="ko-KR" altLang="en-US" sz="3000" b="1" kern="0" spc="0" dirty="0" err="1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청광차단</a:t>
              </a:r>
              <a:r>
                <a:rPr lang="ko-KR" altLang="en-US" sz="3000" b="1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소프트 콘택트렌즈</a:t>
              </a:r>
              <a:br>
                <a:rPr lang="en-US" altLang="ko-KR" sz="3000" b="1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</a:br>
              <a:r>
                <a:rPr lang="en-US" altLang="ko-KR" sz="3000" b="1" dirty="0">
                  <a:solidFill>
                    <a:srgbClr val="7030A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함초롬바탕" panose="02030504000101010101" pitchFamily="18" charset="-127"/>
                  <a:sym typeface="Wingdings" pitchFamily="2" charset="2"/>
                </a:rPr>
                <a:t> </a:t>
              </a:r>
              <a:r>
                <a:rPr lang="ko-KR" altLang="en-US" sz="3000" b="1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평가항목</a:t>
              </a:r>
              <a:r>
                <a:rPr lang="en-US" altLang="ko-KR" sz="3000" b="1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:</a:t>
              </a:r>
              <a:r>
                <a:rPr lang="ko-KR" altLang="en-US" sz="3000" b="1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교정시력</a:t>
              </a:r>
              <a:r>
                <a:rPr lang="en-US" altLang="ko-KR" sz="3000" b="1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,</a:t>
              </a:r>
              <a:r>
                <a:rPr lang="ko-KR" altLang="en-US" sz="3000" b="1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대비 시력</a:t>
              </a:r>
              <a:r>
                <a:rPr lang="en-US" altLang="ko-KR" sz="3000" b="1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(100%, 10%), </a:t>
              </a:r>
              <a:r>
                <a:rPr lang="ko-KR" altLang="en-US" sz="3000" b="1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자각적 만족도</a:t>
              </a:r>
              <a:endParaRPr lang="en-US" sz="300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pic>
        <p:nvPicPr>
          <p:cNvPr id="24" name="그림 23">
            <a:extLst>
              <a:ext uri="{FF2B5EF4-FFF2-40B4-BE49-F238E27FC236}">
                <a16:creationId xmlns:a16="http://schemas.microsoft.com/office/drawing/2014/main" id="{3E3C6316-C398-4FAD-9154-CDCF8F2197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77321" y="992127"/>
            <a:ext cx="3244423" cy="325289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9" name="그룹 8">
            <a:extLst>
              <a:ext uri="{FF2B5EF4-FFF2-40B4-BE49-F238E27FC236}">
                <a16:creationId xmlns:a16="http://schemas.microsoft.com/office/drawing/2014/main" id="{D3ABBAC0-B170-44DC-887F-F9299141A644}"/>
              </a:ext>
            </a:extLst>
          </p:cNvPr>
          <p:cNvGrpSpPr/>
          <p:nvPr/>
        </p:nvGrpSpPr>
        <p:grpSpPr>
          <a:xfrm>
            <a:off x="507193" y="13205769"/>
            <a:ext cx="20588315" cy="10069075"/>
            <a:chOff x="507193" y="13549774"/>
            <a:chExt cx="20588315" cy="10069075"/>
          </a:xfrm>
        </p:grpSpPr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DF3ECFC9-BC07-C643-8DC1-93FAD707EF96}"/>
                </a:ext>
              </a:extLst>
            </p:cNvPr>
            <p:cNvSpPr/>
            <p:nvPr/>
          </p:nvSpPr>
          <p:spPr bwMode="auto">
            <a:xfrm>
              <a:off x="507193" y="13803311"/>
              <a:ext cx="20588315" cy="9815538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8" name="모서리가 둥근 직사각형 57"/>
            <p:cNvSpPr/>
            <p:nvPr/>
          </p:nvSpPr>
          <p:spPr bwMode="auto">
            <a:xfrm>
              <a:off x="653934" y="13549774"/>
              <a:ext cx="20253902" cy="712788"/>
            </a:xfrm>
            <a:prstGeom prst="roundRect">
              <a:avLst/>
            </a:prstGeom>
            <a:solidFill>
              <a:srgbClr val="F66A00"/>
            </a:solidFill>
            <a:ln w="9525" cap="flat" cmpd="sng" algn="ctr">
              <a:solidFill>
                <a:srgbClr val="F66A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RESULTS</a:t>
              </a:r>
              <a:endParaRPr lang="ko-KR" altLang="en-US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algn="ctr" defTabSz="3084552"/>
              <a:endParaRPr lang="ko-KR" altLang="en-US" sz="3998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8F0ACEA-ABCC-D14D-817C-F1AEF92D0100}"/>
                </a:ext>
              </a:extLst>
            </p:cNvPr>
            <p:cNvSpPr txBox="1"/>
            <p:nvPr/>
          </p:nvSpPr>
          <p:spPr>
            <a:xfrm>
              <a:off x="653932" y="14293292"/>
              <a:ext cx="20222867" cy="35411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>
                <a:lnSpc>
                  <a:spcPct val="200000"/>
                </a:lnSpc>
                <a:buAutoNum type="arabicPeriod"/>
              </a:pPr>
              <a:r>
                <a:rPr lang="ko-KR" altLang="en-US" sz="3000" b="1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일반 구면 소프트 콘택트렌즈와 </a:t>
              </a:r>
              <a:r>
                <a:rPr lang="ko-KR" altLang="en-US" sz="3000" b="1" kern="0" spc="0" dirty="0" err="1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청광차단</a:t>
              </a:r>
              <a:r>
                <a:rPr lang="ko-KR" altLang="en-US" sz="3000" b="1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소프트 </a:t>
              </a:r>
              <a:r>
                <a:rPr lang="ko-KR" altLang="en-US" sz="3000" b="1" kern="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콘택트렌즈의 대비시력</a:t>
              </a:r>
              <a:endParaRPr lang="en-US" altLang="ko-KR" sz="30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>
                <a:lnSpc>
                  <a:spcPct val="200000"/>
                </a:lnSpc>
              </a:pPr>
              <a:r>
                <a:rPr lang="ko-KR" altLang="en-US" sz="3000" b="1" kern="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   </a:t>
              </a:r>
              <a:r>
                <a:rPr lang="en-US" altLang="ko-KR" sz="3000" b="1" dirty="0">
                  <a:solidFill>
                    <a:srgbClr val="7030A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함초롬바탕" panose="02030504000101010101" pitchFamily="18" charset="-127"/>
                  <a:sym typeface="Wingdings" pitchFamily="2" charset="2"/>
                </a:rPr>
                <a:t> </a:t>
              </a:r>
              <a:r>
                <a:rPr lang="ko-KR" altLang="en-US" sz="3000" b="1" kern="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대비시력</a:t>
              </a:r>
              <a:r>
                <a:rPr lang="en-US" altLang="ko-KR" sz="3000" b="1" kern="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(100%): </a:t>
              </a:r>
              <a:r>
                <a:rPr lang="ko-KR" altLang="en-US" sz="3000" b="1" kern="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일반 콘택트렌즈 평균 교정시력</a:t>
              </a:r>
              <a:r>
                <a:rPr lang="en-US" altLang="ko-KR" sz="3000" b="1" kern="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:</a:t>
              </a:r>
              <a:r>
                <a:rPr lang="ko-KR" altLang="en-US" sz="3000" b="1" kern="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3000" b="1" kern="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0.97,  </a:t>
              </a:r>
              <a:r>
                <a:rPr lang="ko-KR" altLang="en-US" sz="3000" b="1" kern="0" dirty="0" err="1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청광차단</a:t>
              </a:r>
              <a:r>
                <a:rPr lang="ko-KR" altLang="en-US" sz="3000" b="1" kern="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콘택트렌즈 평균 교정시력</a:t>
              </a:r>
              <a:r>
                <a:rPr lang="en-US" altLang="ko-KR" sz="3000" b="1" kern="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:</a:t>
              </a:r>
              <a:r>
                <a:rPr lang="ko-KR" altLang="en-US" sz="3000" b="1" kern="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3000" b="1" kern="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0.95</a:t>
              </a:r>
            </a:p>
            <a:p>
              <a:pPr>
                <a:lnSpc>
                  <a:spcPct val="200000"/>
                </a:lnSpc>
              </a:pPr>
              <a:r>
                <a:rPr lang="ko-KR" altLang="en-US" sz="3000" b="1" kern="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   </a:t>
              </a:r>
              <a:r>
                <a:rPr lang="en-US" altLang="ko-KR" sz="3000" b="1" dirty="0">
                  <a:solidFill>
                    <a:srgbClr val="7030A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함초롬바탕" panose="02030504000101010101" pitchFamily="18" charset="-127"/>
                  <a:sym typeface="Wingdings" pitchFamily="2" charset="2"/>
                </a:rPr>
                <a:t> </a:t>
              </a:r>
              <a:r>
                <a:rPr lang="ko-KR" altLang="en-US" sz="3000" b="1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대비시력</a:t>
              </a:r>
              <a:r>
                <a:rPr lang="en-US" altLang="ko-KR" sz="3000" b="1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(10%):</a:t>
              </a:r>
              <a:r>
                <a:rPr lang="ko-KR" altLang="en-US" sz="3000" b="1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일반 콘택트렌즈 평균 교정시력</a:t>
              </a:r>
              <a:r>
                <a:rPr lang="en-US" altLang="ko-KR" sz="3000" b="1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:</a:t>
              </a:r>
              <a:r>
                <a:rPr lang="ko-KR" altLang="en-US" sz="3000" b="1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3000" b="1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0.62,  </a:t>
              </a:r>
              <a:r>
                <a:rPr lang="ko-KR" altLang="en-US" sz="3000" b="1" kern="0" spc="0" dirty="0" err="1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청광차단</a:t>
              </a:r>
              <a:r>
                <a:rPr lang="ko-KR" altLang="en-US" sz="3000" b="1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콘택트렌즈 평균 교정시력</a:t>
              </a:r>
              <a:r>
                <a:rPr lang="en-US" altLang="ko-KR" sz="3000" b="1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:</a:t>
              </a:r>
              <a:r>
                <a:rPr lang="ko-KR" altLang="en-US" sz="3000" b="1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3000" b="1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0.70</a:t>
              </a:r>
            </a:p>
            <a:p>
              <a:pPr>
                <a:lnSpc>
                  <a:spcPct val="200000"/>
                </a:lnSpc>
              </a:pPr>
              <a:r>
                <a:rPr lang="en-US" altLang="ko-KR" sz="3000" b="1" kern="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2. </a:t>
              </a:r>
              <a:r>
                <a:rPr lang="ko-KR" altLang="en-US" sz="3000" b="1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일반 구면 소프트 콘택트렌즈와 </a:t>
              </a:r>
              <a:r>
                <a:rPr lang="ko-KR" altLang="en-US" sz="3000" b="1" kern="0" spc="0" dirty="0" err="1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청광차단</a:t>
              </a:r>
              <a:r>
                <a:rPr lang="ko-KR" altLang="en-US" sz="3000" b="1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소프트 </a:t>
              </a:r>
              <a:r>
                <a:rPr lang="ko-KR" altLang="en-US" sz="3000" b="1" kern="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콘택트렌즈 착용 후 자각적 만족도</a:t>
              </a:r>
              <a:endParaRPr lang="en-US" altLang="ko-KR" sz="30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pic>
          <p:nvPicPr>
            <p:cNvPr id="36" name="그림 35">
              <a:extLst>
                <a:ext uri="{FF2B5EF4-FFF2-40B4-BE49-F238E27FC236}">
                  <a16:creationId xmlns:a16="http://schemas.microsoft.com/office/drawing/2014/main" id="{1E167B24-160E-4B85-830D-7315BFA71B2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10367" y="17971932"/>
              <a:ext cx="9420225" cy="5408669"/>
            </a:xfrm>
            <a:prstGeom prst="rect">
              <a:avLst/>
            </a:prstGeom>
          </p:spPr>
        </p:pic>
        <p:pic>
          <p:nvPicPr>
            <p:cNvPr id="38" name="그림 37">
              <a:extLst>
                <a:ext uri="{FF2B5EF4-FFF2-40B4-BE49-F238E27FC236}">
                  <a16:creationId xmlns:a16="http://schemas.microsoft.com/office/drawing/2014/main" id="{276BF02E-DC33-45D3-A7DC-AECB5EB19BC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503458" y="18059926"/>
              <a:ext cx="10361847" cy="5316205"/>
            </a:xfrm>
            <a:prstGeom prst="rect">
              <a:avLst/>
            </a:prstGeom>
          </p:spPr>
        </p:pic>
      </p:grpSp>
      <p:grpSp>
        <p:nvGrpSpPr>
          <p:cNvPr id="10" name="그룹 9">
            <a:extLst>
              <a:ext uri="{FF2B5EF4-FFF2-40B4-BE49-F238E27FC236}">
                <a16:creationId xmlns:a16="http://schemas.microsoft.com/office/drawing/2014/main" id="{F8BEF1BA-D739-4FAF-AE6D-8D168152C094}"/>
              </a:ext>
            </a:extLst>
          </p:cNvPr>
          <p:cNvGrpSpPr/>
          <p:nvPr/>
        </p:nvGrpSpPr>
        <p:grpSpPr>
          <a:xfrm>
            <a:off x="481429" y="23451895"/>
            <a:ext cx="20588315" cy="5095213"/>
            <a:chOff x="481429" y="23924236"/>
            <a:chExt cx="20588315" cy="5095213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0EA6FEA-B2CB-B04E-B104-5B4CA77F50D4}"/>
                </a:ext>
              </a:extLst>
            </p:cNvPr>
            <p:cNvSpPr txBox="1"/>
            <p:nvPr/>
          </p:nvSpPr>
          <p:spPr>
            <a:xfrm>
              <a:off x="724615" y="24716324"/>
              <a:ext cx="20140690" cy="41356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lnSpc>
                  <a:spcPts val="6500"/>
                </a:lnSpc>
                <a:buAutoNum type="arabicPeriod"/>
              </a:pPr>
              <a:r>
                <a:rPr lang="ko-KR" altLang="en-US" sz="3000" b="1" kern="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대비시력 </a:t>
              </a:r>
              <a:r>
                <a:rPr lang="en-US" altLang="ko-KR" sz="3000" b="1" kern="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(100%)</a:t>
              </a:r>
              <a:r>
                <a:rPr lang="ko-KR" altLang="en-US" sz="3000" b="1" kern="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에서 교정시력은 일반 구면 소프트 콘택트렌즈가 </a:t>
              </a:r>
              <a:r>
                <a:rPr lang="en-US" altLang="ko-KR" sz="3000" b="1" kern="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0.02 </a:t>
              </a:r>
              <a:r>
                <a:rPr lang="ko-KR" altLang="en-US" sz="3000" b="1" kern="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더 높았음</a:t>
              </a:r>
              <a:endParaRPr lang="en-US" altLang="ko-KR" sz="3000" b="1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457200" indent="-457200">
                <a:lnSpc>
                  <a:spcPts val="6500"/>
                </a:lnSpc>
                <a:buAutoNum type="arabicPeriod"/>
              </a:pPr>
              <a:r>
                <a:rPr lang="ko-KR" altLang="en-US" sz="3000" b="1" kern="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대비시력 </a:t>
              </a:r>
              <a:r>
                <a:rPr lang="en-US" altLang="ko-KR" sz="3000" b="1" kern="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(10%)</a:t>
              </a:r>
              <a:r>
                <a:rPr lang="ko-KR" altLang="en-US" sz="3000" b="1" kern="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에서 교정시력은 </a:t>
              </a:r>
              <a:r>
                <a:rPr lang="ko-KR" altLang="en-US" sz="3000" b="1" kern="0" dirty="0" err="1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청광차단</a:t>
              </a:r>
              <a:r>
                <a:rPr lang="ko-KR" altLang="en-US" sz="3000" b="1" kern="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소프트 콘택트렌즈가 </a:t>
              </a:r>
              <a:r>
                <a:rPr lang="en-US" altLang="ko-KR" sz="3000" b="1" kern="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0.08 </a:t>
              </a:r>
              <a:r>
                <a:rPr lang="ko-KR" altLang="en-US" sz="3000" b="1" kern="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더 높았음</a:t>
              </a:r>
              <a:endParaRPr lang="en-US" altLang="ko-KR" sz="3000" b="1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449263" indent="-449263">
                <a:lnSpc>
                  <a:spcPts val="6500"/>
                </a:lnSpc>
              </a:pPr>
              <a:r>
                <a:rPr lang="en-US" altLang="ko-KR" sz="30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3. </a:t>
              </a:r>
              <a:r>
                <a:rPr lang="ko-KR" altLang="en-US" sz="3000" b="1" spc="-1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청광차단</a:t>
              </a:r>
              <a:r>
                <a:rPr lang="ko-KR" altLang="en-US" sz="3000" b="1" spc="-1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렌즈 착용시 자각적 만족도 항목에서는 주간 및 야간에 착용할 때 시력에 대한 만족도</a:t>
              </a:r>
              <a:r>
                <a:rPr lang="en-US" altLang="ko-KR" sz="3000" b="1" spc="-1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(40, 44%), </a:t>
              </a:r>
              <a:r>
                <a:rPr lang="ko-KR" altLang="en-US" sz="3000" b="1" spc="-1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야간 활동과 야간 운전할 때 눈부심을 덜 느끼는 항목에서는</a:t>
              </a:r>
              <a:r>
                <a:rPr lang="en-US" altLang="ko-KR" sz="3000" b="1" spc="-1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(48%), </a:t>
              </a:r>
              <a:r>
                <a:rPr lang="ko-KR" altLang="en-US" sz="3000" b="1" spc="-1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향후 구매 의사가 있는 렌즈에서는 </a:t>
              </a:r>
              <a:r>
                <a:rPr lang="ko-KR" altLang="en-US" sz="3000" b="1" spc="-1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청광렌즈가</a:t>
              </a:r>
              <a:r>
                <a:rPr lang="ko-KR" altLang="en-US" sz="3000" b="1" spc="-1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3000" b="1" spc="-1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44%</a:t>
              </a:r>
              <a:r>
                <a:rPr lang="ko-KR" altLang="en-US" sz="3000" b="1" spc="-1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로 나타났다</a:t>
              </a:r>
              <a:r>
                <a:rPr lang="en-US" altLang="ko-KR" sz="3000" b="1" spc="-1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</a:p>
            <a:p>
              <a:pPr>
                <a:lnSpc>
                  <a:spcPts val="6500"/>
                </a:lnSpc>
              </a:pPr>
              <a:r>
                <a:rPr lang="en-US" altLang="ko-KR" sz="30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4. </a:t>
              </a:r>
              <a:r>
                <a:rPr lang="ko-KR" altLang="en-US" sz="3000" b="1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청광차단</a:t>
              </a:r>
              <a:r>
                <a:rPr lang="ko-KR" altLang="en-US" sz="30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소프트 콘택트렌즈가 대비시력</a:t>
              </a:r>
              <a:r>
                <a:rPr lang="en-US" altLang="ko-KR" sz="30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(10%)</a:t>
              </a:r>
              <a:r>
                <a:rPr lang="ko-KR" altLang="en-US" sz="30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과 자각적 만족도에서 높게 평가됨을 알 수 있었다</a:t>
              </a:r>
              <a:r>
                <a:rPr lang="en-US" altLang="ko-KR" sz="30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</a:p>
          </p:txBody>
        </p:sp>
        <p:sp>
          <p:nvSpPr>
            <p:cNvPr id="56" name="직사각형 55">
              <a:extLst>
                <a:ext uri="{FF2B5EF4-FFF2-40B4-BE49-F238E27FC236}">
                  <a16:creationId xmlns:a16="http://schemas.microsoft.com/office/drawing/2014/main" id="{542C8E9B-F3CE-4F1F-A786-FE420FE567BC}"/>
                </a:ext>
              </a:extLst>
            </p:cNvPr>
            <p:cNvSpPr/>
            <p:nvPr/>
          </p:nvSpPr>
          <p:spPr bwMode="auto">
            <a:xfrm>
              <a:off x="481429" y="24258665"/>
              <a:ext cx="20588315" cy="4760784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60" name="모서리가 둥근 직사각형 58">
              <a:extLst>
                <a:ext uri="{FF2B5EF4-FFF2-40B4-BE49-F238E27FC236}">
                  <a16:creationId xmlns:a16="http://schemas.microsoft.com/office/drawing/2014/main" id="{A5E003C1-6645-4556-874D-F588B7457D67}"/>
                </a:ext>
              </a:extLst>
            </p:cNvPr>
            <p:cNvSpPr/>
            <p:nvPr/>
          </p:nvSpPr>
          <p:spPr bwMode="auto">
            <a:xfrm>
              <a:off x="733339" y="23924236"/>
              <a:ext cx="19985781" cy="705203"/>
            </a:xfrm>
            <a:prstGeom prst="roundRect">
              <a:avLst/>
            </a:prstGeom>
            <a:solidFill>
              <a:srgbClr val="F66A00"/>
            </a:solidFill>
            <a:ln w="9525" cap="flat" cmpd="sng" algn="ctr">
              <a:solidFill>
                <a:srgbClr val="F66A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1471"/>
              <a:r>
                <a:rPr lang="en-US" altLang="ko-KR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CONCLUSIONS</a:t>
              </a:r>
              <a:endParaRPr lang="ko-KR" altLang="en-US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</p:txBody>
        </p:sp>
      </p:grpSp>
      <p:grpSp>
        <p:nvGrpSpPr>
          <p:cNvPr id="12" name="그룹 11">
            <a:extLst>
              <a:ext uri="{FF2B5EF4-FFF2-40B4-BE49-F238E27FC236}">
                <a16:creationId xmlns:a16="http://schemas.microsoft.com/office/drawing/2014/main" id="{5B9D9384-9428-4D66-A470-13C923EF48DE}"/>
              </a:ext>
            </a:extLst>
          </p:cNvPr>
          <p:cNvGrpSpPr/>
          <p:nvPr/>
        </p:nvGrpSpPr>
        <p:grpSpPr>
          <a:xfrm>
            <a:off x="471208" y="28743297"/>
            <a:ext cx="20588314" cy="2626832"/>
            <a:chOff x="471208" y="28873925"/>
            <a:chExt cx="20588314" cy="2626832"/>
          </a:xfrm>
        </p:grpSpPr>
        <p:sp>
          <p:nvSpPr>
            <p:cNvPr id="32" name="직사각형 31">
              <a:extLst>
                <a:ext uri="{FF2B5EF4-FFF2-40B4-BE49-F238E27FC236}">
                  <a16:creationId xmlns:a16="http://schemas.microsoft.com/office/drawing/2014/main" id="{5B023E7B-880B-4D5B-8DF5-2556CEBEE402}"/>
                </a:ext>
              </a:extLst>
            </p:cNvPr>
            <p:cNvSpPr/>
            <p:nvPr/>
          </p:nvSpPr>
          <p:spPr bwMode="auto">
            <a:xfrm>
              <a:off x="471208" y="29298061"/>
              <a:ext cx="20588314" cy="220269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33" name="모서리가 둥근 직사각형 65">
              <a:extLst>
                <a:ext uri="{FF2B5EF4-FFF2-40B4-BE49-F238E27FC236}">
                  <a16:creationId xmlns:a16="http://schemas.microsoft.com/office/drawing/2014/main" id="{03797275-5A0D-4283-8C5F-0B0903CAD402}"/>
                </a:ext>
              </a:extLst>
            </p:cNvPr>
            <p:cNvSpPr/>
            <p:nvPr/>
          </p:nvSpPr>
          <p:spPr bwMode="auto">
            <a:xfrm>
              <a:off x="929680" y="28873925"/>
              <a:ext cx="19770492" cy="883947"/>
            </a:xfrm>
            <a:prstGeom prst="roundRect">
              <a:avLst/>
            </a:prstGeom>
            <a:solidFill>
              <a:srgbClr val="F66A00"/>
            </a:solidFill>
            <a:ln w="9525" cap="flat" cmpd="sng" algn="ctr">
              <a:solidFill>
                <a:srgbClr val="F66A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1471"/>
              <a:r>
                <a:rPr lang="en-CA" altLang="ko-KR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REFERENCES</a:t>
              </a:r>
              <a:endParaRPr lang="ko-KR" altLang="en-US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8A72180-7C76-44FD-8667-EE7F95D2E2CF}"/>
                </a:ext>
              </a:extLst>
            </p:cNvPr>
            <p:cNvSpPr txBox="1"/>
            <p:nvPr/>
          </p:nvSpPr>
          <p:spPr>
            <a:xfrm>
              <a:off x="615703" y="29873835"/>
              <a:ext cx="20249601" cy="1558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4000"/>
                </a:lnSpc>
              </a:pPr>
              <a:r>
                <a:rPr lang="en-US" altLang="ko-KR" sz="2000" b="1" spc="-1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[1]</a:t>
              </a:r>
              <a:r>
                <a:rPr lang="ko-KR" altLang="en-US" sz="2000" b="1" spc="-1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 </a:t>
              </a:r>
              <a:r>
                <a:rPr lang="en-US" altLang="ko-KR" sz="2000" b="1" spc="-1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Ryu GC, Lee CW, </a:t>
              </a:r>
              <a:r>
                <a:rPr lang="en-US" altLang="ko-KR" sz="2000" b="1" spc="-1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Seo</a:t>
              </a:r>
              <a:r>
                <a:rPr lang="en-US" altLang="ko-KR" sz="2000" b="1" spc="-1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ES. Synthesizing of Blue-light Blocking Polymeric Materials and Manufacturing Contact Lenses. Korean Journal of Vision Science 2020;22(4):419-424.</a:t>
              </a:r>
            </a:p>
            <a:p>
              <a:pPr>
                <a:lnSpc>
                  <a:spcPts val="4000"/>
                </a:lnSpc>
              </a:pPr>
              <a:r>
                <a:rPr lang="en-US" altLang="ko-KR" sz="20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[2]</a:t>
              </a:r>
              <a:r>
                <a:rPr lang="ko-KR" altLang="en-US" sz="20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2000" b="1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Arnault</a:t>
              </a:r>
              <a:r>
                <a:rPr lang="en-US" altLang="ko-KR" sz="20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E, </a:t>
              </a:r>
              <a:r>
                <a:rPr lang="en-US" altLang="ko-KR" sz="2000" b="1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Barrau</a:t>
              </a:r>
              <a:r>
                <a:rPr lang="en-US" altLang="ko-KR" sz="20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C et al.: Phototoxic Action Spectrum on a Retinal Pigment Epithelium Model of Age-Related Macular Degeneration Exposed to Sunlight      </a:t>
              </a:r>
              <a:br>
                <a:rPr lang="en-US" altLang="ko-KR" sz="20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</a:br>
              <a:r>
                <a:rPr lang="en-US" altLang="ko-KR" sz="20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    Normalized Conditions. PLOSONE 8(8), e71398, 2013.</a:t>
              </a:r>
              <a:endParaRPr lang="en-US" sz="200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2048453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2617</TotalTime>
  <Words>345</Words>
  <Application>Microsoft Office PowerPoint</Application>
  <PresentationFormat>사용자 지정</PresentationFormat>
  <Paragraphs>25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굴림</vt:lpstr>
      <vt:lpstr>Malgun Gothic</vt:lpstr>
      <vt:lpstr>Malgun Gothic</vt:lpstr>
      <vt:lpstr>Calibri</vt:lpstr>
      <vt:lpstr>기본 디자인</vt:lpstr>
      <vt:lpstr>PowerPoint 프레젠테이션</vt:lpstr>
    </vt:vector>
  </TitlesOfParts>
  <Company>WinXP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서은선</cp:lastModifiedBy>
  <cp:revision>221</cp:revision>
  <dcterms:created xsi:type="dcterms:W3CDTF">2007-11-27T23:16:29Z</dcterms:created>
  <dcterms:modified xsi:type="dcterms:W3CDTF">2021-11-29T21:14:54Z</dcterms:modified>
</cp:coreProperties>
</file>