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7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 varScale="1">
        <p:scale>
          <a:sx n="23" d="100"/>
          <a:sy n="23" d="100"/>
        </p:scale>
        <p:origin x="2964" y="44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2021-11-29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9191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81430" y="518421"/>
            <a:ext cx="20611271" cy="4030180"/>
          </a:xfrm>
          <a:prstGeom prst="roundRect">
            <a:avLst>
              <a:gd name="adj" fmla="val 16667"/>
            </a:avLst>
          </a:prstGeom>
          <a:solidFill>
            <a:srgbClr val="696969"/>
          </a:solidFill>
          <a:ln w="50800">
            <a:solidFill>
              <a:srgbClr val="696969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6000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불규칙난시</a:t>
            </a:r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환자에게 적용한 </a:t>
            </a:r>
            <a:endParaRPr lang="en-US" altLang="ko-KR" sz="60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6000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미니공막콘택트렌즈</a:t>
            </a:r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임상사례</a:t>
            </a:r>
            <a:endParaRPr lang="en-US" altLang="ko-KR" sz="2002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latinLnBrk="0"/>
            <a:r>
              <a:rPr lang="ko-KR" altLang="en-US" sz="44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정희재</a:t>
            </a:r>
            <a:r>
              <a:rPr lang="en-US" altLang="ko-KR" sz="4400" b="1" baseline="30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44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</a:t>
            </a:r>
            <a:r>
              <a:rPr lang="ko-KR" altLang="en-US" sz="440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박창원</a:t>
            </a:r>
            <a:r>
              <a:rPr lang="en-US" altLang="ko-KR" sz="4400" b="1" baseline="30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en-US" altLang="ko-KR" sz="440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44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</a:t>
            </a:r>
            <a:r>
              <a:rPr lang="ko-KR" altLang="en-US" sz="44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김효진</a:t>
            </a:r>
            <a:r>
              <a:rPr lang="en-US" altLang="ko-KR" sz="4400" b="1" baseline="30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1,*</a:t>
            </a:r>
            <a:r>
              <a:rPr lang="ko-KR" altLang="en-US" sz="44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4400" baseline="300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 latinLnBrk="0"/>
            <a:r>
              <a:rPr lang="en-US" altLang="ko-KR" sz="4400" b="1" baseline="30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44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백석대학교 안경광학과</a:t>
            </a:r>
            <a:r>
              <a:rPr lang="en-US" altLang="ko-KR" sz="440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4400" b="1" baseline="30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4400" b="1" dirty="0" err="1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백석문화대학교</a:t>
            </a:r>
            <a:r>
              <a:rPr lang="ko-KR" altLang="en-US" sz="440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안경광학과</a:t>
            </a:r>
            <a:endParaRPr kumimoji="1" lang="ko-KR" altLang="en-US" sz="4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06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2" name="TextBox 1"/>
          <p:cNvSpPr txBox="1"/>
          <p:nvPr/>
        </p:nvSpPr>
        <p:spPr>
          <a:xfrm>
            <a:off x="7215868" y="31532841"/>
            <a:ext cx="7067962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2021</a:t>
            </a:r>
            <a:r>
              <a:rPr lang="ko-KR" altLang="en-US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한국안광학회 동계학술대회</a:t>
            </a:r>
          </a:p>
        </p:txBody>
      </p:sp>
      <p:pic>
        <p:nvPicPr>
          <p:cNvPr id="2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B39E330-D165-B34A-A1E9-97793A388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11" y="1161423"/>
            <a:ext cx="3311561" cy="24354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9544510-645B-F648-87C3-4E9A9E669926}"/>
              </a:ext>
            </a:extLst>
          </p:cNvPr>
          <p:cNvGrpSpPr/>
          <p:nvPr/>
        </p:nvGrpSpPr>
        <p:grpSpPr>
          <a:xfrm>
            <a:off x="481429" y="5051525"/>
            <a:ext cx="7961023" cy="7837289"/>
            <a:chOff x="482172" y="5050192"/>
            <a:chExt cx="6873606" cy="6155676"/>
          </a:xfrm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99933089-4267-014C-B5CB-6FB1176F5CC5}"/>
                </a:ext>
              </a:extLst>
            </p:cNvPr>
            <p:cNvSpPr/>
            <p:nvPr/>
          </p:nvSpPr>
          <p:spPr bwMode="auto">
            <a:xfrm>
              <a:off x="482172" y="5439708"/>
              <a:ext cx="687360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" name="모서리가 둥근 직사각형 4"/>
            <p:cNvSpPr/>
            <p:nvPr/>
          </p:nvSpPr>
          <p:spPr bwMode="auto">
            <a:xfrm>
              <a:off x="623858" y="5050192"/>
              <a:ext cx="6590233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INTRODUCTION</a:t>
              </a:r>
              <a:endParaRPr lang="ko-KR" altLang="en-US" sz="3994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8C45BB-483C-9A4A-8686-B66EC3AD0F7C}"/>
              </a:ext>
            </a:extLst>
          </p:cNvPr>
          <p:cNvGrpSpPr/>
          <p:nvPr/>
        </p:nvGrpSpPr>
        <p:grpSpPr>
          <a:xfrm>
            <a:off x="8641110" y="5051523"/>
            <a:ext cx="12451591" cy="7822091"/>
            <a:chOff x="7572016" y="5050191"/>
            <a:chExt cx="13553236" cy="6155677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D34AD32B-2D1B-E24D-9BB0-731AD312E448}"/>
                </a:ext>
              </a:extLst>
            </p:cNvPr>
            <p:cNvSpPr/>
            <p:nvPr/>
          </p:nvSpPr>
          <p:spPr bwMode="auto">
            <a:xfrm>
              <a:off x="7572016" y="5439708"/>
              <a:ext cx="1355323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7" name="모서리가 둥근 직사각형 56"/>
            <p:cNvSpPr/>
            <p:nvPr/>
          </p:nvSpPr>
          <p:spPr bwMode="auto">
            <a:xfrm>
              <a:off x="7826159" y="5050191"/>
              <a:ext cx="13082858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METHODS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C510AB0-F81F-974F-8800-BB0FD6BC90CC}"/>
                </a:ext>
              </a:extLst>
            </p:cNvPr>
            <p:cNvSpPr txBox="1"/>
            <p:nvPr/>
          </p:nvSpPr>
          <p:spPr>
            <a:xfrm>
              <a:off x="7826159" y="6074259"/>
              <a:ext cx="13082858" cy="48199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과거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원추각막을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가진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25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세 남성 환자로 우안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각막교차결합술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(CXL),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좌안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전층각막이식술을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시행 받은 과거력이 있었다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수술 후 남아있는 불규칙 난시 교정을 위해 무방부제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인공누액을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사용하여 렌즈와 각막사이에 눈물층을 채워 고른 표면을 형성했다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</a:p>
            <a:p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미니공막콘택트렌즈는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Onefit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A 14.7mm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직경의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MSCLs(Blanchard Contact Lenses, </a:t>
              </a:r>
              <a:r>
                <a:rPr lang="en-US" altLang="ko-KR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CooperVision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Lake Forest, California, USA)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을 사용했다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공막렌즈는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산소투과성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Dk100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의 재질로 제조되며 원활한 산소전달을 위해 렌즈와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각막틈새에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적절하게 눈물이 유지될 수 있도록 설계되었다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endPara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렌즈 커브 결정을 위해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샤임플러그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카메라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en-US" altLang="ko-KR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Pentacam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Oculus, </a:t>
              </a:r>
              <a:r>
                <a:rPr lang="en-US" altLang="ko-KR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Wetzlar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German)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를 이용하여 각막전면 이미지를 얻었고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렌즈 피팅 평가는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전안부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빛간섭단층촬영계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(anterior segment-optical coherence tomography, AS-OCT)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를 이용하여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정점부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틈새가 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250-300</a:t>
              </a:r>
              <a:r>
                <a:rPr lang="el-GR" altLang="ko-KR" sz="2800" dirty="0">
                  <a:ea typeface="맑은 고딕" panose="020B0503020000020004" pitchFamily="50" charset="-127"/>
                </a:rPr>
                <a:t>μ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m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가 되도록 하였다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</a:p>
            <a:p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8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미니공막콘택트렌즈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착용 전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후 최대교정시력과 각막 곡률의 변화를 관찰하였다</a:t>
              </a:r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98FA39-D31F-B246-A6EA-59DE50495DF4}"/>
              </a:ext>
            </a:extLst>
          </p:cNvPr>
          <p:cNvGrpSpPr/>
          <p:nvPr/>
        </p:nvGrpSpPr>
        <p:grpSpPr>
          <a:xfrm>
            <a:off x="507193" y="13026871"/>
            <a:ext cx="20588315" cy="11620895"/>
            <a:chOff x="507976" y="11564844"/>
            <a:chExt cx="20620087" cy="12192381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DF3ECFC9-BC07-C643-8DC1-93FAD707EF96}"/>
                </a:ext>
              </a:extLst>
            </p:cNvPr>
            <p:cNvSpPr/>
            <p:nvPr/>
          </p:nvSpPr>
          <p:spPr bwMode="auto">
            <a:xfrm>
              <a:off x="507976" y="12070077"/>
              <a:ext cx="20620087" cy="1168714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8" name="모서리가 둥근 직사각형 57"/>
            <p:cNvSpPr/>
            <p:nvPr/>
          </p:nvSpPr>
          <p:spPr bwMode="auto">
            <a:xfrm>
              <a:off x="654943" y="11564844"/>
              <a:ext cx="20285158" cy="956207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RESULTS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8F0ACEA-ABCC-D14D-817C-F1AEF92D0100}"/>
                </a:ext>
              </a:extLst>
            </p:cNvPr>
            <p:cNvSpPr txBox="1"/>
            <p:nvPr/>
          </p:nvSpPr>
          <p:spPr>
            <a:xfrm>
              <a:off x="654941" y="12770019"/>
              <a:ext cx="20254075" cy="1095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75378BB-9202-9F47-A4DC-69DD4A155EBE}"/>
              </a:ext>
            </a:extLst>
          </p:cNvPr>
          <p:cNvGrpSpPr/>
          <p:nvPr/>
        </p:nvGrpSpPr>
        <p:grpSpPr>
          <a:xfrm>
            <a:off x="481429" y="25059008"/>
            <a:ext cx="10116825" cy="6112949"/>
            <a:chOff x="560593" y="24225365"/>
            <a:chExt cx="10122519" cy="6955018"/>
          </a:xfrm>
        </p:grpSpPr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8638A797-6818-C241-8658-D7FB33162F9C}"/>
                </a:ext>
              </a:extLst>
            </p:cNvPr>
            <p:cNvSpPr/>
            <p:nvPr/>
          </p:nvSpPr>
          <p:spPr bwMode="auto">
            <a:xfrm>
              <a:off x="560593" y="24559983"/>
              <a:ext cx="10122519" cy="66204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9" name="모서리가 둥근 직사각형 58"/>
            <p:cNvSpPr/>
            <p:nvPr/>
          </p:nvSpPr>
          <p:spPr bwMode="auto">
            <a:xfrm>
              <a:off x="684448" y="24225365"/>
              <a:ext cx="9826275" cy="705600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1471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CONCLUSIONS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8F8CD25-4976-A54A-80A8-04D2AB445846}"/>
              </a:ext>
            </a:extLst>
          </p:cNvPr>
          <p:cNvGrpSpPr/>
          <p:nvPr/>
        </p:nvGrpSpPr>
        <p:grpSpPr>
          <a:xfrm>
            <a:off x="10975195" y="25059008"/>
            <a:ext cx="10117506" cy="6112949"/>
            <a:chOff x="11007969" y="24247705"/>
            <a:chExt cx="10123200" cy="6955018"/>
          </a:xfrm>
        </p:grpSpPr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9F158DD6-0D08-F14A-9712-B895C6848514}"/>
                </a:ext>
              </a:extLst>
            </p:cNvPr>
            <p:cNvSpPr/>
            <p:nvPr/>
          </p:nvSpPr>
          <p:spPr bwMode="auto">
            <a:xfrm>
              <a:off x="11007969" y="24586266"/>
              <a:ext cx="10123200" cy="6616457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66" name="모서리가 둥근 직사각형 65"/>
            <p:cNvSpPr/>
            <p:nvPr/>
          </p:nvSpPr>
          <p:spPr bwMode="auto">
            <a:xfrm>
              <a:off x="11233398" y="24247705"/>
              <a:ext cx="9721080" cy="705600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1471"/>
              <a:r>
                <a:rPr lang="en-CA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4022E9DF-D032-41A3-B5F3-A47229758B2C}"/>
              </a:ext>
            </a:extLst>
          </p:cNvPr>
          <p:cNvSpPr txBox="1"/>
          <p:nvPr/>
        </p:nvSpPr>
        <p:spPr>
          <a:xfrm>
            <a:off x="755783" y="6230230"/>
            <a:ext cx="7623408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부정난시는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경선들의 </a:t>
            </a:r>
            <a:r>
              <a:rPr lang="ko-KR" altLang="en-US" sz="2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굴절력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변화가 불규칙하기 때문에 안경이나 소프트렌즈로 교정효과를 기대할 수 없다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이러한 경우 각막 표면과 렌즈 사이에 눈물이 존재하는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RGP(rigid gas permeable)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렌즈를 사용하지만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불규칙한 정도가 심하여 중심안정이 어려운 경우 직경이 작은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RGP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렌즈의 중심안정이 어려워 </a:t>
            </a:r>
            <a:r>
              <a:rPr lang="ko-KR" altLang="en-US" sz="2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피팅에실패하는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경우가 있다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r>
              <a:rPr lang="en-US" altLang="ko-KR" sz="2800" baseline="30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1,2</a:t>
            </a:r>
          </a:p>
          <a:p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미니공막콘택트렌즈는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불규칙 난시의 교정이 가능한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RGP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렌즈의 광학적 장점 뿐만 아니라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14-18mm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의 큰 직경으로 심한 </a:t>
            </a:r>
            <a:r>
              <a:rPr lang="ko-KR" altLang="en-US" sz="2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원추각막의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경우에도 중심잡기에 안정적이다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en-US" altLang="ko-KR" sz="2800" baseline="30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3,4</a:t>
            </a:r>
          </a:p>
          <a:p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따라서 본 연구에서는 </a:t>
            </a:r>
            <a:r>
              <a:rPr lang="ko-KR" altLang="en-US" sz="2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부정난시를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가진 환자에게 적용된 </a:t>
            </a:r>
            <a:r>
              <a:rPr lang="ko-KR" altLang="en-US" sz="2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미니공막콘택트렌즈의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임상 결과를 보고하고자 한다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33" name="그림 32">
            <a:extLst>
              <a:ext uri="{FF2B5EF4-FFF2-40B4-BE49-F238E27FC236}">
                <a16:creationId xmlns:a16="http://schemas.microsoft.com/office/drawing/2014/main" id="{EE5834E5-FFE9-425F-81DE-FD2137ABB1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8921" y="14870415"/>
            <a:ext cx="4592552" cy="4550562"/>
          </a:xfrm>
          <a:prstGeom prst="rect">
            <a:avLst/>
          </a:prstGeom>
        </p:spPr>
      </p:pic>
      <p:pic>
        <p:nvPicPr>
          <p:cNvPr id="34" name="그림 33">
            <a:extLst>
              <a:ext uri="{FF2B5EF4-FFF2-40B4-BE49-F238E27FC236}">
                <a16:creationId xmlns:a16="http://schemas.microsoft.com/office/drawing/2014/main" id="{A8D1F975-28BC-406B-938A-73356A04BA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5758" y="14855385"/>
            <a:ext cx="4650405" cy="4544344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49866643-998F-4134-AF36-E16202472EA0}"/>
              </a:ext>
            </a:extLst>
          </p:cNvPr>
          <p:cNvSpPr txBox="1"/>
          <p:nvPr/>
        </p:nvSpPr>
        <p:spPr>
          <a:xfrm>
            <a:off x="931888" y="19619135"/>
            <a:ext cx="93056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fontAlgn="ctr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4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Figure 1. Cornea shape images obtained by </a:t>
            </a:r>
            <a:r>
              <a:rPr lang="en-US" altLang="ko-KR" sz="24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Pentacam</a:t>
            </a:r>
            <a:endParaRPr lang="en-US" altLang="ko-KR" sz="2400" b="1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0B5675A-B33D-4BB9-97A5-42AA79E88CA6}"/>
              </a:ext>
            </a:extLst>
          </p:cNvPr>
          <p:cNvSpPr txBox="1"/>
          <p:nvPr/>
        </p:nvSpPr>
        <p:spPr>
          <a:xfrm>
            <a:off x="857712" y="20628146"/>
            <a:ext cx="9544492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각막 지형도검사에서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CXL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수술을 받은 </a:t>
            </a:r>
            <a:r>
              <a:rPr lang="ko-KR" altLang="en-US" sz="2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우안의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경우 강주경선의 상이측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(145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˚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은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52.6D,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하비측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(315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˚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은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45.8D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 상하 비대칭을 보였다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전층각막이식수술을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받은 좌안에서의 </a:t>
            </a:r>
            <a:r>
              <a:rPr lang="ko-KR" altLang="en-US" sz="2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각막곡률은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최대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44.8D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를 보여 </a:t>
            </a:r>
            <a:r>
              <a:rPr lang="ko-KR" altLang="en-US" sz="2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평균각막곡률과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크게 차이가 없고 중심부 대칭을 보이지만 각막이식을 받은 중심부와 기존 각막인 주변부 각막 곡률의 차이가 컸다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</p:txBody>
      </p:sp>
      <p:graphicFrame>
        <p:nvGraphicFramePr>
          <p:cNvPr id="37" name="표 36">
            <a:extLst>
              <a:ext uri="{FF2B5EF4-FFF2-40B4-BE49-F238E27FC236}">
                <a16:creationId xmlns:a16="http://schemas.microsoft.com/office/drawing/2014/main" id="{21E6AD0A-B6DD-4FC2-A31B-B1A2492A83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71011"/>
              </p:ext>
            </p:extLst>
          </p:nvPr>
        </p:nvGraphicFramePr>
        <p:xfrm>
          <a:off x="11200497" y="14545337"/>
          <a:ext cx="9341970" cy="7802880"/>
        </p:xfrm>
        <a:graphic>
          <a:graphicData uri="http://schemas.openxmlformats.org/drawingml/2006/table">
            <a:tbl>
              <a:tblPr/>
              <a:tblGrid>
                <a:gridCol w="1358091">
                  <a:extLst>
                    <a:ext uri="{9D8B030D-6E8A-4147-A177-3AD203B41FA5}">
                      <a16:colId xmlns:a16="http://schemas.microsoft.com/office/drawing/2014/main" val="294197214"/>
                    </a:ext>
                  </a:extLst>
                </a:gridCol>
                <a:gridCol w="3416693">
                  <a:extLst>
                    <a:ext uri="{9D8B030D-6E8A-4147-A177-3AD203B41FA5}">
                      <a16:colId xmlns:a16="http://schemas.microsoft.com/office/drawing/2014/main" val="3375710947"/>
                    </a:ext>
                  </a:extLst>
                </a:gridCol>
                <a:gridCol w="2283593">
                  <a:extLst>
                    <a:ext uri="{9D8B030D-6E8A-4147-A177-3AD203B41FA5}">
                      <a16:colId xmlns:a16="http://schemas.microsoft.com/office/drawing/2014/main" val="2494430955"/>
                    </a:ext>
                  </a:extLst>
                </a:gridCol>
                <a:gridCol w="2283593">
                  <a:extLst>
                    <a:ext uri="{9D8B030D-6E8A-4147-A177-3AD203B41FA5}">
                      <a16:colId xmlns:a16="http://schemas.microsoft.com/office/drawing/2014/main" val="3560229444"/>
                    </a:ext>
                  </a:extLst>
                </a:gridCol>
              </a:tblGrid>
              <a:tr h="481246"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  <a:endParaRPr lang="ko-KR" altLang="en-US" sz="26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  <a:endParaRPr lang="ko-KR" altLang="en-US" sz="26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  <a:endParaRPr lang="ko-KR" altLang="en-US" sz="26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1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MSD</a:t>
                      </a:r>
                      <a:endParaRPr lang="en-US" sz="2600" b="1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9852198"/>
                  </a:ext>
                </a:extLst>
              </a:tr>
              <a:tr h="481246">
                <a:tc rowSpan="6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OD</a:t>
                      </a:r>
                      <a:endParaRPr lang="en-US" sz="26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UCVA(Decimal)</a:t>
                      </a:r>
                      <a:endParaRPr lang="en-US" sz="26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0.08</a:t>
                      </a:r>
                      <a:endParaRPr lang="en-US" sz="26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0.9</a:t>
                      </a:r>
                      <a:endParaRPr lang="en-US" sz="26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8378918"/>
                  </a:ext>
                </a:extLst>
              </a:tr>
              <a:tr h="4812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BCVA(Decimal)</a:t>
                      </a:r>
                      <a:endParaRPr lang="en-US" sz="26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0.2</a:t>
                      </a:r>
                      <a:endParaRPr lang="en-US" sz="26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1.0</a:t>
                      </a:r>
                      <a:endParaRPr lang="en-US" sz="26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8828426"/>
                  </a:ext>
                </a:extLst>
              </a:tr>
              <a:tr h="4812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SE(D)</a:t>
                      </a:r>
                      <a:endParaRPr lang="en-US" sz="26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-8.38</a:t>
                      </a:r>
                      <a:endParaRPr lang="en-US" sz="26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-0.25</a:t>
                      </a:r>
                      <a:endParaRPr lang="en-US" sz="26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2465945"/>
                  </a:ext>
                </a:extLst>
              </a:tr>
              <a:tr h="4812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Flat K(D)</a:t>
                      </a:r>
                      <a:endParaRPr lang="en-US" sz="26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42.75</a:t>
                      </a:r>
                      <a:endParaRPr lang="en-US" sz="26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39.50</a:t>
                      </a:r>
                      <a:endParaRPr lang="en-US" sz="2600" b="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268217"/>
                  </a:ext>
                </a:extLst>
              </a:tr>
              <a:tr h="4812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Steep K(D)</a:t>
                      </a:r>
                      <a:endParaRPr lang="en-US" sz="26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45.75</a:t>
                      </a:r>
                      <a:endParaRPr lang="en-US" sz="26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39.75</a:t>
                      </a:r>
                      <a:endParaRPr lang="en-US" sz="2600" b="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739516"/>
                  </a:ext>
                </a:extLst>
              </a:tr>
              <a:tr h="4812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Astigmatism(D)</a:t>
                      </a:r>
                      <a:endParaRPr lang="en-US" sz="26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3.00</a:t>
                      </a:r>
                      <a:endParaRPr lang="en-US" sz="26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0.50</a:t>
                      </a:r>
                      <a:endParaRPr lang="en-US" sz="2600" b="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9826685"/>
                  </a:ext>
                </a:extLst>
              </a:tr>
              <a:tr h="481246"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6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  <a:endParaRPr lang="ko-KR" altLang="en-US" sz="26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  <a:endParaRPr lang="ko-KR" altLang="en-US" sz="26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  <a:endParaRPr lang="ko-KR" altLang="en-US" sz="26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1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MSD</a:t>
                      </a:r>
                      <a:endParaRPr lang="en-US" sz="2600" b="1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6061463"/>
                  </a:ext>
                </a:extLst>
              </a:tr>
              <a:tr h="481246">
                <a:tc rowSpan="6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OS</a:t>
                      </a:r>
                      <a:endParaRPr lang="en-US" sz="26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UCVA(Decimal)</a:t>
                      </a:r>
                      <a:endParaRPr lang="en-US" sz="26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0.1</a:t>
                      </a:r>
                      <a:endParaRPr lang="en-US" sz="26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0.9</a:t>
                      </a:r>
                      <a:endParaRPr lang="en-US" sz="2600" b="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0072112"/>
                  </a:ext>
                </a:extLst>
              </a:tr>
              <a:tr h="4812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BCVA(Decimal)</a:t>
                      </a:r>
                      <a:endParaRPr lang="en-US" sz="26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0.7</a:t>
                      </a:r>
                      <a:endParaRPr lang="en-US" sz="26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1.0</a:t>
                      </a:r>
                      <a:endParaRPr lang="en-US" sz="2600" b="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7474383"/>
                  </a:ext>
                </a:extLst>
              </a:tr>
              <a:tr h="4812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SE(D)</a:t>
                      </a:r>
                      <a:endParaRPr lang="en-US" sz="26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-5.13</a:t>
                      </a:r>
                      <a:endParaRPr lang="en-US" sz="26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-0.13</a:t>
                      </a:r>
                      <a:endParaRPr lang="en-US" sz="2600" b="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671561"/>
                  </a:ext>
                </a:extLst>
              </a:tr>
              <a:tr h="4812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Flat K(D)</a:t>
                      </a:r>
                      <a:endParaRPr lang="en-US" sz="26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41.50</a:t>
                      </a:r>
                      <a:endParaRPr lang="en-US" sz="2600" b="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38.00</a:t>
                      </a:r>
                      <a:endParaRPr lang="en-US" sz="2600" b="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7839229"/>
                  </a:ext>
                </a:extLst>
              </a:tr>
              <a:tr h="4812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Steep K(D)</a:t>
                      </a:r>
                      <a:endParaRPr lang="en-US" sz="26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44.25</a:t>
                      </a:r>
                      <a:endParaRPr lang="en-US" sz="2600" b="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38.25</a:t>
                      </a:r>
                      <a:endParaRPr lang="en-US" sz="2600" b="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4016662"/>
                  </a:ext>
                </a:extLst>
              </a:tr>
              <a:tr h="4812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Astigmatism(D)</a:t>
                      </a:r>
                      <a:endParaRPr lang="en-US" sz="26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2.75</a:t>
                      </a:r>
                      <a:endParaRPr lang="en-US" sz="2600" b="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0.25</a:t>
                      </a:r>
                      <a:endParaRPr lang="en-US" sz="26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1954744"/>
                  </a:ext>
                </a:extLst>
              </a:tr>
              <a:tr h="477390">
                <a:tc gridSpan="4"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맑은 고딕" panose="020B0503020000020004" pitchFamily="50" charset="-127"/>
                        </a:rPr>
                        <a:t>MSD : mini-scleral design</a:t>
                      </a:r>
                      <a:endParaRPr lang="en-US" sz="26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32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32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262792"/>
                  </a:ext>
                </a:extLst>
              </a:tr>
              <a:tr h="481246">
                <a:tc gridSpan="4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600" b="1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4325430"/>
                  </a:ext>
                </a:extLst>
              </a:tr>
            </a:tbl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23E970EF-863F-4D08-932C-136012AE3E26}"/>
              </a:ext>
            </a:extLst>
          </p:cNvPr>
          <p:cNvSpPr txBox="1"/>
          <p:nvPr/>
        </p:nvSpPr>
        <p:spPr>
          <a:xfrm>
            <a:off x="9937254" y="14032836"/>
            <a:ext cx="101356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 fontAlgn="ctr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4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Table </a:t>
            </a:r>
            <a:r>
              <a:rPr lang="en-US" altLang="ko-KR" sz="2400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en-US" altLang="ko-KR" sz="24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 Changes before and after MSD lenses fitting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E965BF3-F93F-4039-B3C3-039B1B8E8C9A}"/>
              </a:ext>
            </a:extLst>
          </p:cNvPr>
          <p:cNvSpPr txBox="1"/>
          <p:nvPr/>
        </p:nvSpPr>
        <p:spPr>
          <a:xfrm>
            <a:off x="11008382" y="22105084"/>
            <a:ext cx="9993465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렌즈 착용 전 최대교정시력은 우안</a:t>
            </a:r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좌안에서 각각 </a:t>
            </a:r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0.2, 0.7</a:t>
            </a:r>
            <a:r>
              <a:rPr lang="ko-KR" altLang="en-US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이었고</a:t>
            </a:r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렌즈</a:t>
            </a:r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착용 후 각각 </a:t>
            </a:r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1.0, 1.0</a:t>
            </a:r>
            <a:r>
              <a:rPr lang="ko-KR" altLang="en-US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 교정시력이 향상되었다</a:t>
            </a:r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굴절검사결과 </a:t>
            </a:r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SE</a:t>
            </a:r>
            <a:r>
              <a:rPr lang="ko-KR" altLang="en-US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값은 우안</a:t>
            </a:r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좌안에서 각각 </a:t>
            </a:r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-8.38D</a:t>
            </a:r>
            <a:r>
              <a:rPr lang="ko-KR" altLang="en-US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에서 </a:t>
            </a:r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-0.25D, -5.13D</a:t>
            </a:r>
            <a:r>
              <a:rPr lang="ko-KR" altLang="en-US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에서 </a:t>
            </a:r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-0.13D</a:t>
            </a:r>
            <a:r>
              <a:rPr lang="ko-KR" altLang="en-US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으로 감소하였다</a:t>
            </a:r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7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난시량은</a:t>
            </a:r>
            <a:r>
              <a:rPr lang="ko-KR" altLang="en-US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우안</a:t>
            </a:r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좌안에서 각각 </a:t>
            </a:r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3.00D</a:t>
            </a:r>
            <a:r>
              <a:rPr lang="ko-KR" altLang="en-US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에서 </a:t>
            </a:r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0.50D, 2.75D</a:t>
            </a:r>
            <a:r>
              <a:rPr lang="ko-KR" altLang="en-US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에서 </a:t>
            </a:r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0.25D</a:t>
            </a:r>
            <a:r>
              <a:rPr lang="ko-KR" altLang="en-US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 감소하였다</a:t>
            </a:r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77A0862-A8F7-45C4-A290-669278DD6BCC}"/>
              </a:ext>
            </a:extLst>
          </p:cNvPr>
          <p:cNvSpPr txBox="1"/>
          <p:nvPr/>
        </p:nvSpPr>
        <p:spPr>
          <a:xfrm>
            <a:off x="660915" y="27278688"/>
            <a:ext cx="993808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미니공막콘택트렌즈는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부정난시를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가진 환자에게 효과적인 시력개선과 양호한 착용감을 보여 큰 만족도를 주었다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각막과 렌즈 사이에 채워진 눈물로 </a:t>
            </a:r>
            <a:r>
              <a:rPr lang="ko-KR" altLang="en-US" sz="2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부정난시를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교정하여 양안 모두에서 큰 차이로 </a:t>
            </a:r>
            <a:r>
              <a:rPr lang="ko-KR" altLang="en-US" sz="2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난시량이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줄었으며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최대교정시력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1.0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까지 향상시킬 수 있었다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F3F52D5D-A968-4C70-B919-C713B79EF911}"/>
              </a:ext>
            </a:extLst>
          </p:cNvPr>
          <p:cNvSpPr/>
          <p:nvPr/>
        </p:nvSpPr>
        <p:spPr bwMode="auto">
          <a:xfrm>
            <a:off x="11046300" y="25976748"/>
            <a:ext cx="10046401" cy="48506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rPr>
              <a:t>[1]</a:t>
            </a:r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7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Zadnik</a:t>
            </a:r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K, Barr JT, Edrington TB, Nichols JJ, Wilson BS, </a:t>
            </a:r>
            <a:r>
              <a:rPr lang="en-US" altLang="ko-KR" sz="27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Siegmund</a:t>
            </a:r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K, Gordon MO. Corneal scarring and vision in keratoconus: a baseline report from the Collaborative Longitudinal Evaluation of Keratoconus (CLEK) Study. Cornea. 2000;19:804-812.</a:t>
            </a:r>
          </a:p>
          <a:p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rPr>
              <a:t>[2] Jupiter DG, Katz HR. Management of irregular astigmatism with rigid gas permeable contact lenses. CLAO J 2000;26:14-7.</a:t>
            </a:r>
          </a:p>
          <a:p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rPr>
              <a:t>[3] Pullum KW, Whiting MA, Buckley RJ. Scleral contact lenses: the expanding role. Cornea 2005;24:269-77.</a:t>
            </a:r>
          </a:p>
          <a:p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rPr>
              <a:t>[4] </a:t>
            </a:r>
            <a:r>
              <a:rPr lang="en-US" altLang="ko-KR" sz="27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rPr>
              <a:t>Schornack</a:t>
            </a:r>
            <a:r>
              <a: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rPr>
              <a:t> MM, Patel SV. Relationship between corneal topo-graphic indices and scleral lens base curve. Eye Contact Lens 2010;36:330-3.</a:t>
            </a:r>
          </a:p>
        </p:txBody>
      </p:sp>
      <p:pic>
        <p:nvPicPr>
          <p:cNvPr id="42" name="Picture 14">
            <a:extLst>
              <a:ext uri="{FF2B5EF4-FFF2-40B4-BE49-F238E27FC236}">
                <a16:creationId xmlns:a16="http://schemas.microsoft.com/office/drawing/2014/main" id="{AB5D4CD4-9501-4D28-94A0-4B754B0C8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4118" y="944681"/>
            <a:ext cx="2980871" cy="317949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623533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2506</TotalTime>
  <Words>637</Words>
  <Application>Microsoft Office PowerPoint</Application>
  <PresentationFormat>사용자 지정</PresentationFormat>
  <Paragraphs>74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굴림</vt:lpstr>
      <vt:lpstr>Malgun Gothic</vt:lpstr>
      <vt:lpstr>Malgun Gothic</vt:lpstr>
      <vt:lpstr>한컴바탕</vt:lpstr>
      <vt:lpstr>Calibri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Christopher Bell</cp:lastModifiedBy>
  <cp:revision>215</cp:revision>
  <dcterms:created xsi:type="dcterms:W3CDTF">2007-11-27T23:16:29Z</dcterms:created>
  <dcterms:modified xsi:type="dcterms:W3CDTF">2021-11-29T12:48:26Z</dcterms:modified>
</cp:coreProperties>
</file>