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95" d="100"/>
          <a:sy n="95" d="100"/>
        </p:scale>
        <p:origin x="-72" y="14808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82104\Desktop\&#51320;&#50629;&#45436;&#47928;\&#44536;&#47000;&#54532;%20&#47928;&#49436;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82104\Desktop\&#51320;&#50629;&#45436;&#47928;\&#44536;&#47000;&#54532;%20&#47928;&#49436;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Users\82104\Desktop\&#51320;&#50629;&#45436;&#47928;\&#44536;&#47000;&#54532;%20&#47928;&#49436;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C:\Users\82104\Desktop\&#51320;&#50629;&#45436;&#47928;\&#44536;&#47000;&#54532;%20&#47928;&#49436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054575163398694"/>
          <c:y val="0.15321312721813857"/>
          <c:w val="0.76360424836601304"/>
          <c:h val="0.63904888451443553"/>
        </c:manualLayout>
      </c:layout>
      <c:scatterChart>
        <c:scatterStyle val="lineMarker"/>
        <c:varyColors val="0"/>
        <c:ser>
          <c:idx val="0"/>
          <c:order val="0"/>
          <c:tx>
            <c:strRef>
              <c:f>최대조절력!$L$8</c:f>
              <c:strCache>
                <c:ptCount val="1"/>
                <c:pt idx="0">
                  <c:v>SV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002060"/>
              </a:solidFill>
              <a:ln w="9525">
                <a:noFill/>
              </a:ln>
              <a:effectLst/>
            </c:spPr>
          </c:marker>
          <c:trendline>
            <c:spPr>
              <a:ln w="12700" cap="rnd">
                <a:solidFill>
                  <a:srgbClr val="002060"/>
                </a:solidFill>
                <a:prstDash val="solid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12690359477124183"/>
                  <c:y val="-0.15406028619710807"/>
                </c:manualLayout>
              </c:layout>
              <c:numFmt formatCode="General" sourceLinked="0"/>
              <c:spPr>
                <a:noFill/>
                <a:ln w="12700">
                  <a:solidFill>
                    <a:schemeClr val="tx1"/>
                  </a:solidFill>
                </a:ln>
                <a:effectLst/>
              </c:spPr>
              <c:txPr>
                <a:bodyPr rot="0" vert="horz"/>
                <a:lstStyle/>
                <a:p>
                  <a:pPr>
                    <a:lnSpc>
                      <a:spcPct val="80000"/>
                    </a:lnSpc>
                    <a:defRPr sz="1400"/>
                  </a:pPr>
                  <a:endParaRPr lang="ko-KR"/>
                </a:p>
              </c:txPr>
            </c:trendlineLbl>
          </c:trendline>
          <c:xVal>
            <c:numRef>
              <c:f>최대조절력!$M$7:$P$7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xVal>
          <c:yVal>
            <c:numRef>
              <c:f>최대조절력!$M$8:$P$8</c:f>
              <c:numCache>
                <c:formatCode>0.00_ </c:formatCode>
                <c:ptCount val="4"/>
                <c:pt idx="0">
                  <c:v>11.316635082685723</c:v>
                </c:pt>
                <c:pt idx="1">
                  <c:v>11.129883492761357</c:v>
                </c:pt>
                <c:pt idx="2">
                  <c:v>10.968449743586632</c:v>
                </c:pt>
                <c:pt idx="3">
                  <c:v>11.159323200019031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E42-468A-92C2-7BB67AA85DAE}"/>
            </c:ext>
          </c:extLst>
        </c:ser>
        <c:ser>
          <c:idx val="1"/>
          <c:order val="1"/>
          <c:tx>
            <c:strRef>
              <c:f>최대조절력!$L$9</c:f>
              <c:strCache>
                <c:ptCount val="1"/>
                <c:pt idx="0">
                  <c:v>MF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8"/>
            <c:spPr>
              <a:solidFill>
                <a:srgbClr val="C00000"/>
              </a:solidFill>
              <a:ln w="9525">
                <a:noFill/>
              </a:ln>
              <a:effectLst/>
            </c:spPr>
          </c:marker>
          <c:trendline>
            <c:spPr>
              <a:ln w="19050" cap="sq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0.18852124183006536"/>
                  <c:y val="-0.14056068438680175"/>
                </c:manualLayout>
              </c:layout>
              <c:numFmt formatCode="General" sourceLinked="0"/>
              <c:spPr>
                <a:noFill/>
                <a:ln w="19050">
                  <a:solidFill>
                    <a:schemeClr val="tx1"/>
                  </a:solidFill>
                  <a:prstDash val="sysDash"/>
                </a:ln>
                <a:effectLst/>
              </c:spPr>
              <c:txPr>
                <a:bodyPr rot="0" vert="horz"/>
                <a:lstStyle/>
                <a:p>
                  <a:pPr>
                    <a:lnSpc>
                      <a:spcPct val="80000"/>
                    </a:lnSpc>
                    <a:defRPr sz="1400"/>
                  </a:pPr>
                  <a:endParaRPr lang="ko-KR"/>
                </a:p>
              </c:txPr>
            </c:trendlineLbl>
          </c:trendline>
          <c:xVal>
            <c:numRef>
              <c:f>최대조절력!$M$7:$P$7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xVal>
          <c:yVal>
            <c:numRef>
              <c:f>최대조절력!$M$9:$P$9</c:f>
              <c:numCache>
                <c:formatCode>0.00_ </c:formatCode>
                <c:ptCount val="4"/>
                <c:pt idx="0">
                  <c:v>11.967075528104532</c:v>
                </c:pt>
                <c:pt idx="1">
                  <c:v>10.451288099572981</c:v>
                </c:pt>
                <c:pt idx="2">
                  <c:v>11.693413376230522</c:v>
                </c:pt>
                <c:pt idx="3">
                  <c:v>11.336156717491484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FE42-468A-92C2-7BB67AA85D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34231808"/>
        <c:axId val="153721088"/>
      </c:scatterChart>
      <c:valAx>
        <c:axId val="634231808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 algn="ctr" rtl="0">
                  <a:defRPr/>
                </a:pPr>
                <a:r>
                  <a:rPr lang="en-US"/>
                  <a:t>Wearing period(day)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0.36826519607843139"/>
              <c:y val="0.874332442609349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ko-KR"/>
          </a:p>
        </c:txPr>
        <c:crossAx val="153721088"/>
        <c:crosses val="autoZero"/>
        <c:crossBetween val="midCat"/>
      </c:valAx>
      <c:valAx>
        <c:axId val="153721088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pc="-50" baseline="0"/>
                </a:pPr>
                <a:r>
                  <a:rPr lang="en-US" spc="-50" baseline="0" dirty="0" smtClean="0"/>
                  <a:t>Accommodative amplitude </a:t>
                </a:r>
                <a:r>
                  <a:rPr lang="en-US" spc="-50" baseline="0" dirty="0"/>
                  <a:t>(D)</a:t>
                </a:r>
                <a:endParaRPr lang="ko-KR" spc="-50" baseline="0" dirty="0"/>
              </a:p>
            </c:rich>
          </c:tx>
          <c:layout>
            <c:manualLayout>
              <c:xMode val="edge"/>
              <c:yMode val="edge"/>
              <c:x val="1.4526143790849674E-2"/>
              <c:y val="7.5684067695022769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_ 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sz="1400"/>
            </a:pPr>
            <a:endParaRPr lang="ko-KR"/>
          </a:p>
        </c:txPr>
        <c:crossAx val="6342318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ko-K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 b="0">
          <a:solidFill>
            <a:sysClr val="windowText" lastClr="000000"/>
          </a:solidFill>
          <a:latin typeface="맑은 고딕" pitchFamily="50" charset="-127"/>
          <a:ea typeface="맑은 고딕" pitchFamily="50" charset="-127"/>
          <a:cs typeface="Calibri" panose="020F0502020204030204" pitchFamily="34" charset="0"/>
        </a:defRPr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879771241830066"/>
          <c:y val="4.9737987313656279E-2"/>
          <c:w val="0.72849330065359474"/>
          <c:h val="0.68692721715093408"/>
        </c:manualLayout>
      </c:layout>
      <c:scatterChart>
        <c:scatterStyle val="lineMarker"/>
        <c:varyColors val="0"/>
        <c:ser>
          <c:idx val="0"/>
          <c:order val="0"/>
          <c:tx>
            <c:strRef>
              <c:f>양성상대조절!$L$8</c:f>
              <c:strCache>
                <c:ptCount val="1"/>
                <c:pt idx="0">
                  <c:v>SV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002060"/>
              </a:solidFill>
              <a:ln w="9525">
                <a:noFill/>
              </a:ln>
              <a:effectLst/>
            </c:spPr>
          </c:marker>
          <c:trendline>
            <c:spPr>
              <a:ln w="12700" cap="rnd">
                <a:solidFill>
                  <a:srgbClr val="002060"/>
                </a:solidFill>
                <a:prstDash val="solid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1043421568627451"/>
                  <c:y val="-0.22975177379037592"/>
                </c:manualLayout>
              </c:layout>
              <c:numFmt formatCode="General" sourceLinked="0"/>
              <c:spPr>
                <a:noFill/>
                <a:ln w="12700">
                  <a:solidFill>
                    <a:schemeClr val="tx1"/>
                  </a:solidFill>
                </a:ln>
                <a:effectLst/>
              </c:spPr>
              <c:txPr>
                <a:bodyPr rot="0" vert="horz"/>
                <a:lstStyle/>
                <a:p>
                  <a:pPr>
                    <a:lnSpc>
                      <a:spcPct val="80000"/>
                    </a:lnSpc>
                    <a:defRPr sz="1400"/>
                  </a:pPr>
                  <a:endParaRPr lang="ko-KR"/>
                </a:p>
              </c:txPr>
            </c:trendlineLbl>
          </c:trendline>
          <c:xVal>
            <c:numRef>
              <c:f>양성상대조절!$M$7:$P$7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xVal>
          <c:yVal>
            <c:numRef>
              <c:f>양성상대조절!$M$8:$P$8</c:f>
              <c:numCache>
                <c:formatCode>0.00_ </c:formatCode>
                <c:ptCount val="4"/>
                <c:pt idx="0">
                  <c:v>-2.9629629629629632</c:v>
                </c:pt>
                <c:pt idx="1">
                  <c:v>-3.5370370370370372</c:v>
                </c:pt>
                <c:pt idx="2">
                  <c:v>-2.9444444444444446</c:v>
                </c:pt>
                <c:pt idx="3">
                  <c:v>-3.4444444444444446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7D96-48F6-B760-CF5A0E807A52}"/>
            </c:ext>
          </c:extLst>
        </c:ser>
        <c:ser>
          <c:idx val="1"/>
          <c:order val="1"/>
          <c:tx>
            <c:strRef>
              <c:f>양성상대조절!$L$9</c:f>
              <c:strCache>
                <c:ptCount val="1"/>
                <c:pt idx="0">
                  <c:v>MF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8"/>
            <c:spPr>
              <a:solidFill>
                <a:srgbClr val="C00000"/>
              </a:solidFill>
              <a:ln w="9525">
                <a:noFill/>
              </a:ln>
              <a:effectLst/>
            </c:spPr>
          </c:marker>
          <c:trendline>
            <c:spPr>
              <a:ln w="19050" cap="sq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0.2110826797385621"/>
                  <c:y val="-0.1303150697331133"/>
                </c:manualLayout>
              </c:layout>
              <c:numFmt formatCode="General" sourceLinked="0"/>
              <c:spPr>
                <a:noFill/>
                <a:ln w="19050">
                  <a:solidFill>
                    <a:schemeClr val="tx1"/>
                  </a:solidFill>
                  <a:prstDash val="sysDash"/>
                </a:ln>
                <a:effectLst/>
              </c:spPr>
              <c:txPr>
                <a:bodyPr rot="0" vert="horz"/>
                <a:lstStyle/>
                <a:p>
                  <a:pPr>
                    <a:lnSpc>
                      <a:spcPct val="80000"/>
                    </a:lnSpc>
                    <a:defRPr sz="1400"/>
                  </a:pPr>
                  <a:endParaRPr lang="ko-KR"/>
                </a:p>
              </c:txPr>
            </c:trendlineLbl>
          </c:trendline>
          <c:xVal>
            <c:numRef>
              <c:f>양성상대조절!$M$7:$P$7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xVal>
          <c:yVal>
            <c:numRef>
              <c:f>양성상대조절!$M$9:$P$9</c:f>
              <c:numCache>
                <c:formatCode>0.00_ </c:formatCode>
                <c:ptCount val="4"/>
                <c:pt idx="0">
                  <c:v>-2.574074074074074</c:v>
                </c:pt>
                <c:pt idx="1">
                  <c:v>-4.083333333333333</c:v>
                </c:pt>
                <c:pt idx="2">
                  <c:v>-3.6388888888888888</c:v>
                </c:pt>
                <c:pt idx="3">
                  <c:v>-3.8240740740740731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7D96-48F6-B760-CF5A0E807A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3746048"/>
        <c:axId val="153748224"/>
      </c:scatterChart>
      <c:valAx>
        <c:axId val="153746048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Wearing period(day)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0.38143611111111109"/>
              <c:y val="0.8279160835265528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ko-KR"/>
          </a:p>
        </c:txPr>
        <c:crossAx val="153748224"/>
        <c:crosses val="max"/>
        <c:crossBetween val="midCat"/>
      </c:valAx>
      <c:valAx>
        <c:axId val="153748224"/>
        <c:scaling>
          <c:orientation val="maxMin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PRA (D)</a:t>
                </a:r>
                <a:endParaRPr lang="ko-KR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_ 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sz="1400"/>
            </a:pPr>
            <a:endParaRPr lang="ko-KR"/>
          </a:p>
        </c:txPr>
        <c:crossAx val="1537460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ko-K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 b="0">
          <a:solidFill>
            <a:sysClr val="windowText" lastClr="000000"/>
          </a:solidFill>
          <a:latin typeface="맑은 고딕" pitchFamily="50" charset="-127"/>
          <a:ea typeface="맑은 고딕" pitchFamily="50" charset="-127"/>
          <a:cs typeface="Calibri" panose="020F0502020204030204" pitchFamily="34" charset="0"/>
        </a:defRPr>
      </a:pPr>
      <a:endParaRPr lang="ko-K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113415032679738"/>
          <c:y val="0.12000916666666665"/>
          <c:w val="0.72862728758169937"/>
          <c:h val="0.6984380555555556"/>
        </c:manualLayout>
      </c:layout>
      <c:scatterChart>
        <c:scatterStyle val="lineMarker"/>
        <c:varyColors val="0"/>
        <c:ser>
          <c:idx val="0"/>
          <c:order val="0"/>
          <c:tx>
            <c:strRef>
              <c:f>음성상대조절!$L$8</c:f>
              <c:strCache>
                <c:ptCount val="1"/>
                <c:pt idx="0">
                  <c:v>SV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002060"/>
              </a:solidFill>
              <a:ln w="9525">
                <a:noFill/>
              </a:ln>
              <a:effectLst/>
            </c:spPr>
          </c:marker>
          <c:trendline>
            <c:spPr>
              <a:ln w="12700" cap="rnd">
                <a:solidFill>
                  <a:srgbClr val="002060"/>
                </a:solidFill>
                <a:prstDash val="solid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10984754901960785"/>
                  <c:y val="-0.1386911111111111"/>
                </c:manualLayout>
              </c:layout>
              <c:numFmt formatCode="General" sourceLinked="0"/>
              <c:spPr>
                <a:noFill/>
                <a:ln w="12700">
                  <a:solidFill>
                    <a:schemeClr val="tx1"/>
                  </a:solidFill>
                </a:ln>
                <a:effectLst/>
              </c:spPr>
              <c:txPr>
                <a:bodyPr rot="0" vert="horz"/>
                <a:lstStyle/>
                <a:p>
                  <a:pPr>
                    <a:lnSpc>
                      <a:spcPct val="80000"/>
                    </a:lnSpc>
                    <a:defRPr sz="1400"/>
                  </a:pPr>
                  <a:endParaRPr lang="ko-KR"/>
                </a:p>
              </c:txPr>
            </c:trendlineLbl>
          </c:trendline>
          <c:xVal>
            <c:numRef>
              <c:f>음성상대조절!$M$7:$P$7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xVal>
          <c:yVal>
            <c:numRef>
              <c:f>음성상대조절!$M$8:$P$8</c:f>
              <c:numCache>
                <c:formatCode>0.00_ </c:formatCode>
                <c:ptCount val="4"/>
                <c:pt idx="0">
                  <c:v>2.4814814814814818</c:v>
                </c:pt>
                <c:pt idx="1">
                  <c:v>2.4166666666666661</c:v>
                </c:pt>
                <c:pt idx="2">
                  <c:v>2.5185185185185182</c:v>
                </c:pt>
                <c:pt idx="3">
                  <c:v>2.2870370370370372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DB6-48EB-B877-324DD5702790}"/>
            </c:ext>
          </c:extLst>
        </c:ser>
        <c:ser>
          <c:idx val="1"/>
          <c:order val="1"/>
          <c:tx>
            <c:strRef>
              <c:f>음성상대조절!$L$9</c:f>
              <c:strCache>
                <c:ptCount val="1"/>
                <c:pt idx="0">
                  <c:v>MF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8"/>
            <c:spPr>
              <a:solidFill>
                <a:srgbClr val="C00000"/>
              </a:solidFill>
              <a:ln w="9525">
                <a:noFill/>
              </a:ln>
              <a:effectLst/>
            </c:spPr>
          </c:marker>
          <c:trendline>
            <c:spPr>
              <a:ln w="19050" cap="sq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0.19159068627450981"/>
                  <c:y val="-0.13258249999999999"/>
                </c:manualLayout>
              </c:layout>
              <c:numFmt formatCode="General" sourceLinked="0"/>
              <c:spPr>
                <a:noFill/>
                <a:ln w="19050">
                  <a:solidFill>
                    <a:schemeClr val="tx1"/>
                  </a:solidFill>
                  <a:prstDash val="sysDash"/>
                </a:ln>
                <a:effectLst/>
              </c:spPr>
              <c:txPr>
                <a:bodyPr rot="0" vert="horz"/>
                <a:lstStyle/>
                <a:p>
                  <a:pPr>
                    <a:lnSpc>
                      <a:spcPct val="80000"/>
                    </a:lnSpc>
                    <a:defRPr sz="1400"/>
                  </a:pPr>
                  <a:endParaRPr lang="ko-KR"/>
                </a:p>
              </c:txPr>
            </c:trendlineLbl>
          </c:trendline>
          <c:xVal>
            <c:numRef>
              <c:f>음성상대조절!$M$7:$P$7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xVal>
          <c:yVal>
            <c:numRef>
              <c:f>음성상대조절!$M$9:$P$9</c:f>
              <c:numCache>
                <c:formatCode>0.00_ </c:formatCode>
                <c:ptCount val="4"/>
                <c:pt idx="0">
                  <c:v>2.1851851851851851</c:v>
                </c:pt>
                <c:pt idx="1">
                  <c:v>2.1388888888888888</c:v>
                </c:pt>
                <c:pt idx="2">
                  <c:v>2.2685185185185186</c:v>
                </c:pt>
                <c:pt idx="3">
                  <c:v>2.3703703703703707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3DB6-48EB-B877-324DD57027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3769088"/>
        <c:axId val="153771008"/>
      </c:scatterChart>
      <c:valAx>
        <c:axId val="153769088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 algn="ctr" rtl="0">
                  <a:defRPr/>
                </a:pPr>
                <a:r>
                  <a:rPr lang="en-US"/>
                  <a:t>Wearing period(day)</a:t>
                </a:r>
                <a:endParaRPr lang="ko-KR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ko-KR"/>
          </a:p>
        </c:txPr>
        <c:crossAx val="153771008"/>
        <c:crosses val="autoZero"/>
        <c:crossBetween val="midCat"/>
      </c:valAx>
      <c:valAx>
        <c:axId val="153771008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NRA (D)</a:t>
                </a:r>
                <a:endParaRPr lang="ko-KR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_ 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ko-KR"/>
          </a:p>
        </c:txPr>
        <c:crossAx val="1537690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85823627450980389"/>
          <c:y val="0.43620750000000003"/>
          <c:w val="9.6110130718954245E-2"/>
          <c:h val="0.18402944444444444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ko-K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600" b="0">
          <a:solidFill>
            <a:sysClr val="windowText" lastClr="000000"/>
          </a:solidFill>
          <a:latin typeface="맑은 고딕" pitchFamily="50" charset="-127"/>
          <a:ea typeface="맑은 고딕" pitchFamily="50" charset="-127"/>
          <a:cs typeface="Calibri" panose="020F0502020204030204" pitchFamily="34" charset="0"/>
        </a:defRPr>
      </a:pPr>
      <a:endParaRPr lang="ko-K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853015873015874"/>
          <c:y val="9.1887845528902778E-2"/>
          <c:w val="0.74830931372549014"/>
          <c:h val="0.71067718852260731"/>
        </c:manualLayout>
      </c:layout>
      <c:scatterChart>
        <c:scatterStyle val="lineMarker"/>
        <c:varyColors val="0"/>
        <c:ser>
          <c:idx val="0"/>
          <c:order val="0"/>
          <c:tx>
            <c:strRef>
              <c:f>조절래그!$L$8</c:f>
              <c:strCache>
                <c:ptCount val="1"/>
                <c:pt idx="0">
                  <c:v>SV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002060"/>
              </a:solidFill>
              <a:ln w="9525">
                <a:noFill/>
              </a:ln>
              <a:effectLst/>
            </c:spPr>
          </c:marker>
          <c:trendline>
            <c:spPr>
              <a:ln w="12700" cap="rnd">
                <a:solidFill>
                  <a:srgbClr val="002060"/>
                </a:solidFill>
                <a:prstDash val="solid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14310588235294117"/>
                  <c:y val="-0.37036955492684859"/>
                </c:manualLayout>
              </c:layout>
              <c:numFmt formatCode="General" sourceLinked="0"/>
              <c:spPr>
                <a:noFill/>
                <a:ln w="12700">
                  <a:solidFill>
                    <a:schemeClr val="tx1"/>
                  </a:solidFill>
                </a:ln>
                <a:effectLst/>
              </c:spPr>
              <c:txPr>
                <a:bodyPr rot="0" vert="horz"/>
                <a:lstStyle/>
                <a:p>
                  <a:pPr>
                    <a:lnSpc>
                      <a:spcPct val="80000"/>
                    </a:lnSpc>
                    <a:defRPr sz="1400"/>
                  </a:pPr>
                  <a:endParaRPr lang="ko-KR"/>
                </a:p>
              </c:txPr>
            </c:trendlineLbl>
          </c:trendline>
          <c:xVal>
            <c:numRef>
              <c:f>조절래그!$M$7:$P$7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xVal>
          <c:yVal>
            <c:numRef>
              <c:f>조절래그!$M$8:$P$8</c:f>
              <c:numCache>
                <c:formatCode>0.00_ </c:formatCode>
                <c:ptCount val="4"/>
                <c:pt idx="0">
                  <c:v>0.48055555555555546</c:v>
                </c:pt>
                <c:pt idx="1">
                  <c:v>0.51870370370370367</c:v>
                </c:pt>
                <c:pt idx="2">
                  <c:v>0.4807407407407408</c:v>
                </c:pt>
                <c:pt idx="3">
                  <c:v>0.50555555555555565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4020-41C4-A473-9E9DE91E77DD}"/>
            </c:ext>
          </c:extLst>
        </c:ser>
        <c:ser>
          <c:idx val="1"/>
          <c:order val="1"/>
          <c:tx>
            <c:strRef>
              <c:f>조절래그!$L$9</c:f>
              <c:strCache>
                <c:ptCount val="1"/>
                <c:pt idx="0">
                  <c:v>MF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8"/>
            <c:spPr>
              <a:solidFill>
                <a:srgbClr val="C00000"/>
              </a:solidFill>
              <a:ln w="9525">
                <a:noFill/>
              </a:ln>
              <a:effectLst/>
            </c:spPr>
          </c:marker>
          <c:trendline>
            <c:spPr>
              <a:ln w="19050" cap="sq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0.16609346405228759"/>
                  <c:y val="-0.13060695437207728"/>
                </c:manualLayout>
              </c:layout>
              <c:numFmt formatCode="General" sourceLinked="0"/>
              <c:spPr>
                <a:noFill/>
                <a:ln w="19050">
                  <a:solidFill>
                    <a:schemeClr val="tx1"/>
                  </a:solidFill>
                  <a:prstDash val="sysDash"/>
                </a:ln>
                <a:effectLst/>
              </c:spPr>
              <c:txPr>
                <a:bodyPr rot="0" vert="horz"/>
                <a:lstStyle/>
                <a:p>
                  <a:pPr>
                    <a:lnSpc>
                      <a:spcPct val="80000"/>
                    </a:lnSpc>
                    <a:defRPr sz="1400"/>
                  </a:pPr>
                  <a:endParaRPr lang="ko-KR"/>
                </a:p>
              </c:txPr>
            </c:trendlineLbl>
          </c:trendline>
          <c:xVal>
            <c:numRef>
              <c:f>조절래그!$M$7:$P$7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xVal>
          <c:yVal>
            <c:numRef>
              <c:f>조절래그!$M$9:$P$9</c:f>
              <c:numCache>
                <c:formatCode>0.00_ </c:formatCode>
                <c:ptCount val="4"/>
                <c:pt idx="0">
                  <c:v>0.87462962962962953</c:v>
                </c:pt>
                <c:pt idx="1">
                  <c:v>0.67574074074074064</c:v>
                </c:pt>
                <c:pt idx="2">
                  <c:v>0.80648148148148158</c:v>
                </c:pt>
                <c:pt idx="3">
                  <c:v>0.8481481481481481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4020-41C4-A473-9E9DE91E77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3804800"/>
        <c:axId val="153806720"/>
      </c:scatterChart>
      <c:valAx>
        <c:axId val="153804800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 algn="ctr" rtl="0">
                  <a:defRPr/>
                </a:pPr>
                <a:r>
                  <a:rPr lang="en-US"/>
                  <a:t>Wearing period(day)</a:t>
                </a:r>
                <a:endParaRPr lang="ko-KR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ko-KR"/>
          </a:p>
        </c:txPr>
        <c:crossAx val="153806720"/>
        <c:crosses val="autoZero"/>
        <c:crossBetween val="midCat"/>
      </c:valAx>
      <c:valAx>
        <c:axId val="15380672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Accommodative lag (D)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1.6387091503267975E-2"/>
              <c:y val="0.1344339562725938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_ 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sz="1400"/>
            </a:pPr>
            <a:endParaRPr lang="ko-KR"/>
          </a:p>
        </c:txPr>
        <c:crossAx val="1538048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ko-K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 b="0">
          <a:solidFill>
            <a:sysClr val="windowText" lastClr="000000"/>
          </a:solidFill>
          <a:latin typeface="맑은 고딕" pitchFamily="50" charset="-127"/>
          <a:ea typeface="맑은 고딕" pitchFamily="50" charset="-127"/>
          <a:cs typeface="Calibri" panose="020F0502020204030204" pitchFamily="34" charset="0"/>
        </a:defRPr>
      </a:pPr>
      <a:endParaRPr lang="ko-K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2021-11-27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BFC8B4-D810-491B-A7CC-11E9B61D19A3}" type="slidenum">
              <a:rPr kumimoji="1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2705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1.gif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hyperlink" Target="http://www.opticnews.co.kr/news/articleView.html?idx" TargetMode="External"/><Relationship Id="rId10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3">
            <a:extLst>
              <a:ext uri="{FF2B5EF4-FFF2-40B4-BE49-F238E27FC236}">
                <a16:creationId xmlns="" xmlns:a16="http://schemas.microsoft.com/office/drawing/2014/main" id="{E1A7F316-5E42-3640-A75E-30F26F21A388}"/>
              </a:ext>
            </a:extLst>
          </p:cNvPr>
          <p:cNvSpPr/>
          <p:nvPr/>
        </p:nvSpPr>
        <p:spPr bwMode="auto">
          <a:xfrm>
            <a:off x="475620" y="5434383"/>
            <a:ext cx="6866878" cy="594242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6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24" name="모서리가 둥근 직사각형 4">
            <a:extLst>
              <a:ext uri="{FF2B5EF4-FFF2-40B4-BE49-F238E27FC236}">
                <a16:creationId xmlns="" xmlns:a16="http://schemas.microsoft.com/office/drawing/2014/main" id="{FB098D9D-788C-A343-9D1C-DF1A1EF82297}"/>
              </a:ext>
            </a:extLst>
          </p:cNvPr>
          <p:cNvSpPr/>
          <p:nvPr/>
        </p:nvSpPr>
        <p:spPr bwMode="auto">
          <a:xfrm>
            <a:off x="617168" y="5045248"/>
            <a:ext cx="6583782" cy="699257"/>
          </a:xfrm>
          <a:prstGeom prst="roundRect">
            <a:avLst/>
          </a:prstGeom>
          <a:solidFill>
            <a:srgbClr val="6C6254"/>
          </a:solidFill>
          <a:ln w="9525" cap="flat" cmpd="sng" algn="ctr">
            <a:solidFill>
              <a:srgbClr val="6C625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4000" b="1" i="0" u="none" strike="noStrike" kern="1200" cap="none" spc="0" normalizeH="0" baseline="0" noProof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kumimoji="1" lang="ko-KR" altLang="en-US" sz="4000" b="1" i="0" u="none" strike="noStrike" kern="1200" cap="none" spc="0" normalizeH="0" baseline="0" noProof="0" dirty="0">
              <a:ln w="18415" cmpd="sng">
                <a:noFill/>
                <a:prstDash val="solid"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lvl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69BAFCA5-B712-BF46-BE85-62A39D43F5CE}"/>
              </a:ext>
            </a:extLst>
          </p:cNvPr>
          <p:cNvSpPr txBox="1"/>
          <p:nvPr/>
        </p:nvSpPr>
        <p:spPr>
          <a:xfrm>
            <a:off x="654943" y="5904881"/>
            <a:ext cx="631735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스마트폰의 이용시간과 횟수의 증가는 현대인들의 </a:t>
            </a:r>
            <a:r>
              <a:rPr kumimoji="1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근업</a:t>
            </a:r>
            <a:r>
              <a:rPr kumimoji="1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시간의 증가로 이어지게 되었으며 이로 인하여 안정피로 또한 증가하게 되어 자각적인 불편함을 </a:t>
            </a: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호소하는 경우가 </a:t>
            </a:r>
            <a:r>
              <a:rPr kumimoji="1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증가함</a:t>
            </a:r>
            <a:endParaRPr kumimoji="1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457200" marR="0" lvl="0" indent="-45720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457200" marR="0" lvl="0" indent="-45720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조절력의 감소를 나타내는 젊은 </a:t>
            </a: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성인에서도 멀티포컬 렌즈의 처방 빈도가 증가하는 </a:t>
            </a:r>
            <a:r>
              <a:rPr kumimoji="1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추세임</a:t>
            </a:r>
            <a:r>
              <a:rPr kumimoji="1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[</a:t>
            </a:r>
            <a:r>
              <a: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1-4</a:t>
            </a:r>
            <a:r>
              <a:rPr kumimoji="1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]</a:t>
            </a: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457200" marR="0" lvl="0" indent="-45720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457200" marR="0" lvl="0" indent="-45720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24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이에 본 연구에서는 </a:t>
            </a:r>
            <a:r>
              <a:rPr lang="ko-KR" altLang="en-US" sz="2400" dirty="0" err="1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단초점</a:t>
            </a:r>
            <a:r>
              <a:rPr lang="ko-KR" altLang="en-US" sz="24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렌즈와 </a:t>
            </a:r>
            <a:r>
              <a:rPr lang="ko-KR" altLang="en-US" sz="2400" dirty="0" err="1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멀티포컬</a:t>
            </a:r>
            <a:r>
              <a:rPr lang="ko-KR" altLang="en-US" sz="24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렌즈를 각각 </a:t>
            </a:r>
            <a:r>
              <a:rPr lang="en-US" altLang="ko-KR" sz="24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5</a:t>
            </a:r>
            <a:r>
              <a:rPr lang="ko-KR" altLang="en-US" sz="24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일 씩 착용하여 착용 기간 동안의 조절기능의 </a:t>
            </a:r>
            <a:r>
              <a:rPr lang="ko-KR" altLang="en-US" sz="2400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변화와 렌즈 간 </a:t>
            </a:r>
            <a:r>
              <a:rPr lang="ko-KR" altLang="en-US" sz="24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차이를 </a:t>
            </a:r>
            <a:r>
              <a:rPr lang="ko-KR" altLang="en-US" sz="2400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분석하고자 함 </a:t>
            </a:r>
            <a:endParaRPr kumimoji="1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DB8C7A26-D9BA-8C48-9545-FB3404A4B2F0}"/>
              </a:ext>
            </a:extLst>
          </p:cNvPr>
          <p:cNvGrpSpPr/>
          <p:nvPr/>
        </p:nvGrpSpPr>
        <p:grpSpPr>
          <a:xfrm>
            <a:off x="7686386" y="5044261"/>
            <a:ext cx="13435055" cy="20950851"/>
            <a:chOff x="7592335" y="5044313"/>
            <a:chExt cx="13435055" cy="19195359"/>
          </a:xfrm>
        </p:grpSpPr>
        <p:grpSp>
          <p:nvGrpSpPr>
            <p:cNvPr id="27" name="Group 26">
              <a:extLst>
                <a:ext uri="{FF2B5EF4-FFF2-40B4-BE49-F238E27FC236}">
                  <a16:creationId xmlns="" xmlns:a16="http://schemas.microsoft.com/office/drawing/2014/main" id="{F85368F2-CA1A-0745-B729-0131AA91E844}"/>
                </a:ext>
              </a:extLst>
            </p:cNvPr>
            <p:cNvGrpSpPr/>
            <p:nvPr/>
          </p:nvGrpSpPr>
          <p:grpSpPr>
            <a:xfrm>
              <a:off x="7592335" y="5044313"/>
              <a:ext cx="13435055" cy="19195359"/>
              <a:chOff x="7451115" y="5069384"/>
              <a:chExt cx="13435055" cy="19195359"/>
            </a:xfrm>
          </p:grpSpPr>
          <p:sp>
            <p:nvSpPr>
              <p:cNvPr id="29" name="직사각형 3">
                <a:extLst>
                  <a:ext uri="{FF2B5EF4-FFF2-40B4-BE49-F238E27FC236}">
                    <a16:creationId xmlns="" xmlns:a16="http://schemas.microsoft.com/office/drawing/2014/main" id="{FAB78166-0A69-5743-96EA-A2993F9B3BF6}"/>
                  </a:ext>
                </a:extLst>
              </p:cNvPr>
              <p:cNvSpPr/>
              <p:nvPr/>
            </p:nvSpPr>
            <p:spPr bwMode="auto">
              <a:xfrm>
                <a:off x="7451115" y="5459455"/>
                <a:ext cx="13435055" cy="1880528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6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itchFamily="50" charset="-127"/>
                  <a:ea typeface="굴림" pitchFamily="50" charset="-127"/>
                  <a:cs typeface="+mn-cs"/>
                </a:endParaRPr>
              </a:p>
            </p:txBody>
          </p:sp>
          <p:sp>
            <p:nvSpPr>
              <p:cNvPr id="30" name="모서리가 둥근 직사각형 33">
                <a:extLst>
                  <a:ext uri="{FF2B5EF4-FFF2-40B4-BE49-F238E27FC236}">
                    <a16:creationId xmlns="" xmlns:a16="http://schemas.microsoft.com/office/drawing/2014/main" id="{C1B9C410-DEE9-1E4B-84E1-F98EF2B2C7F8}"/>
                  </a:ext>
                </a:extLst>
              </p:cNvPr>
              <p:cNvSpPr/>
              <p:nvPr/>
            </p:nvSpPr>
            <p:spPr bwMode="auto">
              <a:xfrm>
                <a:off x="7577470" y="5069384"/>
                <a:ext cx="13135646" cy="700243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RESULTS</a:t>
                </a:r>
                <a:endParaRPr kumimoji="1" lang="ko-KR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0931ADED-84EF-6E4A-AC92-999AB51A1410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</a:t>
              </a:r>
              <a:endPara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C8FBCABB-9E96-7E4E-82FF-0563194C393C}"/>
              </a:ext>
            </a:extLst>
          </p:cNvPr>
          <p:cNvGrpSpPr/>
          <p:nvPr/>
        </p:nvGrpSpPr>
        <p:grpSpPr>
          <a:xfrm>
            <a:off x="489908" y="11775819"/>
            <a:ext cx="6866878" cy="14219293"/>
            <a:chOff x="491883" y="11481200"/>
            <a:chExt cx="6866878" cy="12455934"/>
          </a:xfrm>
        </p:grpSpPr>
        <p:grpSp>
          <p:nvGrpSpPr>
            <p:cNvPr id="35" name="Group 34">
              <a:extLst>
                <a:ext uri="{FF2B5EF4-FFF2-40B4-BE49-F238E27FC236}">
                  <a16:creationId xmlns="" xmlns:a16="http://schemas.microsoft.com/office/drawing/2014/main" id="{8F7E5152-B5BF-F44F-AF77-D5B7FF94861A}"/>
                </a:ext>
              </a:extLst>
            </p:cNvPr>
            <p:cNvGrpSpPr/>
            <p:nvPr/>
          </p:nvGrpSpPr>
          <p:grpSpPr>
            <a:xfrm>
              <a:off x="491883" y="11481200"/>
              <a:ext cx="6866878" cy="12455934"/>
              <a:chOff x="491883" y="11481200"/>
              <a:chExt cx="6866878" cy="12455934"/>
            </a:xfrm>
          </p:grpSpPr>
          <p:sp>
            <p:nvSpPr>
              <p:cNvPr id="45" name="직사각형 3">
                <a:extLst>
                  <a:ext uri="{FF2B5EF4-FFF2-40B4-BE49-F238E27FC236}">
                    <a16:creationId xmlns="" xmlns:a16="http://schemas.microsoft.com/office/drawing/2014/main" id="{F8ED0D21-99B5-504C-AC33-878446B0B00E}"/>
                  </a:ext>
                </a:extLst>
              </p:cNvPr>
              <p:cNvSpPr/>
              <p:nvPr/>
            </p:nvSpPr>
            <p:spPr bwMode="auto">
              <a:xfrm>
                <a:off x="491883" y="11839944"/>
                <a:ext cx="6866878" cy="1209719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6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itchFamily="50" charset="-127"/>
                  <a:ea typeface="굴림" pitchFamily="50" charset="-127"/>
                  <a:cs typeface="+mn-cs"/>
                </a:endParaRPr>
              </a:p>
            </p:txBody>
          </p:sp>
          <p:sp>
            <p:nvSpPr>
              <p:cNvPr id="46" name="모서리가 둥근 직사각형 31">
                <a:extLst>
                  <a:ext uri="{FF2B5EF4-FFF2-40B4-BE49-F238E27FC236}">
                    <a16:creationId xmlns="" xmlns:a16="http://schemas.microsoft.com/office/drawing/2014/main" id="{B7051723-555C-AC40-A6DC-F6A4554B117B}"/>
                  </a:ext>
                </a:extLst>
              </p:cNvPr>
              <p:cNvSpPr/>
              <p:nvPr/>
            </p:nvSpPr>
            <p:spPr bwMode="auto">
              <a:xfrm>
                <a:off x="631456" y="11481200"/>
                <a:ext cx="6583782" cy="699257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45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</a:t>
                </a:r>
                <a:r>
                  <a:rPr kumimoji="1" lang="en-US" altLang="ko-KR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="" xmlns:a16="http://schemas.microsoft.com/office/drawing/2014/main" id="{D4BFEA5C-1D09-6E45-A537-E6B31C0FD6F2}"/>
                </a:ext>
              </a:extLst>
            </p:cNvPr>
            <p:cNvSpPr txBox="1"/>
            <p:nvPr/>
          </p:nvSpPr>
          <p:spPr>
            <a:xfrm>
              <a:off x="654941" y="12385601"/>
              <a:ext cx="6546009" cy="5513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lnSpc>
                  <a:spcPct val="114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/>
              </a:pPr>
              <a:r>
                <a:rPr lang="ko-KR" altLang="en-US" sz="24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안질환 및 전신질환이 없으며 </a:t>
              </a:r>
              <a:r>
                <a:rPr lang="ko-KR" altLang="en-US" sz="2400" dirty="0" err="1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단초점</a:t>
              </a:r>
              <a:r>
                <a:rPr lang="ko-KR" altLang="en-US" sz="24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렌즈와 높은 가입도의 멀티포컬 렌즈 </a:t>
              </a:r>
              <a:r>
                <a:rPr lang="ko-KR" altLang="en-US" sz="24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착용 시 </a:t>
              </a:r>
              <a:r>
                <a:rPr lang="ko-KR" altLang="en-US" sz="24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교정시력 </a:t>
              </a:r>
              <a:r>
                <a:rPr lang="en-US" altLang="ko-KR" sz="24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0.8</a:t>
              </a:r>
              <a:r>
                <a:rPr lang="ko-KR" altLang="en-US" sz="24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이상인 </a:t>
              </a:r>
              <a:r>
                <a:rPr lang="en-US" altLang="ko-KR" sz="24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9</a:t>
              </a:r>
              <a:r>
                <a:rPr lang="ko-KR" altLang="en-US" sz="24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명을 </a:t>
              </a:r>
              <a:r>
                <a:rPr lang="ko-KR" altLang="en-US" sz="24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대상으로 함</a:t>
              </a:r>
              <a:endParaRPr lang="en-US" altLang="ko-KR" sz="2400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342900" indent="-342900" algn="just">
                <a:lnSpc>
                  <a:spcPct val="114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/>
              </a:pPr>
              <a:r>
                <a:rPr lang="en-US" altLang="ko-KR" sz="2400" spc="-7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</a:t>
              </a:r>
              <a:r>
                <a:rPr lang="ko-KR" altLang="en-US" sz="2400" spc="-7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사 </a:t>
              </a:r>
              <a:r>
                <a:rPr lang="en-US" altLang="ko-KR" sz="2400" kern="0" spc="-7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Air </a:t>
              </a:r>
              <a:r>
                <a:rPr lang="en-US" altLang="ko-KR" sz="2400" kern="0" spc="-70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Optix</a:t>
              </a:r>
              <a:r>
                <a:rPr lang="en-US" altLang="ko-KR" sz="2400" kern="0" spc="-7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400" kern="0" spc="-70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단초점</a:t>
              </a:r>
              <a:r>
                <a:rPr lang="ko-KR" altLang="en-US" sz="2400" kern="0" spc="-7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및 멀티포컬 렌즈</a:t>
              </a:r>
              <a:r>
                <a:rPr lang="en-US" altLang="ko-KR" sz="2400" kern="0" spc="-7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(High addition)</a:t>
              </a:r>
              <a:r>
                <a:rPr lang="ko-KR" altLang="en-US" sz="2400" kern="0" spc="-7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를 </a:t>
              </a:r>
              <a:r>
                <a:rPr lang="ko-KR" altLang="en-US" sz="2400" kern="0" spc="-7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각각 </a:t>
              </a:r>
              <a:r>
                <a:rPr lang="en-US" altLang="ko-KR" sz="2400" kern="0" spc="-7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5</a:t>
              </a:r>
              <a:r>
                <a:rPr lang="ko-KR" altLang="en-US" sz="2400" kern="0" spc="-7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일 동안 착용하도록 </a:t>
              </a:r>
              <a:r>
                <a:rPr lang="ko-KR" altLang="en-US" sz="2400" kern="0" spc="-7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함 </a:t>
              </a:r>
              <a:endParaRPr kumimoji="1" lang="en-US" altLang="ko-KR" sz="2400" b="0" i="0" u="none" strike="noStrike" kern="1200" cap="none" spc="-7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342900" marR="0" lvl="0" indent="-342900" algn="just" defTabSz="914400" rtl="0" eaLnBrk="1" fontAlgn="base" latinLnBrk="1" hangingPunct="1">
                <a:lnSpc>
                  <a:spcPct val="114000"/>
                </a:lnSpc>
                <a:spcBef>
                  <a:spcPts val="6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1" lang="ko-KR" alt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조절기능과 관련하여 최대조절력</a:t>
              </a:r>
              <a:r>
                <a:rPr kumimoji="1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, </a:t>
              </a:r>
              <a:r>
                <a:rPr kumimoji="1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양성상대조절</a:t>
              </a:r>
              <a:r>
                <a:rPr kumimoji="1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, </a:t>
              </a:r>
              <a:r>
                <a:rPr kumimoji="1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음성상대조절</a:t>
              </a:r>
              <a:r>
                <a:rPr kumimoji="1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, </a:t>
              </a:r>
              <a:r>
                <a:rPr kumimoji="1" lang="ko-KR" altLang="en-US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조절래그를</a:t>
              </a:r>
              <a:r>
                <a:rPr kumimoji="1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</a:t>
              </a:r>
              <a:r>
                <a:rPr kumimoji="1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40 cm</a:t>
              </a:r>
              <a:r>
                <a:rPr kumimoji="1" lang="ko-KR" alt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거리에서 각 렌즈 착용</a:t>
              </a:r>
              <a:r>
                <a:rPr kumimoji="1" lang="en-US" altLang="ko-KR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</a:t>
              </a:r>
              <a:r>
                <a:rPr kumimoji="1" lang="ko-KR" alt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후 </a:t>
              </a:r>
              <a:r>
                <a:rPr kumimoji="1" lang="en-US" altLang="ko-KR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15</a:t>
              </a:r>
              <a:r>
                <a:rPr kumimoji="1" lang="ko-KR" alt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분</a:t>
              </a:r>
              <a:r>
                <a:rPr kumimoji="1" lang="en-US" altLang="ko-KR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, </a:t>
              </a:r>
              <a:r>
                <a:rPr kumimoji="1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1</a:t>
              </a:r>
              <a:r>
                <a:rPr kumimoji="1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일</a:t>
              </a:r>
              <a:r>
                <a:rPr kumimoji="1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, 3</a:t>
              </a:r>
              <a:r>
                <a:rPr kumimoji="1" lang="ko-KR" alt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일 및 </a:t>
              </a:r>
              <a:r>
                <a:rPr kumimoji="1" lang="en-US" altLang="ko-KR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5</a:t>
              </a:r>
              <a:r>
                <a:rPr kumimoji="1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일이 경과한 후에 </a:t>
              </a:r>
              <a:r>
                <a:rPr kumimoji="1" lang="ko-KR" alt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측정함</a:t>
              </a:r>
              <a:endParaRPr lang="en-US" altLang="ko-KR" sz="24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342900" marR="0" lvl="0" indent="-342900" algn="just" defTabSz="914400" rtl="0" eaLnBrk="1" fontAlgn="base" latinLnBrk="1" hangingPunct="1">
                <a:lnSpc>
                  <a:spcPct val="114000"/>
                </a:lnSpc>
                <a:spcBef>
                  <a:spcPts val="6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1" lang="ko-KR" altLang="en-US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경시적</a:t>
              </a:r>
              <a:r>
                <a:rPr kumimoji="1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선형 혼합모형을 사용하여 착용기간에 따른 변화를 확인하였으며</a:t>
              </a:r>
              <a:r>
                <a:rPr kumimoji="1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, </a:t>
              </a:r>
              <a:r>
                <a:rPr kumimoji="1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사후 분석을 통해 </a:t>
              </a:r>
              <a:r>
                <a:rPr kumimoji="1" lang="ko-KR" alt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렌즈 간의 차이를 확인함 </a:t>
              </a:r>
              <a:r>
                <a:rPr kumimoji="1" lang="en-US" altLang="ko-KR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</a:t>
              </a:r>
            </a:p>
            <a:p>
              <a:pPr marL="342900" marR="0" lvl="0" indent="-342900" algn="just" defTabSz="914400" rtl="0" eaLnBrk="1" fontAlgn="base" latinLnBrk="1" hangingPunct="1">
                <a:lnSpc>
                  <a:spcPct val="114000"/>
                </a:lnSpc>
                <a:spcBef>
                  <a:spcPts val="6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1" lang="ko-KR" alt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각각 착용기간에서 렌즈간  </a:t>
              </a:r>
              <a:r>
                <a:rPr kumimoji="1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차이는 </a:t>
              </a:r>
              <a:r>
                <a:rPr kumimoji="1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paired t-test</a:t>
              </a:r>
              <a:r>
                <a:rPr kumimoji="1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를 이용하여 </a:t>
              </a:r>
              <a:r>
                <a:rPr kumimoji="1" lang="ko-KR" alt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평가함</a:t>
              </a:r>
              <a:endPara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="" xmlns:a16="http://schemas.microsoft.com/office/drawing/2014/main" id="{2173AEC5-BCF6-A14A-B03C-BF8A9FD5E1A1}"/>
              </a:ext>
            </a:extLst>
          </p:cNvPr>
          <p:cNvGrpSpPr/>
          <p:nvPr/>
        </p:nvGrpSpPr>
        <p:grpSpPr>
          <a:xfrm>
            <a:off x="489908" y="26427166"/>
            <a:ext cx="6866878" cy="5828335"/>
            <a:chOff x="489908" y="24247705"/>
            <a:chExt cx="6866878" cy="6951360"/>
          </a:xfrm>
        </p:grpSpPr>
        <p:grpSp>
          <p:nvGrpSpPr>
            <p:cNvPr id="48" name="Group 47">
              <a:extLst>
                <a:ext uri="{FF2B5EF4-FFF2-40B4-BE49-F238E27FC236}">
                  <a16:creationId xmlns="" xmlns:a16="http://schemas.microsoft.com/office/drawing/2014/main" id="{AFDFA794-EC91-2943-B5BB-5DA689821687}"/>
                </a:ext>
              </a:extLst>
            </p:cNvPr>
            <p:cNvGrpSpPr/>
            <p:nvPr/>
          </p:nvGrpSpPr>
          <p:grpSpPr>
            <a:xfrm>
              <a:off x="489908" y="24247705"/>
              <a:ext cx="6866878" cy="5876690"/>
              <a:chOff x="489908" y="22342018"/>
              <a:chExt cx="6866878" cy="5876690"/>
            </a:xfrm>
          </p:grpSpPr>
          <p:sp>
            <p:nvSpPr>
              <p:cNvPr id="50" name="직사각형 3">
                <a:extLst>
                  <a:ext uri="{FF2B5EF4-FFF2-40B4-BE49-F238E27FC236}">
                    <a16:creationId xmlns="" xmlns:a16="http://schemas.microsoft.com/office/drawing/2014/main" id="{3F22F398-1EDF-284C-812A-36E46B08563A}"/>
                  </a:ext>
                </a:extLst>
              </p:cNvPr>
              <p:cNvSpPr/>
              <p:nvPr/>
            </p:nvSpPr>
            <p:spPr bwMode="auto">
              <a:xfrm>
                <a:off x="489908" y="22725081"/>
                <a:ext cx="6866878" cy="549362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6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itchFamily="50" charset="-127"/>
                  <a:ea typeface="굴림" pitchFamily="50" charset="-127"/>
                  <a:cs typeface="+mn-cs"/>
                </a:endParaRPr>
              </a:p>
            </p:txBody>
          </p:sp>
          <p:sp>
            <p:nvSpPr>
              <p:cNvPr id="51" name="모서리가 둥근 직사각형 32">
                <a:extLst>
                  <a:ext uri="{FF2B5EF4-FFF2-40B4-BE49-F238E27FC236}">
                    <a16:creationId xmlns="" xmlns:a16="http://schemas.microsoft.com/office/drawing/2014/main" id="{9FD2A3D3-B575-9D47-964D-37905A47E34A}"/>
                  </a:ext>
                </a:extLst>
              </p:cNvPr>
              <p:cNvSpPr/>
              <p:nvPr/>
            </p:nvSpPr>
            <p:spPr bwMode="auto">
              <a:xfrm>
                <a:off x="631456" y="22342018"/>
                <a:ext cx="6583782" cy="858828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="" xmlns:a16="http://schemas.microsoft.com/office/drawing/2014/main" id="{5ED41224-A303-6143-ADAD-E9B04CAB77B4}"/>
                </a:ext>
              </a:extLst>
            </p:cNvPr>
            <p:cNvSpPr txBox="1"/>
            <p:nvPr/>
          </p:nvSpPr>
          <p:spPr>
            <a:xfrm>
              <a:off x="617168" y="25278292"/>
              <a:ext cx="6546009" cy="5920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/>
              </a:pP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본 연구결과 높은 가입도의 </a:t>
              </a:r>
              <a:r>
                <a:rPr lang="ko-KR" altLang="en-US" sz="2400" kern="0" spc="-5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멀티포컬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렌즈를 착용한 </a:t>
              </a:r>
              <a:r>
                <a:rPr lang="en-US" altLang="ko-KR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20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대의 젊은 </a:t>
              </a:r>
              <a:r>
                <a:rPr lang="ko-KR" altLang="en-US" sz="2400" kern="0" spc="-50" dirty="0" smtClean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성인에서 </a:t>
              </a:r>
              <a:r>
                <a:rPr lang="ko-KR" altLang="en-US" sz="2400" kern="0" spc="-50" dirty="0" err="1" smtClean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근업</a:t>
              </a:r>
              <a:r>
                <a:rPr lang="ko-KR" altLang="en-US" sz="2400" kern="0" spc="-50" dirty="0" smtClean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시 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조절부담에 대한 </a:t>
              </a:r>
              <a:r>
                <a:rPr lang="ko-KR" altLang="en-US" sz="2400" kern="0" spc="-50" dirty="0" smtClean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긍정적인 변화가 확인됨</a:t>
              </a:r>
              <a:endParaRPr lang="en-US" altLang="ko-KR" sz="2400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/>
              </a:pPr>
              <a:r>
                <a:rPr lang="ko-KR" altLang="en-US" sz="2400" kern="0" spc="-50" dirty="0" err="1" smtClean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근업</a:t>
              </a:r>
              <a:r>
                <a:rPr lang="ko-KR" altLang="en-US" sz="2400" kern="0" spc="-50" dirty="0" smtClean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시 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조절피로 완화에 대한 </a:t>
              </a:r>
              <a:r>
                <a:rPr lang="ko-KR" altLang="en-US" sz="2400" kern="0" spc="-50" dirty="0" smtClean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긍정적 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변화는 </a:t>
              </a:r>
              <a:r>
                <a:rPr lang="en-US" altLang="ko-KR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일 </a:t>
              </a:r>
              <a:r>
                <a:rPr lang="ko-KR" altLang="en-US" sz="2400" kern="0" spc="-50" dirty="0" smtClean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이상 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적응기간이 필요한 것으로 </a:t>
              </a:r>
              <a:r>
                <a:rPr lang="ko-KR" altLang="en-US" sz="2400" kern="0" spc="-50" dirty="0" smtClean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판단됨</a:t>
              </a:r>
              <a:endParaRPr lang="en-US" altLang="ko-KR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/>
              </a:pPr>
              <a:r>
                <a:rPr lang="ko-KR" altLang="en-US" sz="2400" kern="0" spc="-50" dirty="0" smtClean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멀티포컬 렌즈 착용 시 음성상대조절의 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감소의 결과를 나타났으므로 조절이완이 힘든 조절과다의 경우 </a:t>
              </a:r>
              <a:r>
                <a:rPr lang="en-US" altLang="ko-KR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20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 성인의 멀티포컬 렌즈 처방 </a:t>
              </a:r>
              <a:r>
                <a:rPr lang="ko-KR" altLang="en-US" sz="2400" kern="0" spc="-50" dirty="0" smtClean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시 주의를 </a:t>
              </a:r>
              <a:r>
                <a:rPr lang="ko-KR" altLang="en-US" sz="2400" kern="0" spc="-5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기울여야 할 </a:t>
              </a:r>
              <a:r>
                <a:rPr lang="ko-KR" altLang="en-US" sz="2400" kern="0" spc="-50" dirty="0" smtClean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것임</a:t>
              </a:r>
              <a:endPara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10000"/>
                </a:lnSpc>
                <a:spcBef>
                  <a:spcPts val="6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10000"/>
                </a:lnSpc>
                <a:spcBef>
                  <a:spcPts val="6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="" xmlns:a16="http://schemas.microsoft.com/office/drawing/2014/main" id="{50F62AF7-37E0-FA4F-A937-6D7FF62EAF68}"/>
              </a:ext>
            </a:extLst>
          </p:cNvPr>
          <p:cNvGrpSpPr/>
          <p:nvPr/>
        </p:nvGrpSpPr>
        <p:grpSpPr>
          <a:xfrm>
            <a:off x="7672734" y="26427166"/>
            <a:ext cx="13435055" cy="4927285"/>
            <a:chOff x="7602255" y="24226177"/>
            <a:chExt cx="13435055" cy="6165107"/>
          </a:xfrm>
        </p:grpSpPr>
        <p:sp>
          <p:nvSpPr>
            <p:cNvPr id="53" name="직사각형 3">
              <a:extLst>
                <a:ext uri="{FF2B5EF4-FFF2-40B4-BE49-F238E27FC236}">
                  <a16:creationId xmlns="" xmlns:a16="http://schemas.microsoft.com/office/drawing/2014/main" id="{A443F4CC-38B7-1747-9007-F228167B50C2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6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+mn-cs"/>
              </a:endParaRPr>
            </a:p>
          </p:txBody>
        </p:sp>
        <p:sp>
          <p:nvSpPr>
            <p:cNvPr id="54" name="모서리가 둥근 직사각형 65">
              <a:extLst>
                <a:ext uri="{FF2B5EF4-FFF2-40B4-BE49-F238E27FC236}">
                  <a16:creationId xmlns="" xmlns:a16="http://schemas.microsoft.com/office/drawing/2014/main" id="{93C36148-0D9D-D848-9CCE-65D7C5141580}"/>
                </a:ext>
              </a:extLst>
            </p:cNvPr>
            <p:cNvSpPr/>
            <p:nvPr/>
          </p:nvSpPr>
          <p:spPr bwMode="auto">
            <a:xfrm>
              <a:off x="7812418" y="24226177"/>
              <a:ext cx="13070052" cy="946391"/>
            </a:xfrm>
            <a:prstGeom prst="roundRect">
              <a:avLst/>
            </a:prstGeom>
            <a:solidFill>
              <a:srgbClr val="6C6254"/>
            </a:solidFill>
            <a:ln w="9525" cap="flat" cmpd="sng" algn="ctr">
              <a:solidFill>
                <a:srgbClr val="6C625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CA" altLang="ko-KR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1CAA330E-C31B-D94D-9D99-770F5BB214BF}"/>
              </a:ext>
            </a:extLst>
          </p:cNvPr>
          <p:cNvSpPr txBox="1"/>
          <p:nvPr/>
        </p:nvSpPr>
        <p:spPr>
          <a:xfrm>
            <a:off x="7232457" y="31572375"/>
            <a:ext cx="7067962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6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2021</a:t>
            </a:r>
            <a:r>
              <a:rPr kumimoji="1" lang="ko-KR" altLang="en-US" sz="36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한국안광학회 동계학술대회</a:t>
            </a:r>
          </a:p>
        </p:txBody>
      </p:sp>
      <p:sp>
        <p:nvSpPr>
          <p:cNvPr id="57" name="AutoShape 6">
            <a:extLst>
              <a:ext uri="{FF2B5EF4-FFF2-40B4-BE49-F238E27FC236}">
                <a16:creationId xmlns="" xmlns:a16="http://schemas.microsoft.com/office/drawing/2014/main" id="{F64B7B85-09AA-EE4A-AB52-1822CD1EB2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04281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0B1D09"/>
          </a:solidFill>
          <a:ln w="50800">
            <a:solidFill>
              <a:srgbClr val="0B1D0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indent="0" algn="ctr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4400" b="1" kern="0" spc="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멀티포컬 </a:t>
            </a:r>
            <a:r>
              <a:rPr lang="ko-KR" altLang="en-US" sz="4400" b="1" kern="0" spc="0" dirty="0" smtClean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소프트콘택트렌즈의 착용기간에 </a:t>
            </a:r>
            <a:r>
              <a:rPr lang="ko-KR" altLang="en-US" sz="4400" b="1" kern="0" spc="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따른</a:t>
            </a:r>
            <a:endParaRPr lang="en-US" altLang="ko-KR" sz="4400" b="1" kern="0" spc="0" dirty="0">
              <a:solidFill>
                <a:schemeClr val="bg1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algn="ctr" fontAlgn="base" latinLnBrk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4400" b="1" kern="0" spc="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4400" b="1" kern="0" spc="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r>
              <a:rPr lang="ko-KR" altLang="en-US" sz="4400" b="1" kern="0" spc="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대 성인의 </a:t>
            </a:r>
            <a:r>
              <a:rPr lang="ko-KR" altLang="en-US" sz="4400" b="1" kern="0" spc="0" dirty="0" smtClean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조절기능 </a:t>
            </a:r>
            <a:r>
              <a:rPr lang="ko-KR" altLang="en-US" sz="4400" b="1" kern="0" spc="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변화</a:t>
            </a: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002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latinLnBrk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3600" b="1" kern="0" spc="0" dirty="0" smtClean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황인영</a:t>
            </a:r>
            <a:r>
              <a:rPr lang="en-US" altLang="ko-KR" sz="3600" b="1" kern="0" spc="0" dirty="0" smtClean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∙ </a:t>
            </a:r>
            <a:r>
              <a:rPr lang="ko-KR" altLang="en-US" sz="3600" b="1" kern="0" spc="0" dirty="0" smtClean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김소라</a:t>
            </a:r>
            <a:r>
              <a:rPr lang="en-US" altLang="ko-KR" sz="3600" b="1" kern="0" spc="0" dirty="0" smtClean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3600" b="1" kern="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∙ </a:t>
            </a:r>
            <a:r>
              <a:rPr lang="ko-KR" altLang="en-US" sz="3600" b="1" kern="0" spc="0" dirty="0" smtClean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박미정</a:t>
            </a:r>
            <a:r>
              <a:rPr lang="en-US" altLang="ko-KR" sz="3600" b="1" kern="0" spc="0" dirty="0" smtClean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*</a:t>
            </a:r>
            <a:endParaRPr lang="ko-KR" altLang="en-US" sz="3600" b="1" kern="0" spc="0" dirty="0">
              <a:solidFill>
                <a:schemeClr val="bg1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algn="ctr" fontAlgn="base" latinLnBrk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3600" b="1" kern="0" spc="0" dirty="0" smtClean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서울과학기술대학교 </a:t>
            </a:r>
            <a:r>
              <a:rPr lang="ko-KR" altLang="en-US" sz="3600" b="1" kern="0" spc="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안경광학과</a:t>
            </a:r>
          </a:p>
        </p:txBody>
      </p:sp>
      <p:sp>
        <p:nvSpPr>
          <p:cNvPr id="58" name="Rectangle 333">
            <a:extLst>
              <a:ext uri="{FF2B5EF4-FFF2-40B4-BE49-F238E27FC236}">
                <a16:creationId xmlns="" xmlns:a16="http://schemas.microsoft.com/office/drawing/2014/main" id="{FEDB76B5-D38A-2B4C-80FF-6424D3902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59" name="Rectangle 1">
            <a:extLst>
              <a:ext uri="{FF2B5EF4-FFF2-40B4-BE49-F238E27FC236}">
                <a16:creationId xmlns="" xmlns:a16="http://schemas.microsoft.com/office/drawing/2014/main" id="{FA50FF6C-1554-0B48-8304-08143EDD1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60" name="Rectangle 3">
            <a:extLst>
              <a:ext uri="{FF2B5EF4-FFF2-40B4-BE49-F238E27FC236}">
                <a16:creationId xmlns="" xmlns:a16="http://schemas.microsoft.com/office/drawing/2014/main" id="{B75CF53E-59B5-A048-A315-98E286665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61" name="Rectangle 5">
            <a:extLst>
              <a:ext uri="{FF2B5EF4-FFF2-40B4-BE49-F238E27FC236}">
                <a16:creationId xmlns="" xmlns:a16="http://schemas.microsoft.com/office/drawing/2014/main" id="{FB778A09-98D3-0F42-A264-CE188F9C6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pic>
        <p:nvPicPr>
          <p:cNvPr id="62" name="Picture 3">
            <a:extLst>
              <a:ext uri="{FF2B5EF4-FFF2-40B4-BE49-F238E27FC236}">
                <a16:creationId xmlns="" xmlns:a16="http://schemas.microsoft.com/office/drawing/2014/main" id="{CCD8661F-EEB6-EA46-B6EA-80E690982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6" r="3236"/>
          <a:stretch/>
        </p:blipFill>
        <p:spPr bwMode="auto">
          <a:xfrm>
            <a:off x="17910259" y="1113853"/>
            <a:ext cx="2918278" cy="2950031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="" xmlns:a16="http://schemas.microsoft.com/office/drawing/2014/main" id="{DFDCB66B-79ED-1A45-BDEC-D9807449B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C6D48EF4-4B76-E646-A92E-18733F60CCB4}"/>
              </a:ext>
            </a:extLst>
          </p:cNvPr>
          <p:cNvSpPr txBox="1"/>
          <p:nvPr/>
        </p:nvSpPr>
        <p:spPr>
          <a:xfrm>
            <a:off x="7812741" y="27371795"/>
            <a:ext cx="13135646" cy="4311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1325" marR="0" indent="-441325" algn="just" fontAlgn="base" latinLnBrk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[1]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Korea optical news. Multifocal contact lens, rapid growth due to population aging, 2016. 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hlinkClick r:id="rId5"/>
              </a:rPr>
              <a:t>http://www.opticnews.co.kr/news/articleView.html?idx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no=26569(7 September 2017)</a:t>
            </a:r>
          </a:p>
          <a:p>
            <a:pPr marL="441325" marR="0" indent="-441325" algn="just" fontAlgn="base" latinLnBrk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[2] </a:t>
            </a:r>
            <a:r>
              <a:rPr lang="en-US" altLang="ko-KR" sz="240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Mutti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DO, </a:t>
            </a:r>
            <a:r>
              <a:rPr lang="en-US" altLang="ko-KR" sz="240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Zadnik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K. Is computer use a risk factor for myopia?. J Am </a:t>
            </a:r>
            <a:r>
              <a:rPr lang="en-US" altLang="ko-KR" sz="240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Optom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Assoc. 1996;67(9):521-530.</a:t>
            </a:r>
          </a:p>
          <a:p>
            <a:pPr marL="441325" marR="0" indent="-441325" algn="just" fontAlgn="base" latinLnBrk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[3] Agarwal S, Goel D, Sharma A. Evaluation of the factors which contribute to the ocular complaints in computer users. J Clin Diagn Res. 2013;7(2):331-335.</a:t>
            </a:r>
          </a:p>
          <a:p>
            <a:pPr marL="441325" marR="0" indent="-441325" algn="just" fontAlgn="base" latinLnBrk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[4] Thomson WD. Eye problems and visual display terminals the facts and the fallacies. Ophthalmic </a:t>
            </a:r>
            <a:r>
              <a:rPr lang="en-US" altLang="ko-KR" sz="240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Physiol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Opt. 1998;18(2):111-119.</a:t>
            </a:r>
            <a:endParaRPr kumimoji="1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</p:txBody>
      </p:sp>
      <p:graphicFrame>
        <p:nvGraphicFramePr>
          <p:cNvPr id="32" name="표 31">
            <a:extLst>
              <a:ext uri="{FF2B5EF4-FFF2-40B4-BE49-F238E27FC236}">
                <a16:creationId xmlns="" xmlns:a16="http://schemas.microsoft.com/office/drawing/2014/main" id="{3A924AE1-704C-47EF-8518-1A143A9631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698881"/>
              </p:ext>
            </p:extLst>
          </p:nvPr>
        </p:nvGraphicFramePr>
        <p:xfrm>
          <a:off x="617169" y="19715797"/>
          <a:ext cx="6615288" cy="6181210"/>
        </p:xfrm>
        <a:graphic>
          <a:graphicData uri="http://schemas.openxmlformats.org/drawingml/2006/table">
            <a:tbl>
              <a:tblPr/>
              <a:tblGrid>
                <a:gridCol w="1987637">
                  <a:extLst>
                    <a:ext uri="{9D8B030D-6E8A-4147-A177-3AD203B41FA5}">
                      <a16:colId xmlns="" xmlns:a16="http://schemas.microsoft.com/office/drawing/2014/main" val="3167504802"/>
                    </a:ext>
                  </a:extLst>
                </a:gridCol>
                <a:gridCol w="2254487">
                  <a:extLst>
                    <a:ext uri="{9D8B030D-6E8A-4147-A177-3AD203B41FA5}">
                      <a16:colId xmlns="" xmlns:a16="http://schemas.microsoft.com/office/drawing/2014/main" val="3868024091"/>
                    </a:ext>
                  </a:extLst>
                </a:gridCol>
                <a:gridCol w="2373164">
                  <a:extLst>
                    <a:ext uri="{9D8B030D-6E8A-4147-A177-3AD203B41FA5}">
                      <a16:colId xmlns="" xmlns:a16="http://schemas.microsoft.com/office/drawing/2014/main" val="1419006510"/>
                    </a:ext>
                  </a:extLst>
                </a:gridCol>
              </a:tblGrid>
              <a:tr h="66839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Lens</a:t>
                      </a:r>
                    </a:p>
                  </a:txBody>
                  <a:tcPr marL="87112" marR="87112" marT="17059" marB="17059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AIR OPTIX AQUA Multifocal</a:t>
                      </a:r>
                    </a:p>
                  </a:txBody>
                  <a:tcPr marL="87112" marR="87112" marT="43556" marB="43556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AIR OPTIX AQUA PLUS HYDRAGLYDE</a:t>
                      </a:r>
                    </a:p>
                  </a:txBody>
                  <a:tcPr marL="87112" marR="87112" marT="43556" marB="43556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7731604"/>
                  </a:ext>
                </a:extLst>
              </a:tr>
              <a:tr h="3795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Manufacturer</a:t>
                      </a:r>
                    </a:p>
                  </a:txBody>
                  <a:tcPr marL="87112" marR="87112" marT="17059" marB="17059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Alcon</a:t>
                      </a:r>
                      <a:endParaRPr lang="en-US" sz="1800" b="0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7112" marR="87112" marT="43556" marB="4355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7112" marR="87112" marT="43556" marB="4355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50665316"/>
                  </a:ext>
                </a:extLst>
              </a:tr>
              <a:tr h="3795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USAN</a:t>
                      </a:r>
                      <a:r>
                        <a:rPr lang="en-US" sz="1800" b="0" kern="0" spc="0" baseline="3000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+</a:t>
                      </a:r>
                      <a:endParaRPr lang="en-US" sz="1800" b="0" kern="0" spc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7112" marR="87112" marT="17059" marB="17059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 err="1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lotrafilcon</a:t>
                      </a:r>
                      <a:r>
                        <a:rPr lang="en-US" sz="1800" b="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en-US" sz="1800" b="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B</a:t>
                      </a:r>
                      <a:endParaRPr lang="en-US" sz="1800" b="0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7112" marR="87112" marT="43556" marB="4355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7112" marR="87112" marT="43556" marB="4355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48984983"/>
                  </a:ext>
                </a:extLst>
              </a:tr>
              <a:tr h="3795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Wearing schedule</a:t>
                      </a:r>
                    </a:p>
                  </a:txBody>
                  <a:tcPr marL="87112" marR="87112" marT="17059" marB="17059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 </a:t>
                      </a:r>
                      <a:r>
                        <a:rPr lang="en-US" sz="1800" b="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Month</a:t>
                      </a:r>
                    </a:p>
                  </a:txBody>
                  <a:tcPr marL="87112" marR="87112" marT="43556" marB="4355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7112" marR="87112" marT="43556" marB="4355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62375382"/>
                  </a:ext>
                </a:extLst>
              </a:tr>
              <a:tr h="101892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Power(D)</a:t>
                      </a:r>
                    </a:p>
                  </a:txBody>
                  <a:tcPr marL="87112" marR="87112" marT="17059" marB="17059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+6.00D~-10D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Low(~ + 1.25D)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Mid(1.50D~2.00D)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High(2.25D~2.50D)</a:t>
                      </a:r>
                    </a:p>
                  </a:txBody>
                  <a:tcPr marL="87112" marR="87112" marT="43556" marB="4355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+6.00D~-10D</a:t>
                      </a:r>
                    </a:p>
                  </a:txBody>
                  <a:tcPr marL="87112" marR="87112" marT="43556" marB="4355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06023737"/>
                  </a:ext>
                </a:extLst>
              </a:tr>
              <a:tr h="3795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Water contents(%)</a:t>
                      </a:r>
                    </a:p>
                  </a:txBody>
                  <a:tcPr marL="87112" marR="87112" marT="17059" marB="17059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33</a:t>
                      </a:r>
                      <a:endParaRPr lang="en-US" sz="1800" b="0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7112" marR="87112" marT="43556" marB="4355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7112" marR="87112" marT="43556" marB="4355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52417072"/>
                  </a:ext>
                </a:extLst>
              </a:tr>
              <a:tr h="6132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Center thickness(mm)</a:t>
                      </a:r>
                    </a:p>
                  </a:txBody>
                  <a:tcPr marL="87112" marR="87112" marT="17059" marB="17059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0.08</a:t>
                      </a:r>
                      <a:endParaRPr lang="en-US" sz="1800" b="0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7112" marR="87112" marT="43556" marB="4355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7112" marR="87112" marT="43556" marB="4355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36487434"/>
                  </a:ext>
                </a:extLst>
              </a:tr>
              <a:tr h="3795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Total diameter(mm)</a:t>
                      </a:r>
                    </a:p>
                  </a:txBody>
                  <a:tcPr marL="87112" marR="87112" marT="17059" marB="17059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14.2</a:t>
                      </a:r>
                      <a:endParaRPr lang="en-US" sz="1800" b="0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7112" marR="87112" marT="43556" marB="4355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7112" marR="87112" marT="43556" marB="4355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26737821"/>
                  </a:ext>
                </a:extLst>
              </a:tr>
              <a:tr h="3795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Base curve(mm)</a:t>
                      </a:r>
                    </a:p>
                  </a:txBody>
                  <a:tcPr marL="87112" marR="87112" marT="17059" marB="17059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8.6</a:t>
                      </a:r>
                      <a:endParaRPr lang="en-US" sz="1800" b="0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7112" marR="87112" marT="43556" marB="4355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87112" marR="87112" marT="43556" marB="4355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5789403"/>
                  </a:ext>
                </a:extLst>
              </a:tr>
              <a:tr h="3795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Lens design</a:t>
                      </a:r>
                    </a:p>
                  </a:txBody>
                  <a:tcPr marL="87112" marR="87112" marT="17059" marB="17059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Center near Bi-aspheric</a:t>
                      </a:r>
                    </a:p>
                  </a:txBody>
                  <a:tcPr marL="87112" marR="87112" marT="43556" marB="4355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Bi-aspheric</a:t>
                      </a:r>
                    </a:p>
                  </a:txBody>
                  <a:tcPr marL="87112" marR="87112" marT="43556" marB="4355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4723588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2ADEA5B5-D63A-49CC-94DC-291C138D88C0}"/>
              </a:ext>
            </a:extLst>
          </p:cNvPr>
          <p:cNvSpPr txBox="1"/>
          <p:nvPr/>
        </p:nvSpPr>
        <p:spPr>
          <a:xfrm>
            <a:off x="648222" y="19154353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Table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 The lens used in the study</a:t>
            </a:r>
            <a:r>
              <a:rPr lang="en-US" altLang="ko-KR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32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04B8A4BB-0D83-48B2-A1DD-870593D2429E}"/>
              </a:ext>
            </a:extLst>
          </p:cNvPr>
          <p:cNvSpPr txBox="1"/>
          <p:nvPr/>
        </p:nvSpPr>
        <p:spPr>
          <a:xfrm>
            <a:off x="7938165" y="9165337"/>
            <a:ext cx="58774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2788" marR="0" indent="-712788" algn="just" fontAlgn="base" latinLnBrk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Fig. 1. Accommodation amplitude when wearing single </a:t>
            </a:r>
            <a:r>
              <a:rPr lang="en-US" altLang="ko-KR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vision- or</a:t>
            </a:r>
            <a:r>
              <a:rPr lang="ko-KR" altLang="en-US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multifocal </a:t>
            </a:r>
            <a:r>
              <a:rPr lang="en-US" altLang="ko-KR" sz="20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contact lens </a:t>
            </a:r>
            <a:r>
              <a:rPr lang="en-US" altLang="ko-KR" sz="2000" b="1" kern="0" spc="-5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for 5 days</a:t>
            </a:r>
            <a:r>
              <a:rPr lang="en-US" altLang="ko-KR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en-US" altLang="ko-KR" sz="16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(SV : single vision lens, MF : multifocal lens)</a:t>
            </a:r>
            <a:endParaRPr lang="en-US" altLang="ko-KR" sz="2000" kern="0" spc="-5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8" name="표 7">
            <a:extLst>
              <a:ext uri="{FF2B5EF4-FFF2-40B4-BE49-F238E27FC236}">
                <a16:creationId xmlns="" xmlns:a16="http://schemas.microsoft.com/office/drawing/2014/main" id="{4B8903F7-6EBF-4843-9872-534642AB46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584958"/>
              </p:ext>
            </p:extLst>
          </p:nvPr>
        </p:nvGraphicFramePr>
        <p:xfrm>
          <a:off x="14545767" y="6985001"/>
          <a:ext cx="6210795" cy="3203138"/>
        </p:xfrm>
        <a:graphic>
          <a:graphicData uri="http://schemas.openxmlformats.org/drawingml/2006/table">
            <a:tbl>
              <a:tblPr/>
              <a:tblGrid>
                <a:gridCol w="1440159">
                  <a:extLst>
                    <a:ext uri="{9D8B030D-6E8A-4147-A177-3AD203B41FA5}">
                      <a16:colId xmlns="" xmlns:a16="http://schemas.microsoft.com/office/drawing/2014/main" val="977674433"/>
                    </a:ext>
                  </a:extLst>
                </a:gridCol>
                <a:gridCol w="1192659">
                  <a:extLst>
                    <a:ext uri="{9D8B030D-6E8A-4147-A177-3AD203B41FA5}">
                      <a16:colId xmlns="" xmlns:a16="http://schemas.microsoft.com/office/drawing/2014/main" val="1214732994"/>
                    </a:ext>
                  </a:extLst>
                </a:gridCol>
                <a:gridCol w="1192659">
                  <a:extLst>
                    <a:ext uri="{9D8B030D-6E8A-4147-A177-3AD203B41FA5}">
                      <a16:colId xmlns="" xmlns:a16="http://schemas.microsoft.com/office/drawing/2014/main" val="3135462389"/>
                    </a:ext>
                  </a:extLst>
                </a:gridCol>
                <a:gridCol w="1192659">
                  <a:extLst>
                    <a:ext uri="{9D8B030D-6E8A-4147-A177-3AD203B41FA5}">
                      <a16:colId xmlns="" xmlns:a16="http://schemas.microsoft.com/office/drawing/2014/main" val="3847131582"/>
                    </a:ext>
                  </a:extLst>
                </a:gridCol>
                <a:gridCol w="1192659">
                  <a:extLst>
                    <a:ext uri="{9D8B030D-6E8A-4147-A177-3AD203B41FA5}">
                      <a16:colId xmlns="" xmlns:a16="http://schemas.microsoft.com/office/drawing/2014/main" val="4248822561"/>
                    </a:ext>
                  </a:extLst>
                </a:gridCol>
              </a:tblGrid>
              <a:tr h="367422">
                <a:tc grid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            Accommodative amplitude </a:t>
                      </a:r>
                      <a:r>
                        <a:rPr lang="en-US" sz="2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(D)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61537786"/>
                  </a:ext>
                </a:extLst>
              </a:tr>
              <a:tr h="36742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Lens type 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 min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 hour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 day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 day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00986954"/>
                  </a:ext>
                </a:extLst>
              </a:tr>
              <a:tr h="36742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SV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10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11.32±2.05</a:t>
                      </a:r>
                      <a:endParaRPr lang="en-US" sz="1800" kern="0" spc="-100" baseline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10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11.13±1.99</a:t>
                      </a:r>
                      <a:endParaRPr lang="en-US" sz="1800" kern="0" spc="-100" baseline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10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10.97±2.30</a:t>
                      </a:r>
                      <a:endParaRPr lang="en-US" sz="1800" kern="0" spc="-100" baseline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10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11.16±2.10</a:t>
                      </a:r>
                      <a:endParaRPr lang="en-US" sz="1800" kern="0" spc="-100" baseline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5140056"/>
                  </a:ext>
                </a:extLst>
              </a:tr>
              <a:tr h="36742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MF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100" baseline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11.97±2.51</a:t>
                      </a:r>
                      <a:endParaRPr lang="en-US" sz="1800" kern="0" spc="-100" baseline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100" baseline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10.45±1.89</a:t>
                      </a:r>
                      <a:endParaRPr lang="en-US" sz="1800" kern="0" spc="-100" baseline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100" baseline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11.69±2.19</a:t>
                      </a:r>
                      <a:endParaRPr lang="en-US" sz="1800" kern="0" spc="-100" baseline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10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11.34±2.75</a:t>
                      </a:r>
                      <a:endParaRPr lang="en-US" sz="1800" kern="0" spc="-100" baseline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55924849"/>
                  </a:ext>
                </a:extLst>
              </a:tr>
              <a:tr h="36742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-50" baseline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P by</a:t>
                      </a:r>
                      <a:r>
                        <a:rPr lang="ko-KR" altLang="en-US" sz="1800" b="1" kern="0" spc="-50" baseline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en-US" altLang="ko-KR" sz="1800" b="1" kern="0" spc="-50" baseline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paired t-test</a:t>
                      </a:r>
                      <a:endParaRPr lang="en-US" altLang="ko-KR" sz="1800" b="1" kern="0" spc="-50" baseline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.245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.461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.282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.761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05403964"/>
                  </a:ext>
                </a:extLst>
              </a:tr>
              <a:tr h="737560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Mean ± SD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SV : single vision lens, MF : multifocal </a:t>
                      </a:r>
                      <a:r>
                        <a:rPr 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lens</a:t>
                      </a:r>
                      <a:endParaRPr lang="en-US" sz="2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71369866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574DA75B-B54B-4791-B5FA-F3EF565CD044}"/>
              </a:ext>
            </a:extLst>
          </p:cNvPr>
          <p:cNvSpPr txBox="1"/>
          <p:nvPr/>
        </p:nvSpPr>
        <p:spPr>
          <a:xfrm>
            <a:off x="14545766" y="5969338"/>
            <a:ext cx="64026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84250" indent="-984250" algn="just"/>
            <a:r>
              <a:rPr lang="en-US" altLang="ko-KR" sz="20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Table 2.</a:t>
            </a:r>
            <a:r>
              <a:rPr lang="en-US" altLang="ko-KR" sz="20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-5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Statistical analysis of </a:t>
            </a:r>
            <a:r>
              <a:rPr lang="en-US" altLang="ko-KR" sz="2000" b="1" kern="0" spc="-5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r>
              <a:rPr lang="en-US" altLang="ko-KR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ccommodative </a:t>
            </a:r>
            <a:r>
              <a:rPr lang="en-US" altLang="ko-KR" sz="2000" b="1" kern="0" spc="-50" dirty="0" err="1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ampli</a:t>
            </a:r>
            <a:r>
              <a:rPr lang="en-US" altLang="ko-KR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en-US" altLang="ko-KR" sz="2000" b="1" kern="0" spc="-50" dirty="0" err="1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tude</a:t>
            </a:r>
            <a:r>
              <a:rPr lang="en-US" altLang="ko-KR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with single </a:t>
            </a:r>
            <a:r>
              <a:rPr lang="en-US" altLang="ko-KR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vision- or multifocal </a:t>
            </a:r>
            <a:r>
              <a:rPr lang="en-US" altLang="ko-KR" sz="20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contact </a:t>
            </a:r>
            <a:r>
              <a:rPr lang="en-US" altLang="ko-KR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lens wear. </a:t>
            </a:r>
            <a:endParaRPr lang="en-US" altLang="ko-KR" sz="2000" kern="0" spc="-5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C1203D83-E393-4012-B6DB-87DCEC7AA929}"/>
              </a:ext>
            </a:extLst>
          </p:cNvPr>
          <p:cNvSpPr txBox="1"/>
          <p:nvPr/>
        </p:nvSpPr>
        <p:spPr>
          <a:xfrm>
            <a:off x="7927996" y="13489528"/>
            <a:ext cx="63010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3275" marR="0" indent="-803275" algn="just" fontAlgn="base" latinLnBrk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Fig. 2. Positive relative accommodation with single </a:t>
            </a:r>
            <a:r>
              <a:rPr lang="en-US" altLang="ko-KR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vision- or multifocal </a:t>
            </a:r>
            <a:r>
              <a:rPr lang="en-US" altLang="ko-KR" sz="20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contact </a:t>
            </a:r>
            <a:r>
              <a:rPr lang="en-US" altLang="ko-KR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lens wear </a:t>
            </a:r>
            <a:r>
              <a:rPr lang="en-US" altLang="ko-KR" sz="16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SV: </a:t>
            </a:r>
            <a:r>
              <a:rPr lang="en-US" altLang="ko-KR" sz="16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single vision lens, </a:t>
            </a:r>
            <a:r>
              <a:rPr lang="en-US" altLang="ko-KR" sz="16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MF: </a:t>
            </a:r>
            <a:r>
              <a:rPr lang="en-US" altLang="ko-KR" sz="16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multifocal lens, </a:t>
            </a:r>
            <a:r>
              <a:rPr lang="en-US" altLang="ko-KR" sz="16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PRA: </a:t>
            </a:r>
            <a:r>
              <a:rPr lang="en-US" altLang="ko-KR" sz="16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positive relative accommodation)</a:t>
            </a:r>
            <a:endParaRPr lang="en-US" altLang="ko-KR" sz="2000" kern="0" spc="-5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12" name="표 11">
            <a:extLst>
              <a:ext uri="{FF2B5EF4-FFF2-40B4-BE49-F238E27FC236}">
                <a16:creationId xmlns="" xmlns:a16="http://schemas.microsoft.com/office/drawing/2014/main" id="{3522494E-E37E-411E-9B47-281D14EC19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528118"/>
              </p:ext>
            </p:extLst>
          </p:nvPr>
        </p:nvGraphicFramePr>
        <p:xfrm>
          <a:off x="14713280" y="11445326"/>
          <a:ext cx="6109329" cy="3063421"/>
        </p:xfrm>
        <a:graphic>
          <a:graphicData uri="http://schemas.openxmlformats.org/drawingml/2006/table">
            <a:tbl>
              <a:tblPr/>
              <a:tblGrid>
                <a:gridCol w="1410732">
                  <a:extLst>
                    <a:ext uri="{9D8B030D-6E8A-4147-A177-3AD203B41FA5}">
                      <a16:colId xmlns="" xmlns:a16="http://schemas.microsoft.com/office/drawing/2014/main" val="2612850623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3036378851"/>
                    </a:ext>
                  </a:extLst>
                </a:gridCol>
                <a:gridCol w="1257403">
                  <a:extLst>
                    <a:ext uri="{9D8B030D-6E8A-4147-A177-3AD203B41FA5}">
                      <a16:colId xmlns="" xmlns:a16="http://schemas.microsoft.com/office/drawing/2014/main" val="3741851453"/>
                    </a:ext>
                  </a:extLst>
                </a:gridCol>
                <a:gridCol w="1144533">
                  <a:extLst>
                    <a:ext uri="{9D8B030D-6E8A-4147-A177-3AD203B41FA5}">
                      <a16:colId xmlns="" xmlns:a16="http://schemas.microsoft.com/office/drawing/2014/main" val="2373280155"/>
                    </a:ext>
                  </a:extLst>
                </a:gridCol>
                <a:gridCol w="1144533">
                  <a:extLst>
                    <a:ext uri="{9D8B030D-6E8A-4147-A177-3AD203B41FA5}">
                      <a16:colId xmlns="" xmlns:a16="http://schemas.microsoft.com/office/drawing/2014/main" val="2537136417"/>
                    </a:ext>
                  </a:extLst>
                </a:gridCol>
              </a:tblGrid>
              <a:tr h="446367">
                <a:tc grid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-50" baseline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            Positive </a:t>
                      </a:r>
                      <a:r>
                        <a:rPr lang="en-US" sz="1800" b="1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relative accommodation (D)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3511899"/>
                  </a:ext>
                </a:extLst>
              </a:tr>
              <a:tr h="44636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Lens type 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10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15 min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10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7 hour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10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 day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10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 day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35363140"/>
                  </a:ext>
                </a:extLst>
              </a:tr>
              <a:tr h="44636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SV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10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-2.96±2.27</a:t>
                      </a:r>
                      <a:endParaRPr lang="en-US" sz="1800" kern="0" spc="-100" baseline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10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-3.54±2.43</a:t>
                      </a:r>
                      <a:endParaRPr lang="en-US" sz="1800" kern="0" spc="-100" baseline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10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-2.94±2.17</a:t>
                      </a:r>
                      <a:endParaRPr lang="en-US" sz="1800" kern="0" spc="-100" baseline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10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-3.44±2.34</a:t>
                      </a:r>
                      <a:endParaRPr lang="en-US" sz="1800" kern="0" spc="-100" baseline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2795082"/>
                  </a:ext>
                </a:extLst>
              </a:tr>
              <a:tr h="44636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MF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10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-2.57±3.91</a:t>
                      </a:r>
                      <a:endParaRPr lang="en-US" sz="1800" kern="0" spc="-100" baseline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10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-4.08±2.16</a:t>
                      </a:r>
                      <a:endParaRPr lang="en-US" sz="1800" kern="0" spc="-100" baseline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10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-3.64±2.00</a:t>
                      </a:r>
                      <a:endParaRPr lang="en-US" sz="1800" kern="0" spc="-100" baseline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10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-3.82±2.26</a:t>
                      </a:r>
                      <a:endParaRPr lang="en-US" sz="1800" kern="0" spc="-100" baseline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99404243"/>
                  </a:ext>
                </a:extLst>
              </a:tr>
              <a:tr h="5495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-50" baseline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P by</a:t>
                      </a:r>
                      <a:r>
                        <a:rPr lang="ko-KR" altLang="en-US" sz="1800" b="1" kern="0" spc="-50" baseline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en-US" altLang="ko-KR" sz="1800" b="1" kern="0" spc="-50" baseline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paired t-test</a:t>
                      </a:r>
                      <a:endParaRPr lang="en-US" altLang="ko-KR" sz="1800" b="1" kern="0" spc="-50" baseline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10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.836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10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.339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10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.138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10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.165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72312297"/>
                  </a:ext>
                </a:extLst>
              </a:tr>
              <a:tr h="693499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Mean ± SD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SV : single vision lens, MF : multifocal </a:t>
                      </a:r>
                      <a:r>
                        <a:rPr lang="en-US" sz="1800" kern="0" spc="-50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lens</a:t>
                      </a:r>
                      <a:endParaRPr lang="en-US" sz="1800" kern="0" spc="-50" baseline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02564317"/>
                  </a:ext>
                </a:extLst>
              </a:tr>
            </a:tbl>
          </a:graphicData>
        </a:graphic>
      </p:graphicFrame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A3A0FB52-616D-4CF1-932B-346C9BBEBC2F}"/>
              </a:ext>
            </a:extLst>
          </p:cNvPr>
          <p:cNvSpPr txBox="1"/>
          <p:nvPr/>
        </p:nvSpPr>
        <p:spPr>
          <a:xfrm>
            <a:off x="14545766" y="10439145"/>
            <a:ext cx="62827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25525" indent="-1025525" algn="just"/>
            <a:r>
              <a:rPr lang="en-US" altLang="ko-KR" sz="20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Table 3.</a:t>
            </a:r>
            <a:r>
              <a:rPr lang="en-US" altLang="ko-KR" sz="20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-5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Statistical </a:t>
            </a:r>
            <a:r>
              <a:rPr lang="en-US" altLang="ko-KR" sz="2000" b="1" kern="0" spc="-5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analysis of </a:t>
            </a:r>
            <a:r>
              <a:rPr lang="en-US" altLang="ko-KR" sz="2000" b="1" kern="0" spc="-5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positive </a:t>
            </a:r>
            <a:r>
              <a:rPr lang="en-US" altLang="ko-KR" sz="20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relative </a:t>
            </a:r>
            <a:r>
              <a:rPr lang="en-US" altLang="ko-KR" sz="2000" b="1" kern="0" spc="-50" dirty="0" err="1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acco</a:t>
            </a:r>
            <a:r>
              <a:rPr lang="en-US" altLang="ko-KR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en-US" altLang="ko-KR" sz="2000" b="1" kern="0" spc="-50" dirty="0" err="1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mmodation</a:t>
            </a:r>
            <a:r>
              <a:rPr lang="en-US" altLang="ko-KR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with </a:t>
            </a:r>
            <a:r>
              <a:rPr lang="en-US" altLang="ko-KR" sz="2000" b="1" kern="0" spc="-5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single vision- or </a:t>
            </a:r>
            <a:r>
              <a:rPr lang="en-US" altLang="ko-KR" sz="2000" b="1" kern="0" spc="-5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multi- focal </a:t>
            </a:r>
            <a:r>
              <a:rPr lang="en-US" altLang="ko-KR" sz="2000" b="1" kern="0" spc="-5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contact </a:t>
            </a:r>
            <a:r>
              <a:rPr lang="en-US" altLang="ko-KR" sz="2000" b="1" kern="0" spc="-5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lens wear. </a:t>
            </a:r>
            <a:endParaRPr lang="en-US" altLang="ko-KR" sz="2000" b="1" kern="0" spc="-5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66" name="차트 65">
            <a:extLst>
              <a:ext uri="{FF2B5EF4-FFF2-40B4-BE49-F238E27FC236}">
                <a16:creationId xmlns="" xmlns:a16="http://schemas.microsoft.com/office/drawing/2014/main" id="{090E43AB-33B1-453A-B394-CC5BFBA7BD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9959746"/>
              </p:ext>
            </p:extLst>
          </p:nvPr>
        </p:nvGraphicFramePr>
        <p:xfrm>
          <a:off x="7671591" y="5685447"/>
          <a:ext cx="6120000" cy="3603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67" name="차트 66">
            <a:extLst>
              <a:ext uri="{FF2B5EF4-FFF2-40B4-BE49-F238E27FC236}">
                <a16:creationId xmlns="" xmlns:a16="http://schemas.microsoft.com/office/drawing/2014/main" id="{552EB415-AE56-43CF-AFD0-350F4E154EA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1756040"/>
              </p:ext>
            </p:extLst>
          </p:nvPr>
        </p:nvGraphicFramePr>
        <p:xfrm>
          <a:off x="7672734" y="10238751"/>
          <a:ext cx="6120000" cy="3590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68" name="차트 67">
            <a:extLst>
              <a:ext uri="{FF2B5EF4-FFF2-40B4-BE49-F238E27FC236}">
                <a16:creationId xmlns="" xmlns:a16="http://schemas.microsoft.com/office/drawing/2014/main" id="{0AD4B692-240E-4F7A-92D2-0180BB7565B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9035154"/>
              </p:ext>
            </p:extLst>
          </p:nvPr>
        </p:nvGraphicFramePr>
        <p:xfrm>
          <a:off x="8015015" y="14675636"/>
          <a:ext cx="6120000" cy="3527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87EF345F-073B-42C0-B31B-7F7D64B2A65C}"/>
              </a:ext>
            </a:extLst>
          </p:cNvPr>
          <p:cNvSpPr txBox="1"/>
          <p:nvPr/>
        </p:nvSpPr>
        <p:spPr>
          <a:xfrm>
            <a:off x="7921030" y="18170048"/>
            <a:ext cx="6307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3275" indent="-803275" algn="just"/>
            <a:r>
              <a:rPr lang="en-US" altLang="ko-KR" sz="20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Fig. 3. </a:t>
            </a:r>
            <a:r>
              <a:rPr lang="en-US" altLang="ko-KR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Negative </a:t>
            </a:r>
            <a:r>
              <a:rPr lang="en-US" altLang="ko-KR" sz="20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relative accommodation with single </a:t>
            </a:r>
            <a:r>
              <a:rPr lang="en-US" altLang="ko-KR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vision- or multifocal </a:t>
            </a:r>
            <a:r>
              <a:rPr lang="en-US" altLang="ko-KR" sz="20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contact </a:t>
            </a:r>
            <a:r>
              <a:rPr lang="en-US" altLang="ko-KR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lens wear </a:t>
            </a:r>
            <a:r>
              <a:rPr lang="en-US" altLang="ko-KR" sz="16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SV: </a:t>
            </a:r>
            <a:r>
              <a:rPr lang="en-US" altLang="ko-KR" sz="16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single vision lens, </a:t>
            </a:r>
            <a:r>
              <a:rPr lang="en-US" altLang="ko-KR" sz="16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MF: </a:t>
            </a:r>
            <a:r>
              <a:rPr lang="en-US" altLang="ko-KR" sz="16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multifocal lens, </a:t>
            </a:r>
            <a:r>
              <a:rPr lang="en-US" altLang="ko-KR" sz="16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NRA: negative relative </a:t>
            </a:r>
            <a:r>
              <a:rPr lang="en-US" altLang="ko-KR" sz="16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accommodation)</a:t>
            </a:r>
            <a:endParaRPr lang="en-US" altLang="ko-KR" sz="1600" kern="0" spc="-5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15" name="표 14">
            <a:extLst>
              <a:ext uri="{FF2B5EF4-FFF2-40B4-BE49-F238E27FC236}">
                <a16:creationId xmlns="" xmlns:a16="http://schemas.microsoft.com/office/drawing/2014/main" id="{90F3BF05-94C2-40E8-84EE-F0A9C223BD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6475957"/>
              </p:ext>
            </p:extLst>
          </p:nvPr>
        </p:nvGraphicFramePr>
        <p:xfrm>
          <a:off x="14760877" y="15818078"/>
          <a:ext cx="6067662" cy="3609606"/>
        </p:xfrm>
        <a:graphic>
          <a:graphicData uri="http://schemas.openxmlformats.org/drawingml/2006/table">
            <a:tbl>
              <a:tblPr/>
              <a:tblGrid>
                <a:gridCol w="1520754">
                  <a:extLst>
                    <a:ext uri="{9D8B030D-6E8A-4147-A177-3AD203B41FA5}">
                      <a16:colId xmlns="" xmlns:a16="http://schemas.microsoft.com/office/drawing/2014/main" val="3696489350"/>
                    </a:ext>
                  </a:extLst>
                </a:gridCol>
                <a:gridCol w="1136727">
                  <a:extLst>
                    <a:ext uri="{9D8B030D-6E8A-4147-A177-3AD203B41FA5}">
                      <a16:colId xmlns="" xmlns:a16="http://schemas.microsoft.com/office/drawing/2014/main" val="3436548340"/>
                    </a:ext>
                  </a:extLst>
                </a:gridCol>
                <a:gridCol w="1136727">
                  <a:extLst>
                    <a:ext uri="{9D8B030D-6E8A-4147-A177-3AD203B41FA5}">
                      <a16:colId xmlns="" xmlns:a16="http://schemas.microsoft.com/office/drawing/2014/main" val="4043866724"/>
                    </a:ext>
                  </a:extLst>
                </a:gridCol>
                <a:gridCol w="1136727">
                  <a:extLst>
                    <a:ext uri="{9D8B030D-6E8A-4147-A177-3AD203B41FA5}">
                      <a16:colId xmlns="" xmlns:a16="http://schemas.microsoft.com/office/drawing/2014/main" val="538425376"/>
                    </a:ext>
                  </a:extLst>
                </a:gridCol>
                <a:gridCol w="1136727">
                  <a:extLst>
                    <a:ext uri="{9D8B030D-6E8A-4147-A177-3AD203B41FA5}">
                      <a16:colId xmlns="" xmlns:a16="http://schemas.microsoft.com/office/drawing/2014/main" val="375914471"/>
                    </a:ext>
                  </a:extLst>
                </a:gridCol>
              </a:tblGrid>
              <a:tr h="577551">
                <a:tc grid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0" spc="-50" baseline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         Negative </a:t>
                      </a:r>
                      <a:r>
                        <a:rPr lang="en-US" sz="2000" b="1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relative accommodation (D)</a:t>
                      </a:r>
                    </a:p>
                  </a:txBody>
                  <a:tcPr marL="64770" marR="64770" marT="17907" marB="17907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32590412"/>
                  </a:ext>
                </a:extLst>
              </a:tr>
              <a:tr h="5230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Lens type 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15 min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7 hour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 day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 day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06746219"/>
                  </a:ext>
                </a:extLst>
              </a:tr>
              <a:tr h="5230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SV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2.48±0.81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2.42±0.88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2.52±0.74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2.29±0.63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24157102"/>
                  </a:ext>
                </a:extLst>
              </a:tr>
              <a:tr h="5230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MF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2.19±0.61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2.14±0.74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2.27±0.78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2.37±0.40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05888609"/>
                  </a:ext>
                </a:extLst>
              </a:tr>
              <a:tr h="5230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-50" baseline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P </a:t>
                      </a:r>
                      <a:r>
                        <a:rPr lang="en-US" altLang="ko-KR" sz="1800" b="1" kern="0" spc="-50" baseline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by</a:t>
                      </a:r>
                      <a:r>
                        <a:rPr lang="ko-KR" altLang="en-US" sz="1800" b="1" kern="0" spc="-50" baseline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en-US" altLang="ko-KR" sz="1800" b="1" kern="0" spc="-50" baseline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paired t-test</a:t>
                      </a:r>
                      <a:endParaRPr lang="en-US" sz="1800" b="1" kern="0" spc="-50" baseline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.275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.110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.226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.547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22157345"/>
                  </a:ext>
                </a:extLst>
              </a:tr>
              <a:tr h="810735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Mean ± SD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SV : single vision lens, MF : multifocal </a:t>
                      </a:r>
                      <a:r>
                        <a:rPr lang="en-US" sz="1800" kern="0" spc="-50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lens</a:t>
                      </a:r>
                      <a:endParaRPr lang="en-US" sz="1800" kern="0" spc="-50" baseline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92795580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F768A2F2-6B1D-4642-B0F0-631A971CE579}"/>
              </a:ext>
            </a:extLst>
          </p:cNvPr>
          <p:cNvSpPr txBox="1"/>
          <p:nvPr/>
        </p:nvSpPr>
        <p:spPr>
          <a:xfrm>
            <a:off x="14545766" y="14761865"/>
            <a:ext cx="62827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84250" indent="-984250" algn="just"/>
            <a:r>
              <a:rPr lang="en-US" altLang="ko-KR" sz="20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Table 4. </a:t>
            </a:r>
            <a:r>
              <a:rPr lang="en-US" altLang="ko-KR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Statistical analysis of negative </a:t>
            </a:r>
            <a:r>
              <a:rPr lang="en-US" altLang="ko-KR" sz="20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relative </a:t>
            </a:r>
            <a:r>
              <a:rPr lang="en-US" altLang="ko-KR" sz="2000" b="1" kern="0" spc="-50" dirty="0" err="1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acco</a:t>
            </a:r>
            <a:r>
              <a:rPr lang="en-US" altLang="ko-KR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en-US" altLang="ko-KR" sz="2000" b="1" kern="0" spc="-50" dirty="0" err="1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mmodation</a:t>
            </a:r>
            <a:r>
              <a:rPr lang="en-US" altLang="ko-KR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with single </a:t>
            </a:r>
            <a:r>
              <a:rPr lang="en-US" altLang="ko-KR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vision- or multifocal </a:t>
            </a:r>
            <a:r>
              <a:rPr lang="en-US" altLang="ko-KR" sz="20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contact </a:t>
            </a:r>
            <a:r>
              <a:rPr lang="en-US" altLang="ko-KR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lens wear. </a:t>
            </a:r>
            <a:endParaRPr lang="en-US" altLang="ko-KR" sz="2000" b="1" kern="0" spc="-5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69" name="차트 68">
            <a:extLst>
              <a:ext uri="{FF2B5EF4-FFF2-40B4-BE49-F238E27FC236}">
                <a16:creationId xmlns="" xmlns:a16="http://schemas.microsoft.com/office/drawing/2014/main" id="{2C9DB3C3-65DF-48C0-8F4D-F5D654CEB7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0844161"/>
              </p:ext>
            </p:extLst>
          </p:nvPr>
        </p:nvGraphicFramePr>
        <p:xfrm>
          <a:off x="7893769" y="19554069"/>
          <a:ext cx="6120000" cy="3542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C1D164A3-8486-4FB1-B0F1-AFB67B255CCF}"/>
              </a:ext>
            </a:extLst>
          </p:cNvPr>
          <p:cNvSpPr txBox="1"/>
          <p:nvPr/>
        </p:nvSpPr>
        <p:spPr>
          <a:xfrm>
            <a:off x="7921031" y="23096790"/>
            <a:ext cx="64595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84250" marR="0" indent="-984250" algn="just" fontAlgn="base" latinLnBrk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Fig. 4. Accommodative lag when wearing single </a:t>
            </a:r>
            <a:r>
              <a:rPr lang="en-US" altLang="ko-KR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vision- or multifocal </a:t>
            </a:r>
            <a:r>
              <a:rPr lang="en-US" altLang="ko-KR" sz="20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contact </a:t>
            </a:r>
            <a:r>
              <a:rPr lang="en-US" altLang="ko-KR" sz="2000" b="1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lens for 5 days. </a:t>
            </a:r>
            <a:r>
              <a:rPr lang="en-US" altLang="ko-KR" sz="16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(SV : single vision lens, MF : multifocal lens)</a:t>
            </a:r>
            <a:endParaRPr lang="en-US" altLang="ko-KR" sz="2000" kern="0" spc="-5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19" name="표 18">
            <a:extLst>
              <a:ext uri="{FF2B5EF4-FFF2-40B4-BE49-F238E27FC236}">
                <a16:creationId xmlns="" xmlns:a16="http://schemas.microsoft.com/office/drawing/2014/main" id="{9CDBE528-8507-400D-B91F-11BD808AA0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887991"/>
              </p:ext>
            </p:extLst>
          </p:nvPr>
        </p:nvGraphicFramePr>
        <p:xfrm>
          <a:off x="14761313" y="20753633"/>
          <a:ext cx="6193165" cy="3207169"/>
        </p:xfrm>
        <a:graphic>
          <a:graphicData uri="http://schemas.openxmlformats.org/drawingml/2006/table">
            <a:tbl>
              <a:tblPr/>
              <a:tblGrid>
                <a:gridCol w="1552209">
                  <a:extLst>
                    <a:ext uri="{9D8B030D-6E8A-4147-A177-3AD203B41FA5}">
                      <a16:colId xmlns="" xmlns:a16="http://schemas.microsoft.com/office/drawing/2014/main" val="2789195042"/>
                    </a:ext>
                  </a:extLst>
                </a:gridCol>
                <a:gridCol w="1160239">
                  <a:extLst>
                    <a:ext uri="{9D8B030D-6E8A-4147-A177-3AD203B41FA5}">
                      <a16:colId xmlns="" xmlns:a16="http://schemas.microsoft.com/office/drawing/2014/main" val="2959197019"/>
                    </a:ext>
                  </a:extLst>
                </a:gridCol>
                <a:gridCol w="1160239">
                  <a:extLst>
                    <a:ext uri="{9D8B030D-6E8A-4147-A177-3AD203B41FA5}">
                      <a16:colId xmlns="" xmlns:a16="http://schemas.microsoft.com/office/drawing/2014/main" val="261500483"/>
                    </a:ext>
                  </a:extLst>
                </a:gridCol>
                <a:gridCol w="1160239">
                  <a:extLst>
                    <a:ext uri="{9D8B030D-6E8A-4147-A177-3AD203B41FA5}">
                      <a16:colId xmlns="" xmlns:a16="http://schemas.microsoft.com/office/drawing/2014/main" val="3770607675"/>
                    </a:ext>
                  </a:extLst>
                </a:gridCol>
                <a:gridCol w="1160239">
                  <a:extLst>
                    <a:ext uri="{9D8B030D-6E8A-4147-A177-3AD203B41FA5}">
                      <a16:colId xmlns="" xmlns:a16="http://schemas.microsoft.com/office/drawing/2014/main" val="897084847"/>
                    </a:ext>
                  </a:extLst>
                </a:gridCol>
              </a:tblGrid>
              <a:tr h="427302">
                <a:tc grid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0" spc="-50" baseline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     Accommodative </a:t>
                      </a:r>
                      <a:r>
                        <a:rPr lang="en-US" sz="2000" b="1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lag (D)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92774138"/>
                  </a:ext>
                </a:extLst>
              </a:tr>
              <a:tr h="40648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Lens type 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15 min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7 hour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 day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 day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95530162"/>
                  </a:ext>
                </a:extLst>
              </a:tr>
              <a:tr h="40648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SV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5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0.48±0.61</a:t>
                      </a:r>
                      <a:endParaRPr lang="en-US" sz="1800" kern="0" spc="-50" baseline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5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0.52±0.42</a:t>
                      </a:r>
                      <a:endParaRPr lang="en-US" sz="1800" kern="0" spc="-50" baseline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5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0.48±0.66</a:t>
                      </a:r>
                      <a:endParaRPr lang="en-US" sz="1800" kern="0" spc="-50" baseline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5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0.51±0.50</a:t>
                      </a:r>
                      <a:endParaRPr lang="en-US" sz="1800" kern="0" spc="-50" baseline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27429480"/>
                  </a:ext>
                </a:extLst>
              </a:tr>
              <a:tr h="48603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MF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5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0.87±0.75</a:t>
                      </a:r>
                      <a:endParaRPr lang="en-US" sz="1800" kern="0" spc="-50" baseline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5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0.68±0.66</a:t>
                      </a:r>
                      <a:endParaRPr lang="en-US" sz="1800" kern="0" spc="-50" baseline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5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0.81±0.73</a:t>
                      </a:r>
                      <a:endParaRPr lang="en-US" sz="1800" kern="0" spc="-50" baseline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spc="-5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0.85±0.58</a:t>
                      </a:r>
                      <a:endParaRPr lang="en-US" sz="1800" kern="0" spc="-50" baseline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30754685"/>
                  </a:ext>
                </a:extLst>
              </a:tr>
              <a:tr h="59303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-50" baseline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P by</a:t>
                      </a:r>
                      <a:r>
                        <a:rPr lang="ko-KR" altLang="en-US" sz="1800" b="1" kern="0" spc="-50" baseline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en-US" altLang="ko-KR" sz="1800" b="1" kern="0" spc="-50" baseline="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paired t-test</a:t>
                      </a:r>
                      <a:endParaRPr lang="en-US" altLang="ko-KR" sz="1800" b="1" kern="0" spc="-50" baseline="0" dirty="0"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.035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.371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.204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.114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4192011"/>
                  </a:ext>
                </a:extLst>
              </a:tr>
              <a:tr h="841462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Mean ± SD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SV : single vision lens, MF : multifocal </a:t>
                      </a:r>
                      <a:r>
                        <a:rPr lang="en-US" sz="1800" kern="0" spc="-50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lens</a:t>
                      </a:r>
                      <a:endParaRPr lang="en-US" sz="1800" kern="0" spc="-50" baseline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93973598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EC095206-FEB4-4125-9AE2-FEBC00D4F347}"/>
              </a:ext>
            </a:extLst>
          </p:cNvPr>
          <p:cNvSpPr txBox="1"/>
          <p:nvPr/>
        </p:nvSpPr>
        <p:spPr>
          <a:xfrm>
            <a:off x="14689782" y="19730417"/>
            <a:ext cx="61387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35050" indent="-1035050" algn="just"/>
            <a:r>
              <a:rPr lang="en-US" altLang="ko-KR" sz="2000" b="1" kern="0" spc="-2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Table 5. Statistical analysis of accommodative lag with single vision- or and multifocal contact lens wear.</a:t>
            </a:r>
            <a:endParaRPr lang="en-US" altLang="ko-KR" sz="2000" b="1" kern="0" spc="-2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AEA7D7B7-79C0-44AA-83FB-2100F03426AE}"/>
              </a:ext>
            </a:extLst>
          </p:cNvPr>
          <p:cNvSpPr txBox="1"/>
          <p:nvPr/>
        </p:nvSpPr>
        <p:spPr>
          <a:xfrm>
            <a:off x="7920209" y="24122905"/>
            <a:ext cx="12908328" cy="1871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l"/>
            </a:pP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멀티포컬 </a:t>
            </a:r>
            <a:r>
              <a:rPr lang="ko-KR" altLang="en-US" sz="2400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렌즈 착용 </a:t>
            </a:r>
            <a:r>
              <a:rPr lang="ko-KR" altLang="en-US" sz="2400" kern="0" spc="-5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</a:t>
            </a:r>
            <a:r>
              <a:rPr lang="en-US" altLang="ko-KR" sz="2400" kern="0" spc="-5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2400" kern="0" spc="-5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최대조절력은 </a:t>
            </a:r>
            <a:r>
              <a:rPr lang="ko-KR" altLang="en-US" sz="2400" kern="0" spc="-50" dirty="0" err="1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단초점</a:t>
            </a:r>
            <a:r>
              <a:rPr lang="ko-KR" altLang="en-US" sz="2400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렌즈와 유의미한 차이가 없었고</a:t>
            </a:r>
            <a:r>
              <a:rPr lang="en-US" altLang="ko-KR" sz="2400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kern="0" spc="-5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양성상대조절은 </a:t>
            </a:r>
            <a:r>
              <a:rPr lang="ko-KR" altLang="en-US" sz="2400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유의미한 증가</a:t>
            </a:r>
            <a:r>
              <a:rPr lang="en-US" altLang="ko-KR" sz="2400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음성상대조절은 감소가 나타남</a:t>
            </a:r>
            <a:endParaRPr lang="en-US" altLang="ko-KR" sz="2400" kern="0" spc="-50" dirty="0" smtClean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l"/>
            </a:pPr>
            <a:r>
              <a:rPr lang="ko-KR" altLang="en-US" sz="2400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멀티포컬 </a:t>
            </a: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렌즈에서 높은 </a:t>
            </a:r>
            <a:r>
              <a:rPr lang="ko-KR" altLang="en-US" sz="2400" kern="0" spc="-5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조절래그가</a:t>
            </a: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나타났으며</a:t>
            </a:r>
            <a:r>
              <a:rPr lang="en-US" altLang="ko-KR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각각의 구간을 비교한 결과 </a:t>
            </a:r>
            <a:r>
              <a:rPr lang="ko-KR" altLang="en-US" sz="2400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착용 </a:t>
            </a:r>
            <a:r>
              <a:rPr lang="en-US" altLang="ko-KR" sz="2400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15</a:t>
            </a:r>
            <a:r>
              <a:rPr lang="ko-KR" altLang="en-US" sz="2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분 후 유의미한 차이가 </a:t>
            </a:r>
            <a:r>
              <a:rPr lang="ko-KR" altLang="en-US" sz="2400" kern="0" spc="-50" dirty="0" smtClean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확인됨</a:t>
            </a:r>
            <a:endParaRPr lang="ko-KR" altLang="en-US" sz="24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70" name="그림 69">
            <a:extLst>
              <a:ext uri="{FF2B5EF4-FFF2-40B4-BE49-F238E27FC236}">
                <a16:creationId xmlns="" xmlns:a16="http://schemas.microsoft.com/office/drawing/2014/main" id="{AB7BDBC7-78AD-42E9-BDE5-3EFC1A16598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7945" y="922128"/>
            <a:ext cx="3181849" cy="3212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49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2818</TotalTime>
  <Words>900</Words>
  <Application>Microsoft Office PowerPoint</Application>
  <PresentationFormat>사용자 지정</PresentationFormat>
  <Paragraphs>167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SEC</cp:lastModifiedBy>
  <cp:revision>230</cp:revision>
  <dcterms:created xsi:type="dcterms:W3CDTF">2007-11-27T23:16:29Z</dcterms:created>
  <dcterms:modified xsi:type="dcterms:W3CDTF">2021-11-27T08:12:33Z</dcterms:modified>
</cp:coreProperties>
</file>