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C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64" d="100"/>
          <a:sy n="64" d="100"/>
        </p:scale>
        <p:origin x="-696" y="838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70324193487536"/>
          <c:y val="0.19413616506634454"/>
          <c:w val="0.67102974628171475"/>
          <c:h val="0.62697935025556439"/>
        </c:manualLayout>
      </c:layout>
      <c:scatterChart>
        <c:scatterStyle val="lineMarker"/>
        <c:varyColors val="0"/>
        <c:ser>
          <c:idx val="0"/>
          <c:order val="0"/>
          <c:tx>
            <c:strRef>
              <c:f>'원거리 수평사위'!$L$8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>
                    <a:alpha val="99000"/>
                  </a:srgbClr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7.3921604938271601E-2"/>
                  <c:y val="-0.23373962962962963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'원거리 수평사위'!$M$7:$P$7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'원거리 수평사위'!$M$8:$P$8</c:f>
              <c:numCache>
                <c:formatCode>0.00_ </c:formatCode>
                <c:ptCount val="4"/>
                <c:pt idx="0">
                  <c:v>-1.7407407407407407</c:v>
                </c:pt>
                <c:pt idx="1">
                  <c:v>-1.6296296296296295</c:v>
                </c:pt>
                <c:pt idx="2">
                  <c:v>-1.6666666666666667</c:v>
                </c:pt>
                <c:pt idx="3">
                  <c:v>-1.2962962962962965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E59-428E-A6FA-E1C9049BA73A}"/>
            </c:ext>
          </c:extLst>
        </c:ser>
        <c:ser>
          <c:idx val="1"/>
          <c:order val="1"/>
          <c:tx>
            <c:strRef>
              <c:f>'원거리 수평사위'!$L$9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  <a:bevel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21955030864197531"/>
                  <c:y val="-0.18024370370370371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'원거리 수평사위'!$M$7:$P$7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'원거리 수평사위'!$M$9:$P$9</c:f>
              <c:numCache>
                <c:formatCode>0.00_ </c:formatCode>
                <c:ptCount val="4"/>
                <c:pt idx="0">
                  <c:v>-1.3333333333333335</c:v>
                </c:pt>
                <c:pt idx="1">
                  <c:v>-1.2407407407407407</c:v>
                </c:pt>
                <c:pt idx="2">
                  <c:v>-1.4074074074074074</c:v>
                </c:pt>
                <c:pt idx="3">
                  <c:v>-1.574074074074074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E59-428E-A6FA-E1C9049BA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865920"/>
        <c:axId val="482867840"/>
      </c:scatterChart>
      <c:valAx>
        <c:axId val="482865920"/>
        <c:scaling>
          <c:orientation val="minMax"/>
          <c:min val="0"/>
        </c:scaling>
        <c:delete val="0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37559305555555556"/>
              <c:y val="0.9029745462246621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482867840"/>
        <c:crosses val="autoZero"/>
        <c:crossBetween val="midCat"/>
      </c:valAx>
      <c:valAx>
        <c:axId val="482867840"/>
        <c:scaling>
          <c:orientation val="maxMin"/>
          <c:min val="-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Horizontal phoria at far (</a:t>
                </a:r>
                <a:r>
                  <a:rPr lang="ko-KR"/>
                  <a:t>△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1.8840432098765434E-2"/>
              <c:y val="0.19506000000000001"/>
            </c:manualLayout>
          </c:layout>
          <c:overlay val="0"/>
          <c:spPr>
            <a:solidFill>
              <a:schemeClr val="bg1"/>
            </a:solidFill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482865920"/>
        <c:crossesAt val="-1"/>
        <c:crossBetween val="midCat"/>
        <c:majorUnit val="0.4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4556743827160497"/>
          <c:y val="0.41160342590987559"/>
          <c:w val="9.3676388888888892E-2"/>
          <c:h val="0.1421489234700418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 algn="ctr">
        <a:defRPr lang="en-US" altLang="ko-KR" sz="1600" b="0" i="0" u="none" strike="noStrike" kern="1200" baseline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14523809523808"/>
          <c:y val="0.19278826065651369"/>
          <c:w val="0.6886484126984127"/>
          <c:h val="0.62762252445309019"/>
        </c:manualLayout>
      </c:layout>
      <c:scatterChart>
        <c:scatterStyle val="lineMarker"/>
        <c:varyColors val="0"/>
        <c:ser>
          <c:idx val="0"/>
          <c:order val="0"/>
          <c:tx>
            <c:strRef>
              <c:f>'근거리 수평사위'!$L$8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4008222222222222"/>
                  <c:y val="-0.56693349775372048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'근거리 수평사위'!$M$7:$P$7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'근거리 수평사위'!$M$8:$P$8</c:f>
              <c:numCache>
                <c:formatCode>0.00_ </c:formatCode>
                <c:ptCount val="4"/>
                <c:pt idx="0">
                  <c:v>-0.9814814814814814</c:v>
                </c:pt>
                <c:pt idx="1">
                  <c:v>-0.7407407407407407</c:v>
                </c:pt>
                <c:pt idx="2">
                  <c:v>-0.74074074074074081</c:v>
                </c:pt>
                <c:pt idx="3">
                  <c:v>-0.7407407407407407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3E-47A8-A020-AD0316D5FCAE}"/>
            </c:ext>
          </c:extLst>
        </c:ser>
        <c:ser>
          <c:idx val="1"/>
          <c:order val="1"/>
          <c:tx>
            <c:strRef>
              <c:f>'근거리 수평사위'!$L$9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  <a:round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4589650793650794"/>
                  <c:y val="-0.17516001567089906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'근거리 수평사위'!$M$7:$P$7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'근거리 수평사위'!$M$9:$P$9</c:f>
              <c:numCache>
                <c:formatCode>0.00_ </c:formatCode>
                <c:ptCount val="4"/>
                <c:pt idx="0">
                  <c:v>-1.7222222222222225</c:v>
                </c:pt>
                <c:pt idx="1">
                  <c:v>-2.2592592592592591</c:v>
                </c:pt>
                <c:pt idx="2">
                  <c:v>-2.407407407407407</c:v>
                </c:pt>
                <c:pt idx="3">
                  <c:v>-2.8888888888888893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23E-47A8-A020-AD0316D5FC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760704"/>
        <c:axId val="582029696"/>
      </c:scatterChart>
      <c:valAx>
        <c:axId val="578760704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3958714285714286"/>
              <c:y val="0.909195273056896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82029696"/>
        <c:crosses val="max"/>
        <c:crossBetween val="midCat"/>
      </c:valAx>
      <c:valAx>
        <c:axId val="582029696"/>
        <c:scaling>
          <c:orientation val="maxMin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Horizontal phoria at near  (</a:t>
                </a:r>
                <a:r>
                  <a:rPr lang="ko-KR"/>
                  <a:t>△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6.8715873015873013E-3"/>
              <c:y val="0.164430529285118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578760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5753063492063497"/>
          <c:y val="0.45280680555555558"/>
          <c:w val="0.12885825396825396"/>
          <c:h val="0.1274501152946465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600" b="0">
          <a:solidFill>
            <a:schemeClr val="tx1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44706790123455"/>
          <c:y val="0.12351649037046566"/>
          <c:w val="0.76594228395061725"/>
          <c:h val="0.7016927456403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'근거리 음성융합여력'!$L$8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2458179012345678"/>
                  <c:y val="-0.15702763045821419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  <a:prstDash val="solid"/>
                </a:ln>
                <a:effectLst/>
              </c:spPr>
              <c:txPr>
                <a:bodyPr rot="0" vert="horz"/>
                <a:lstStyle/>
                <a:p>
                  <a:pPr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'근거리 음성융합여력'!$M$7:$P$7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'근거리 음성융합여력'!$M$8:$P$8</c:f>
              <c:numCache>
                <c:formatCode>0.00_ </c:formatCode>
                <c:ptCount val="4"/>
                <c:pt idx="0">
                  <c:v>13.407407407407407</c:v>
                </c:pt>
                <c:pt idx="1">
                  <c:v>13.407407407407407</c:v>
                </c:pt>
                <c:pt idx="2">
                  <c:v>14.296296296296296</c:v>
                </c:pt>
                <c:pt idx="3">
                  <c:v>15.259259259259263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BC1-49F3-A8A2-AD7CFA471476}"/>
            </c:ext>
          </c:extLst>
        </c:ser>
        <c:ser>
          <c:idx val="1"/>
          <c:order val="1"/>
          <c:tx>
            <c:strRef>
              <c:f>'근거리 음성융합여력'!$L$9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6352006172839506"/>
                  <c:y val="-0.1297048865915483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'근거리 음성융합여력'!$M$7:$P$7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'근거리 음성융합여력'!$M$9:$P$9</c:f>
              <c:numCache>
                <c:formatCode>0.00_ </c:formatCode>
                <c:ptCount val="4"/>
                <c:pt idx="0">
                  <c:v>13.814814814814813</c:v>
                </c:pt>
                <c:pt idx="1">
                  <c:v>15.777777777777779</c:v>
                </c:pt>
                <c:pt idx="2">
                  <c:v>15.148148148148149</c:v>
                </c:pt>
                <c:pt idx="3">
                  <c:v>15.851851851851851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1BC1-49F3-A8A2-AD7CFA471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2332416"/>
        <c:axId val="582520832"/>
      </c:scatterChart>
      <c:valAx>
        <c:axId val="582332416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82520832"/>
        <c:crosses val="autoZero"/>
        <c:crossBetween val="midCat"/>
      </c:valAx>
      <c:valAx>
        <c:axId val="582520832"/>
        <c:scaling>
          <c:orientation val="minMax"/>
          <c:max val="18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Near NTC (</a:t>
                </a:r>
                <a:r>
                  <a:rPr lang="ko-KR"/>
                  <a:t>△</a:t>
                </a:r>
                <a:r>
                  <a:rPr lang="en-US"/>
                  <a:t>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"/>
              <c:y val="0.3037937305211700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82332416"/>
        <c:crosses val="autoZero"/>
        <c:crossBetween val="midCat"/>
        <c:majorUnit val="4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4455339506172844"/>
          <c:y val="0.43282191583370755"/>
          <c:w val="0.10057006172839505"/>
          <c:h val="0.12731551549220815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45509259259259"/>
          <c:y val="0.11921181681938042"/>
          <c:w val="0.76833626543209876"/>
          <c:h val="0.68188895528617233"/>
        </c:manualLayout>
      </c:layout>
      <c:scatterChart>
        <c:scatterStyle val="lineMarker"/>
        <c:varyColors val="0"/>
        <c:ser>
          <c:idx val="0"/>
          <c:order val="0"/>
          <c:tx>
            <c:strRef>
              <c:f>'정적입체시(40cm)'!$L$8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6661543209876542"/>
                  <c:y val="-0.21050523590006259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  <a:prstDash val="solid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'정적입체시(40cm)'!$M$7:$P$7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'정적입체시(40cm)'!$M$8:$P$8</c:f>
              <c:numCache>
                <c:formatCode>0.00_ </c:formatCode>
                <c:ptCount val="4"/>
                <c:pt idx="0">
                  <c:v>47.222222222222221</c:v>
                </c:pt>
                <c:pt idx="1">
                  <c:v>37.777777777777779</c:v>
                </c:pt>
                <c:pt idx="2">
                  <c:v>48.333333333333336</c:v>
                </c:pt>
                <c:pt idx="3">
                  <c:v>44.444444444444443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2F7-4AE9-B89B-2D40FC734F8C}"/>
            </c:ext>
          </c:extLst>
        </c:ser>
        <c:ser>
          <c:idx val="1"/>
          <c:order val="1"/>
          <c:tx>
            <c:strRef>
              <c:f>'정적입체시(40cm)'!$L$9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4000740740740741"/>
                  <c:y val="-0.33282159998482347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'정적입체시(40cm)'!$M$7:$P$7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'정적입체시(40cm)'!$M$9:$P$9</c:f>
              <c:numCache>
                <c:formatCode>0.00_ </c:formatCode>
                <c:ptCount val="4"/>
                <c:pt idx="0">
                  <c:v>51.666666666666664</c:v>
                </c:pt>
                <c:pt idx="1">
                  <c:v>40</c:v>
                </c:pt>
                <c:pt idx="2">
                  <c:v>37.777777777777779</c:v>
                </c:pt>
                <c:pt idx="3">
                  <c:v>36.666666666666664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2F7-4AE9-B89B-2D40FC734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568192"/>
        <c:axId val="585356800"/>
      </c:scatterChart>
      <c:valAx>
        <c:axId val="58456819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85356800"/>
        <c:crosses val="autoZero"/>
        <c:crossBetween val="midCat"/>
      </c:valAx>
      <c:valAx>
        <c:axId val="5853568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Static stereoacuity (sec/arc)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2.3852932098765434E-2"/>
              <c:y val="0.1824801282416102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5845681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5144706790123459"/>
          <c:y val="0.39740339195264929"/>
          <c:w val="9.3676388888888892E-2"/>
          <c:h val="0.1359266215165139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24987385570202"/>
          <c:y val="6.2602174073892874E-2"/>
          <c:w val="0.75837951929521108"/>
          <c:h val="0.729354480379083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'동적입체시(3m)'!$L$8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4552061829708751"/>
                  <c:y val="-0.26593156364563603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'동적입체시(3m)'!$M$7:$P$7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'동적입체시(3m)'!$M$8:$P$8</c:f>
              <c:numCache>
                <c:formatCode>0.00_ </c:formatCode>
                <c:ptCount val="4"/>
                <c:pt idx="0">
                  <c:v>8.0950034444444441</c:v>
                </c:pt>
                <c:pt idx="1">
                  <c:v>11.01922586419753</c:v>
                </c:pt>
                <c:pt idx="2">
                  <c:v>10.834175487654322</c:v>
                </c:pt>
                <c:pt idx="3">
                  <c:v>10.101316938271605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997-4221-B143-B074FBF54556}"/>
            </c:ext>
          </c:extLst>
        </c:ser>
        <c:ser>
          <c:idx val="1"/>
          <c:order val="1"/>
          <c:tx>
            <c:strRef>
              <c:f>'동적입체시(3m)'!$L$9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5948378014524284"/>
                  <c:y val="-0.39775169437542796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'동적입체시(3m)'!$M$7:$P$7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'동적입체시(3m)'!$M$9:$P$9</c:f>
              <c:numCache>
                <c:formatCode>0.00_ </c:formatCode>
                <c:ptCount val="4"/>
                <c:pt idx="0">
                  <c:v>15.559055024691357</c:v>
                </c:pt>
                <c:pt idx="1">
                  <c:v>12.276668061728394</c:v>
                </c:pt>
                <c:pt idx="2">
                  <c:v>11.218657061728395</c:v>
                </c:pt>
                <c:pt idx="3">
                  <c:v>7.4087379999999996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997-4221-B143-B074FBF54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6736384"/>
        <c:axId val="586738304"/>
      </c:scatterChart>
      <c:valAx>
        <c:axId val="58673638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38982002383532427"/>
              <c:y val="0.8786065354291425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86738304"/>
        <c:crosses val="autoZero"/>
        <c:crossBetween val="midCat"/>
      </c:valAx>
      <c:valAx>
        <c:axId val="586738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pc="-100" baseline="0"/>
                </a:pPr>
                <a:r>
                  <a:rPr lang="en-US" spc="-100" baseline="0"/>
                  <a:t> Disance dynamic stereoacuity (sec/arc)</a:t>
                </a:r>
                <a:endParaRPr lang="ko-KR" spc="-100" baseline="0"/>
              </a:p>
            </c:rich>
          </c:tx>
          <c:layout>
            <c:manualLayout>
              <c:xMode val="edge"/>
              <c:yMode val="edge"/>
              <c:x val="0"/>
              <c:y val="5.6480466329522853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5867363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4539436585337968"/>
          <c:y val="0.37735990025954597"/>
          <c:w val="9.3781371924682347E-2"/>
          <c:h val="0.15651519617542695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79382716049382"/>
          <c:y val="5.1477263380248293E-2"/>
          <c:w val="0.74560756172839504"/>
          <c:h val="0.7772281574489408"/>
        </c:manualLayout>
      </c:layout>
      <c:scatterChart>
        <c:scatterStyle val="lineMarker"/>
        <c:varyColors val="0"/>
        <c:ser>
          <c:idx val="0"/>
          <c:order val="0"/>
          <c:tx>
            <c:strRef>
              <c:f>'동적입체시(40cm)'!$L$8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0681358024691358"/>
                  <c:y val="-0.43164711584317211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'동적입체시(40cm)'!$M$7:$P$7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'동적입체시(40cm)'!$M$8:$P$8</c:f>
              <c:numCache>
                <c:formatCode>0.00_ </c:formatCode>
                <c:ptCount val="4"/>
                <c:pt idx="0">
                  <c:v>172.49105052083331</c:v>
                </c:pt>
                <c:pt idx="1">
                  <c:v>243.08433715277775</c:v>
                </c:pt>
                <c:pt idx="2">
                  <c:v>125.08074270833332</c:v>
                </c:pt>
                <c:pt idx="3">
                  <c:v>133.55539774305555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E8E-415A-8B1E-6AB8255CE975}"/>
            </c:ext>
          </c:extLst>
        </c:ser>
        <c:ser>
          <c:idx val="1"/>
          <c:order val="1"/>
          <c:tx>
            <c:strRef>
              <c:f>'동적입체시(40cm)'!$L$9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7824519278392589"/>
                  <c:y val="-0.46272512208416455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'동적입체시(40cm)'!$M$7:$P$7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'동적입체시(40cm)'!$M$9:$P$9</c:f>
              <c:numCache>
                <c:formatCode>0.00_ </c:formatCode>
                <c:ptCount val="4"/>
                <c:pt idx="0">
                  <c:v>116.12895052083334</c:v>
                </c:pt>
                <c:pt idx="1">
                  <c:v>103.9177640625</c:v>
                </c:pt>
                <c:pt idx="2">
                  <c:v>136.1684935763889</c:v>
                </c:pt>
                <c:pt idx="3">
                  <c:v>122.60918906250001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E8E-415A-8B1E-6AB8255CE9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113472"/>
        <c:axId val="595115392"/>
      </c:scatterChart>
      <c:valAx>
        <c:axId val="59511347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595115392"/>
        <c:crosses val="autoZero"/>
        <c:crossBetween val="midCat"/>
      </c:valAx>
      <c:valAx>
        <c:axId val="5951153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pc="-100" baseline="0"/>
                </a:pPr>
                <a:r>
                  <a:rPr lang="en-US" spc="-100" baseline="0"/>
                  <a:t>Near dynamic stereoacuity (sec/arc)</a:t>
                </a:r>
                <a:endParaRPr lang="ko-KR" spc="-100" baseline="0"/>
              </a:p>
            </c:rich>
          </c:tx>
          <c:layout>
            <c:manualLayout>
              <c:xMode val="edge"/>
              <c:yMode val="edge"/>
              <c:x val="9.7888888888888904E-3"/>
              <c:y val="8.3128648458126259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595113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4556743827160497"/>
          <c:y val="0.41326663204941688"/>
          <c:w val="9.3676388888888892E-2"/>
          <c:h val="0.1734667359011662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0.50142</cdr:x>
      <cdr:y>0.36605</cdr:y>
    </cdr:from>
    <cdr:to>
      <cdr:x>0.54587</cdr:x>
      <cdr:y>0.52268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B54C0605-D83D-44BF-BD92-FAFDE06EF5D3}"/>
            </a:ext>
          </a:extLst>
        </cdr:cNvPr>
        <cdr:cNvSpPr txBox="1"/>
      </cdr:nvSpPr>
      <cdr:spPr>
        <a:xfrm xmlns:a="http://schemas.openxmlformats.org/drawingml/2006/main">
          <a:off x="3249202" y="1502454"/>
          <a:ext cx="288036" cy="64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800" dirty="0"/>
            <a:t>*</a:t>
          </a:r>
          <a:endParaRPr lang="ko-KR" altLang="en-US" sz="1800" dirty="0"/>
        </a:p>
      </cdr:txBody>
    </cdr:sp>
  </cdr:relSizeAnchor>
  <cdr:relSizeAnchor xmlns:cdr="http://schemas.openxmlformats.org/drawingml/2006/chartDrawing">
    <cdr:from>
      <cdr:x>0.26817</cdr:x>
      <cdr:y>0.41871</cdr:y>
    </cdr:from>
    <cdr:to>
      <cdr:x>0.76775</cdr:x>
      <cdr:y>0.52268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xmlns="" id="{0F323B72-1776-49A7-95A4-8C29E09F3AE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737736" y="1718578"/>
          <a:ext cx="3237257" cy="426757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0.40013</cdr:x>
      <cdr:y>0.88793</cdr:y>
    </cdr:from>
    <cdr:to>
      <cdr:x>0.7377</cdr:x>
      <cdr:y>0.99038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xmlns="" id="{B21C5E57-20F4-43C4-BFF4-6F920BD0959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592819" y="3744416"/>
          <a:ext cx="2187497" cy="432048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0.17802</cdr:x>
      <cdr:y>0.71962</cdr:y>
    </cdr:from>
    <cdr:to>
      <cdr:x>0.65639</cdr:x>
      <cdr:y>0.83308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F3199B04-D4C9-4CAD-B884-419D8E94A447}"/>
            </a:ext>
          </a:extLst>
        </cdr:cNvPr>
        <cdr:cNvSpPr txBox="1"/>
      </cdr:nvSpPr>
      <cdr:spPr>
        <a:xfrm xmlns:a="http://schemas.openxmlformats.org/drawingml/2006/main">
          <a:off x="1152278" y="2985845"/>
          <a:ext cx="3096345" cy="470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400" dirty="0">
              <a:latin typeface="맑은 고딕" pitchFamily="50" charset="-127"/>
              <a:ea typeface="맑은 고딕" pitchFamily="50" charset="-127"/>
            </a:rPr>
            <a:t>* (0.028 by paired t-test)</a:t>
          </a:r>
          <a:endParaRPr lang="ko-KR" altLang="en-US" sz="1400" dirty="0">
            <a:latin typeface="맑은 고딕" pitchFamily="50" charset="-127"/>
            <a:ea typeface="맑은 고딕" pitchFamily="50" charset="-127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70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.gif"/><Relationship Id="rId7" Type="http://schemas.openxmlformats.org/officeDocument/2006/relationships/chart" Target="../charts/chart2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11" Type="http://schemas.openxmlformats.org/officeDocument/2006/relationships/chart" Target="../charts/chart6.xml"/><Relationship Id="rId5" Type="http://schemas.openxmlformats.org/officeDocument/2006/relationships/image" Target="../media/image3.png"/><Relationship Id="rId10" Type="http://schemas.openxmlformats.org/officeDocument/2006/relationships/chart" Target="../charts/chart5.xml"/><Relationship Id="rId4" Type="http://schemas.openxmlformats.org/officeDocument/2006/relationships/image" Target="../media/image2.jpe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xmlns="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xmlns="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9BAFCA5-B712-BF46-BE85-62A39D43F5CE}"/>
              </a:ext>
            </a:extLst>
          </p:cNvPr>
          <p:cNvSpPr txBox="1"/>
          <p:nvPr/>
        </p:nvSpPr>
        <p:spPr>
          <a:xfrm>
            <a:off x="654943" y="5904881"/>
            <a:ext cx="64019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근거리 주시 </a:t>
            </a:r>
            <a:r>
              <a:rPr lang="ko-KR" altLang="en-US" sz="2400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주시자극에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대한 조절 뿐만 아니라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협동안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운동에 의하여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버전스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또한 동시에 일어나 양안 선명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단일시를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유지하게 됨</a:t>
            </a:r>
            <a:endParaRPr lang="en-US" altLang="ko-KR" sz="24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en-US" altLang="ko-KR" sz="24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조절의 피로감과 함께 </a:t>
            </a:r>
            <a:r>
              <a:rPr lang="ko-KR" altLang="en-US" sz="2400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이향운동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계의 피로감도 느끼게 됨</a:t>
            </a:r>
            <a:r>
              <a:rPr lang="en-US" altLang="ko-KR" sz="2400" kern="0" spc="-50" baseline="30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[1-3] 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en-US" altLang="ko-KR" sz="2400" kern="0" spc="-50" baseline="300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선행 연구에서 멀티포컬 렌즈 착용 시 원거리 및 근거리 사위의 증가가 관찰됨</a:t>
            </a:r>
            <a:r>
              <a:rPr lang="en-US" altLang="ko-KR" sz="2400" kern="0" spc="-50" baseline="30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[4]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lvl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이에 본 연구에서는 높은 가입도의 멀티포컬 및 </a:t>
            </a:r>
            <a:r>
              <a:rPr lang="ko-KR" altLang="en-US" sz="240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단초점</a:t>
            </a:r>
            <a:r>
              <a:rPr lang="ko-KR" altLang="en-US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렌즈를 </a:t>
            </a:r>
            <a:r>
              <a:rPr lang="ko-KR" altLang="en-US" sz="240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각가</a:t>
            </a:r>
            <a:r>
              <a:rPr lang="ko-KR" altLang="en-US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일간 착용하고 높은 가입도에 의한 이향운동의 변화와</a:t>
            </a:r>
            <a:r>
              <a:rPr lang="en-US" altLang="ko-KR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입체시의 변화를 확인하고자 함</a:t>
            </a:r>
            <a:endParaRPr kumimoji="1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DB8C7A26-D9BA-8C48-9545-FB3404A4B2F0}"/>
              </a:ext>
            </a:extLst>
          </p:cNvPr>
          <p:cNvGrpSpPr/>
          <p:nvPr/>
        </p:nvGrpSpPr>
        <p:grpSpPr>
          <a:xfrm>
            <a:off x="7686386" y="5044263"/>
            <a:ext cx="13435055" cy="20302780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xmlns="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xmlns="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C8FBCABB-9E96-7E4E-82FF-0563194C393C}"/>
              </a:ext>
            </a:extLst>
          </p:cNvPr>
          <p:cNvGrpSpPr/>
          <p:nvPr/>
        </p:nvGrpSpPr>
        <p:grpSpPr>
          <a:xfrm>
            <a:off x="489908" y="11775819"/>
            <a:ext cx="6866878" cy="13571223"/>
            <a:chOff x="491883" y="11481200"/>
            <a:chExt cx="6866878" cy="1212806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128068"/>
              <a:chOff x="491883" y="11481200"/>
              <a:chExt cx="6866878" cy="12128068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xmlns="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5"/>
                <a:ext cx="6866878" cy="1176932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xmlns="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8031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안질환 및 전신질환이 없으며 </a:t>
              </a:r>
              <a:r>
                <a:rPr lang="ko-KR" altLang="en-US" sz="24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단초점</a:t>
              </a: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및 높은 가입도의 멀티포컬 렌즈 착용 시 교정시력 </a:t>
              </a:r>
              <a:r>
                <a:rPr lang="en-US" altLang="ko-KR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0.8</a:t>
              </a: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이상인 </a:t>
              </a:r>
              <a:r>
                <a:rPr lang="en-US" altLang="ko-KR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9</a:t>
              </a: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명을 대상으로 </a:t>
              </a:r>
              <a:r>
                <a:rPr lang="en-US" altLang="ko-KR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</a:t>
              </a: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사의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Air </a:t>
              </a:r>
              <a:r>
                <a:rPr lang="en-US" altLang="ko-KR" sz="2400" kern="0" spc="-5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O</a:t>
              </a:r>
              <a:r>
                <a:rPr lang="en-US" altLang="ko-KR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ptix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단초점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및 멀티포컬 렌즈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High addition)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착용하도록 함 </a:t>
              </a:r>
              <a:endParaRPr lang="ko-KR" altLang="en-US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이향과 관련하여 원거리 및 근거리 수평사위</a:t>
              </a:r>
              <a:r>
                <a:rPr lang="en-US" altLang="ko-KR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원거리 및 근거리 전체 이향운동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폭주근점을 측정함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입체시는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40 cm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정적입체시와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자체제작한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삼간계를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이용하여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3 m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및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40 cm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거리에서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독적입체시를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측정하여 평가함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막대간 거리 간격인 수직시차에 해당하는 오차거리를 기록하였으며 계산식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표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1)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이용하여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양안시차양을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입체시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역치 값으로 변환하여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동적입체시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(sec)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환산하여 분석함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경시적 선형 혼합모형을 사용하여 착용기간에 따른 변화를 확인하였으며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사후분석을 통해 렌즈 간의 차이를 확인함</a:t>
              </a:r>
              <a:endPara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각 착용기간에서 렌즈 간 차이는 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paired t-test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이용하여 </a:t>
              </a:r>
              <a:r>
                <a:rPr lang="ko-KR" altLang="en-US" sz="24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평가함</a:t>
              </a:r>
              <a:endPara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2173AEC5-BCF6-A14A-B03C-BF8A9FD5E1A1}"/>
              </a:ext>
            </a:extLst>
          </p:cNvPr>
          <p:cNvGrpSpPr/>
          <p:nvPr/>
        </p:nvGrpSpPr>
        <p:grpSpPr>
          <a:xfrm>
            <a:off x="489908" y="25563065"/>
            <a:ext cx="6866878" cy="7161581"/>
            <a:chOff x="489908" y="24207435"/>
            <a:chExt cx="6866878" cy="892585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AFDFA794-EC91-2943-B5BB-5DA689821687}"/>
                </a:ext>
              </a:extLst>
            </p:cNvPr>
            <p:cNvGrpSpPr/>
            <p:nvPr/>
          </p:nvGrpSpPr>
          <p:grpSpPr>
            <a:xfrm>
              <a:off x="489908" y="24207435"/>
              <a:ext cx="6866878" cy="7179793"/>
              <a:chOff x="489908" y="22301748"/>
              <a:chExt cx="6866878" cy="7179793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xmlns="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675646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xmlns="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01748"/>
                <a:ext cx="6583782" cy="73952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5ED41224-A303-6143-ADAD-E9B04CAB77B4}"/>
                </a:ext>
              </a:extLst>
            </p:cNvPr>
            <p:cNvSpPr txBox="1"/>
            <p:nvPr/>
          </p:nvSpPr>
          <p:spPr>
            <a:xfrm>
              <a:off x="636917" y="25139105"/>
              <a:ext cx="6546009" cy="7994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 연구에서는 높은 가입도의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멀티포컬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렌즈를 착용한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 젊은 성인은 근거리 작업 시 이향운동과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입체시에서는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렌즈 유형에</a:t>
              </a:r>
              <a:r>
                <a:rPr lang="en-US" altLang="ko-KR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따른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유의미한 차이를 나타내지 않았음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따라서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 젊은 성인의 경우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높은 가입도의 멀티포컬 렌즈 사용이 가능한 것으로 생각됨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근거리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외사위의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증가가 나타났으므로 멀티포컬 렌즈 처방 시 원근거리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사위도를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포함하는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양안시기능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검사의 필요성이 대두됨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또한 근거리 외사위안에서의 처방은 주의하여야 할 것임을 알 수 있음 </a:t>
              </a:r>
              <a:endPara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just" defTabSz="914400" rtl="0" eaLnBrk="1" fontAlgn="base" latinLnBrk="1" hangingPunct="1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just" defTabSz="914400" rtl="0" eaLnBrk="1" fontAlgn="base" latinLnBrk="1" hangingPunct="1">
                <a:lnSpc>
                  <a:spcPct val="11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50F62AF7-37E0-FA4F-A937-6D7FF62EAF68}"/>
              </a:ext>
            </a:extLst>
          </p:cNvPr>
          <p:cNvGrpSpPr/>
          <p:nvPr/>
        </p:nvGrpSpPr>
        <p:grpSpPr>
          <a:xfrm>
            <a:off x="7672734" y="25563066"/>
            <a:ext cx="13435055" cy="5760640"/>
            <a:chOff x="7602255" y="24139083"/>
            <a:chExt cx="13435055" cy="6252201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xmlns="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xmlns="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139083"/>
              <a:ext cx="13070052" cy="870951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xmlns="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멀티포컬 소프트렌즈의 착용기간에 따른</a:t>
            </a:r>
            <a:r>
              <a:rPr lang="en-US" altLang="ko-KR" sz="4400" b="1" kern="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400" b="1" kern="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젊은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성인의 이향운동과 입체시의 변화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황인영</a:t>
            </a:r>
            <a:r>
              <a:rPr lang="en-US" altLang="ko-KR" sz="3600" b="1" kern="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박미정 </a:t>
            </a:r>
            <a:r>
              <a:rPr lang="en-US" altLang="ko-KR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3600" b="1" kern="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김소라</a:t>
            </a:r>
            <a:r>
              <a:rPr lang="en-US" altLang="ko-KR" sz="3600" b="1" kern="0" spc="0" baseline="3000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endParaRPr lang="ko-KR" altLang="en-US" sz="3600" b="1" kern="0" spc="0" dirty="0">
              <a:solidFill>
                <a:schemeClr val="bg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서울과학기술대학교 </a:t>
            </a:r>
            <a:r>
              <a:rPr lang="ko-KR" altLang="en-US" sz="36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xmlns="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xmlns="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xmlns="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xmlns="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xmlns="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r="3236"/>
          <a:stretch/>
        </p:blipFill>
        <p:spPr bwMode="auto">
          <a:xfrm>
            <a:off x="17910259" y="1113853"/>
            <a:ext cx="2918278" cy="29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C6D48EF4-4B76-E646-A92E-18733F60CCB4}"/>
              </a:ext>
            </a:extLst>
          </p:cNvPr>
          <p:cNvSpPr txBox="1"/>
          <p:nvPr/>
        </p:nvSpPr>
        <p:spPr>
          <a:xfrm>
            <a:off x="7822438" y="26355153"/>
            <a:ext cx="1313564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6413" marR="0" indent="-506413" algn="just" fontAlgn="base" latinLnBrk="1"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[1]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Alpern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 M, Kincaid WM, Lubeck MJ. Vergence and accommodation. III.</a:t>
            </a:r>
            <a:r>
              <a:rPr lang="en-US" altLang="ko-KR" sz="2400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Proposed definitions of the AC/A ratios. Am J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Ophthalmol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2400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1959;48(1):141-148.</a:t>
            </a:r>
          </a:p>
          <a:p>
            <a:pPr marL="506413" marR="0" indent="-506413" algn="just" fontAlgn="base" latinLnBrk="1"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[2] Sreenivasan V, Irving EL.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Bobier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 WR. Binocular adaptation to near addition lenses in emmetropic adults. Vision Res. 2008;48(10):1262-1269.</a:t>
            </a:r>
          </a:p>
          <a:p>
            <a:pPr marL="506413" indent="-506413" algn="just"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[3] Lee JY, Kim SR, Park MJ. The change of accommodative function and vision satisfaction in their twenties according to the design difference of multifocal soft contact lenses. J Korean Ophthalmic Opt Soc. 2017</a:t>
            </a:r>
            <a:r>
              <a:rPr lang="en-US" altLang="ko-KR" sz="2400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; 22(4),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459-467.</a:t>
            </a:r>
          </a:p>
          <a:p>
            <a:pPr marL="506413" indent="-506413" algn="just"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[4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] </a:t>
            </a:r>
            <a:r>
              <a:rPr lang="en-US" altLang="ko-KR" sz="2800" kern="0" spc="0" dirty="0" err="1">
                <a:solidFill>
                  <a:srgbClr val="000000"/>
                </a:solidFill>
                <a:effectLst/>
                <a:latin typeface="맑은 고딕" pitchFamily="50" charset="-127"/>
                <a:ea typeface="맑은 고딕" pitchFamily="50" charset="-127"/>
              </a:rPr>
              <a:t>O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zkan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Jerome Ph.D.;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Fedtke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Cathleen Ph.D.; Chung,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Jiyoon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B.Optom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.; Thomas, Varghese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M.BioStat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.;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Bakaraju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Ravi Chandra Ph.D. Short-Term Adaptation of Accommodative Responses in Myopes Fitted With Multifocal Contact Lenses, Eye &amp; Contact Lens: Science &amp; Clinical Practice: September 2018 - Volume 44 - Issue - p S30-S37 </a:t>
            </a:r>
            <a:r>
              <a:rPr lang="en-US" altLang="ko-KR" sz="2400" b="0" i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doi</a:t>
            </a:r>
            <a:r>
              <a:rPr lang="en-US" altLang="ko-KR" sz="2400" b="0" i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10.1097/ICL.0000000000000299</a:t>
            </a:r>
            <a:endParaRPr lang="en-US" altLang="ko-KR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4B8A4BB-0D83-48B2-A1DD-870593D2429E}"/>
              </a:ext>
            </a:extLst>
          </p:cNvPr>
          <p:cNvSpPr txBox="1"/>
          <p:nvPr/>
        </p:nvSpPr>
        <p:spPr>
          <a:xfrm>
            <a:off x="7920210" y="9898420"/>
            <a:ext cx="62655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663" indent="-982663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1. Horizontal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phoria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at far when wearing single vision- or multifocal contact lenses for 5 days </a:t>
            </a: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(SV: single vision lens, MF : multifocal lens)</a:t>
            </a:r>
            <a:endParaRPr lang="en-US" altLang="ko-KR" sz="16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EA7D7B7-79C0-44AA-83FB-2100F03426AE}"/>
              </a:ext>
            </a:extLst>
          </p:cNvPr>
          <p:cNvSpPr txBox="1"/>
          <p:nvPr/>
        </p:nvSpPr>
        <p:spPr>
          <a:xfrm>
            <a:off x="7829909" y="21818649"/>
            <a:ext cx="12960520" cy="350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멀티포컬 렌즈 착용 시 원거리 수평사위는 유의미한 변화가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없었으나 근거리 수평사위는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외사위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방향으로 증가하여 착용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일 후 유의미한 차이를 나타냄 </a:t>
            </a:r>
            <a:endParaRPr lang="en-US" altLang="ko-KR" sz="24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원거리 전체 이향운동은 유의미한 변화가 없었으나 근거리 음성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전폭주는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단초점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렌즈와 멀티포컬 렌즈 모두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 후 보다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일 후 증가함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근거리 양성 전폭주는 유의미한 차이가 없었음</a:t>
            </a:r>
            <a:endParaRPr lang="en-US" altLang="ko-KR" sz="24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정적입체시와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40 cm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동적입체시는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유의미한 차이가 나타나지 않았으나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3 m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동적입체시는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착용 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 후 멀티포컬 렌즈 착용 시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단초점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렌즈 착용시 보다 유의미한 입체시의 저하를 내었으나 착용시간 경과에 따라 차이가 없어짐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0" name="그림 69">
            <a:extLst>
              <a:ext uri="{FF2B5EF4-FFF2-40B4-BE49-F238E27FC236}">
                <a16:creationId xmlns:a16="http://schemas.microsoft.com/office/drawing/2014/main" xmlns="" id="{AB7BDBC7-78AD-42E9-BDE5-3EFC1A165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0103" y="922128"/>
            <a:ext cx="3379692" cy="3212326"/>
          </a:xfrm>
          <a:prstGeom prst="rect">
            <a:avLst/>
          </a:prstGeom>
        </p:spPr>
      </p:pic>
      <p:graphicFrame>
        <p:nvGraphicFramePr>
          <p:cNvPr id="71" name="차트 70">
            <a:extLst>
              <a:ext uri="{FF2B5EF4-FFF2-40B4-BE49-F238E27FC236}">
                <a16:creationId xmlns:a16="http://schemas.microsoft.com/office/drawing/2014/main" xmlns="" id="{CEE9B068-36E6-4781-B783-3C50960203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823067"/>
              </p:ext>
            </p:extLst>
          </p:nvPr>
        </p:nvGraphicFramePr>
        <p:xfrm>
          <a:off x="7849021" y="5832874"/>
          <a:ext cx="6480000" cy="403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2" name="차트 71">
            <a:extLst>
              <a:ext uri="{FF2B5EF4-FFF2-40B4-BE49-F238E27FC236}">
                <a16:creationId xmlns:a16="http://schemas.microsoft.com/office/drawing/2014/main" xmlns="" id="{D590489A-D210-4CED-B78B-CFA119561B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645431"/>
              </p:ext>
            </p:extLst>
          </p:nvPr>
        </p:nvGraphicFramePr>
        <p:xfrm>
          <a:off x="14535502" y="5888523"/>
          <a:ext cx="6300000" cy="3976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CF95A5A-7D89-4740-871A-CFA6430F687F}"/>
              </a:ext>
            </a:extLst>
          </p:cNvPr>
          <p:cNvSpPr txBox="1"/>
          <p:nvPr/>
        </p:nvSpPr>
        <p:spPr>
          <a:xfrm>
            <a:off x="14537791" y="9898419"/>
            <a:ext cx="629074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2. </a:t>
            </a:r>
            <a:r>
              <a:rPr lang="en-US" altLang="ko-KR" sz="20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Horizontal </a:t>
            </a:r>
            <a:r>
              <a:rPr lang="en-US" altLang="ko-KR" sz="2000" b="1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phoria</a:t>
            </a:r>
            <a:r>
              <a:rPr lang="en-US" altLang="ko-KR" sz="20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at near when wearing single vision- or multifocal contact lenses for 5 days 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(SV: single vision lens, MF : multifocal lens)</a:t>
            </a:r>
            <a:endParaRPr lang="en-US" altLang="ko-KR" sz="16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8" name="차트 77">
            <a:extLst>
              <a:ext uri="{FF2B5EF4-FFF2-40B4-BE49-F238E27FC236}">
                <a16:creationId xmlns:a16="http://schemas.microsoft.com/office/drawing/2014/main" xmlns="" id="{70988A6F-A0BE-4547-A99A-DCC2D3A438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055506"/>
              </p:ext>
            </p:extLst>
          </p:nvPr>
        </p:nvGraphicFramePr>
        <p:xfrm>
          <a:off x="8055502" y="11089457"/>
          <a:ext cx="6480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9ADF19F8-E632-4179-8528-7855817C183C}"/>
              </a:ext>
            </a:extLst>
          </p:cNvPr>
          <p:cNvSpPr txBox="1"/>
          <p:nvPr/>
        </p:nvSpPr>
        <p:spPr>
          <a:xfrm>
            <a:off x="7929960" y="15265921"/>
            <a:ext cx="638020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2663" marR="0" indent="-982663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3. Near negative total convergence when wearing single vision- or multifocal contact lens for 5 days </a:t>
            </a:r>
            <a:r>
              <a:rPr lang="en-US" altLang="ko-KR" sz="16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(SV: single vision lens, MF: multifocal lens, NTC: negative total convergence) </a:t>
            </a:r>
            <a:r>
              <a:rPr lang="en-US" altLang="ko-KR" sz="1600" b="1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600" b="1" i="0" spc="-20" dirty="0">
              <a:solidFill>
                <a:srgbClr val="1D1D1D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4" name="차트 83">
            <a:extLst>
              <a:ext uri="{FF2B5EF4-FFF2-40B4-BE49-F238E27FC236}">
                <a16:creationId xmlns:a16="http://schemas.microsoft.com/office/drawing/2014/main" xmlns="" id="{B960ED55-45D3-4D42-8B23-47A062488D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516422"/>
              </p:ext>
            </p:extLst>
          </p:nvPr>
        </p:nvGraphicFramePr>
        <p:xfrm>
          <a:off x="14476002" y="11089457"/>
          <a:ext cx="6480000" cy="421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CDC0C947-6259-4B84-945D-F8B350B59CC5}"/>
              </a:ext>
            </a:extLst>
          </p:cNvPr>
          <p:cNvSpPr txBox="1"/>
          <p:nvPr/>
        </p:nvSpPr>
        <p:spPr>
          <a:xfrm>
            <a:off x="14617775" y="15299020"/>
            <a:ext cx="6210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4. Static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stereoacuity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when wearing single vision- or multifocal contact lens for 5 days 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(SV : single vision lens, MF: multifocal lens) </a:t>
            </a:r>
          </a:p>
        </p:txBody>
      </p:sp>
      <p:graphicFrame>
        <p:nvGraphicFramePr>
          <p:cNvPr id="86" name="차트 85">
            <a:extLst>
              <a:ext uri="{FF2B5EF4-FFF2-40B4-BE49-F238E27FC236}">
                <a16:creationId xmlns:a16="http://schemas.microsoft.com/office/drawing/2014/main" xmlns="" id="{8C6A2293-0D91-4EAC-8DAC-51793930FB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140434"/>
              </p:ext>
            </p:extLst>
          </p:nvPr>
        </p:nvGraphicFramePr>
        <p:xfrm>
          <a:off x="8065047" y="16733376"/>
          <a:ext cx="6472746" cy="4149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ACB1C2BD-33E2-4E58-8D39-1461E24B1529}"/>
              </a:ext>
            </a:extLst>
          </p:cNvPr>
          <p:cNvSpPr txBox="1"/>
          <p:nvPr/>
        </p:nvSpPr>
        <p:spPr>
          <a:xfrm>
            <a:off x="7950352" y="20738529"/>
            <a:ext cx="64302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65188" indent="-865188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5. Distance dynamic </a:t>
            </a:r>
            <a:r>
              <a:rPr lang="en-US" altLang="ko-KR" sz="2000" b="1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stereoacuity</a:t>
            </a:r>
            <a:r>
              <a:rPr lang="en-US" altLang="ko-KR" sz="20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when wearing single vision- or multifocal contact lens for 5 days </a:t>
            </a:r>
            <a:r>
              <a:rPr lang="en-US" altLang="ko-KR" sz="1600" b="1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(SV : single vision lens, MF: multifocal lens) </a:t>
            </a:r>
            <a:endParaRPr lang="en-US" altLang="ko-KR" sz="16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xmlns="" id="{0CD9D146-1B87-43C1-A88D-916B84B88A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286898"/>
              </p:ext>
            </p:extLst>
          </p:nvPr>
        </p:nvGraphicFramePr>
        <p:xfrm>
          <a:off x="14523068" y="16778089"/>
          <a:ext cx="6480000" cy="3963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25E0D42A-D7B2-4AAE-BD7F-48DB01305705}"/>
              </a:ext>
            </a:extLst>
          </p:cNvPr>
          <p:cNvSpPr txBox="1"/>
          <p:nvPr/>
        </p:nvSpPr>
        <p:spPr>
          <a:xfrm>
            <a:off x="14617775" y="20738529"/>
            <a:ext cx="61926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6. Near dynamic </a:t>
            </a:r>
            <a:r>
              <a:rPr lang="en-US" altLang="ko-KR" sz="2000" b="1" kern="0" spc="-2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stereoacuity</a:t>
            </a:r>
            <a:r>
              <a:rPr lang="en-US" altLang="ko-KR" sz="2000" b="1" kern="0" spc="-2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when wearing single vision- or multifocal contact lens for 5 days 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(SV: single vision lens, MF: multifocal lens) </a:t>
            </a:r>
            <a:endParaRPr lang="en-US" altLang="ko-KR" sz="16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E7B8F5A-7B7B-4ADB-A8C4-594A2089D1BF}"/>
              </a:ext>
            </a:extLst>
          </p:cNvPr>
          <p:cNvSpPr txBox="1"/>
          <p:nvPr/>
        </p:nvSpPr>
        <p:spPr>
          <a:xfrm>
            <a:off x="18290182" y="7146786"/>
            <a:ext cx="2013582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1800" dirty="0"/>
              <a:t>* </a:t>
            </a:r>
          </a:p>
          <a:p>
            <a:pPr algn="ctr">
              <a:lnSpc>
                <a:spcPct val="80000"/>
              </a:lnSpc>
            </a:pP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(0.022 by pared t-test)</a:t>
            </a:r>
            <a:endParaRPr lang="ko-KR" altLang="en-US" sz="140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xmlns="" id="{92997FA4-C38A-47E4-8156-CE5091779FFF}"/>
              </a:ext>
            </a:extLst>
          </p:cNvPr>
          <p:cNvCxnSpPr/>
          <p:nvPr/>
        </p:nvCxnSpPr>
        <p:spPr bwMode="auto">
          <a:xfrm rot="16200000" flipH="1">
            <a:off x="9037154" y="19406381"/>
            <a:ext cx="360040" cy="288032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" name="그룹 4"/>
          <p:cNvGrpSpPr/>
          <p:nvPr/>
        </p:nvGrpSpPr>
        <p:grpSpPr>
          <a:xfrm>
            <a:off x="9073158" y="12673633"/>
            <a:ext cx="4104456" cy="1122319"/>
            <a:chOff x="9073158" y="12673633"/>
            <a:chExt cx="3816424" cy="1122319"/>
          </a:xfrm>
        </p:grpSpPr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xmlns="" id="{6A5727B6-B35B-4E1C-86EF-23236EC955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889582" y="12673633"/>
              <a:ext cx="0" cy="95303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xmlns="" id="{C3B536F7-F85E-4978-9E57-5C42DDF602E5}"/>
                </a:ext>
              </a:extLst>
            </p:cNvPr>
            <p:cNvCxnSpPr/>
            <p:nvPr/>
          </p:nvCxnSpPr>
          <p:spPr bwMode="auto">
            <a:xfrm flipH="1">
              <a:off x="9217174" y="12673633"/>
              <a:ext cx="36724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연결선: 꺾임 93">
              <a:extLst>
                <a:ext uri="{FF2B5EF4-FFF2-40B4-BE49-F238E27FC236}">
                  <a16:creationId xmlns:a16="http://schemas.microsoft.com/office/drawing/2014/main" xmlns="" id="{F9CB343D-4BC7-4DBE-A861-1A20D3F28DA1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8584008" y="13162784"/>
              <a:ext cx="1122318" cy="144017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5" name="표 94">
                <a:extLst>
                  <a:ext uri="{FF2B5EF4-FFF2-40B4-BE49-F238E27FC236}">
                    <a16:creationId xmlns:a16="http://schemas.microsoft.com/office/drawing/2014/main" xmlns="" id="{E09623C6-D235-47B5-B332-1569879C951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2602895"/>
                  </p:ext>
                </p:extLst>
              </p:nvPr>
            </p:nvGraphicFramePr>
            <p:xfrm>
              <a:off x="610978" y="21890657"/>
              <a:ext cx="6733988" cy="3330270"/>
            </p:xfrm>
            <a:graphic>
              <a:graphicData uri="http://schemas.openxmlformats.org/drawingml/2006/table">
                <a:tbl>
                  <a:tblPr/>
                  <a:tblGrid>
                    <a:gridCol w="6733988">
                      <a:extLst>
                        <a:ext uri="{9D8B030D-6E8A-4147-A177-3AD203B41FA5}">
                          <a16:colId xmlns:a16="http://schemas.microsoft.com/office/drawing/2014/main" xmlns="" val="3849503310"/>
                        </a:ext>
                      </a:extLst>
                    </a:gridCol>
                  </a:tblGrid>
                  <a:tr h="483692">
                    <a:tc>
                      <a:txBody>
                        <a:bodyPr/>
                        <a:lstStyle/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Table 1. </a:t>
                          </a:r>
                          <a:r>
                            <a:rPr lang="en-US" sz="1800" b="1" kern="0" spc="-50" baseline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Convert binocular disparity into dynamic stereoacuity</a:t>
                          </a:r>
                          <a:endParaRPr lang="en-US" sz="1400" kern="0" spc="-50" baseline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marL="64770" marR="64770" marT="17907" marB="17907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4032279180"/>
                      </a:ext>
                    </a:extLst>
                  </a:tr>
                  <a:tr h="2801496">
                    <a:tc>
                      <a:txBody>
                        <a:bodyPr/>
                        <a:lstStyle/>
                        <a:p>
                          <a:pPr marL="285750" marR="0" indent="-28575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 typeface="Arial" charset="0"/>
                            <a:buChar char="•"/>
                          </a:pPr>
                          <a:r>
                            <a:rPr lang="en-US" sz="2000" b="1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The stereoscopic threshold (n) =</a:t>
                          </a:r>
                          <a:r>
                            <a:rPr lang="en-US" sz="2000" b="1" kern="0" spc="0" baseline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𝒃</m:t>
                                  </m:r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altLang="ko-KR" sz="2000" b="1" i="1" kern="0" spc="0" baseline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𝑰𝑷𝑫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ko-KR" sz="2000" b="1" i="1" kern="0" spc="0" baseline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ko-KR" sz="2000" b="1" i="1" kern="0" spc="0" baseline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𝒃</m:t>
                                      </m:r>
                                    </m:e>
                                    <m:sup>
                                      <m:r>
                                        <a:rPr lang="en-US" altLang="ko-KR" sz="2000" b="1" i="1" kern="0" spc="0" baseline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ko-KR" sz="2000" b="1" i="1" kern="0" spc="0" baseline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2000" b="1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(206,265)</a:t>
                          </a:r>
                        </a:p>
                        <a:p>
                          <a:pPr marL="285750" marR="0" indent="-28575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 typeface="Arial" charset="0"/>
                            <a:buChar char="•"/>
                          </a:pPr>
                          <a:endParaRPr lang="en-US" sz="1400" kern="0" spc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b: observation distance </a:t>
                          </a:r>
                          <a:endParaRPr lang="en-US" sz="1400" kern="0" spc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spc="0" dirty="0" err="1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Δb</a:t>
                          </a:r>
                          <a:r>
                            <a:rPr lang="en-US" sz="1800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: standard deviation or average of the longitudinal offset</a:t>
                          </a:r>
                          <a:endParaRPr lang="en-US" sz="1400" kern="0" spc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IPD: Interpupillary distance </a:t>
                          </a:r>
                          <a:endParaRPr lang="en-US" sz="1400" kern="0" spc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206,265: </a:t>
                          </a:r>
                          <a:r>
                            <a:rPr lang="en-US" sz="1800" kern="0" spc="-100" baseline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conversion factor between radians and seconds of arc</a:t>
                          </a:r>
                          <a:endParaRPr lang="en-US" sz="1400" kern="0" spc="-100" baseline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marL="64770" marR="64770" marT="17907" marB="17907" anchor="ctr">
                        <a:lnL>
                          <a:noFill/>
                        </a:lnL>
                        <a:lnR>
                          <a:noFill/>
                        </a:lnR>
                        <a:lnT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9584451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5" name="표 9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09623C6-D235-47B5-B332-1569879C951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2602895"/>
                  </p:ext>
                </p:extLst>
              </p:nvPr>
            </p:nvGraphicFramePr>
            <p:xfrm>
              <a:off x="610978" y="21890657"/>
              <a:ext cx="6733988" cy="3285188"/>
            </p:xfrm>
            <a:graphic>
              <a:graphicData uri="http://schemas.openxmlformats.org/drawingml/2006/table">
                <a:tbl>
                  <a:tblPr/>
                  <a:tblGrid>
                    <a:gridCol w="673398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849503310"/>
                        </a:ext>
                      </a:extLst>
                    </a:gridCol>
                  </a:tblGrid>
                  <a:tr h="483692">
                    <a:tc>
                      <a:txBody>
                        <a:bodyPr/>
                        <a:lstStyle/>
                        <a:p>
                          <a:pPr marL="0" marR="0" indent="0" algn="just" fontAlgn="base" latinLnBrk="1">
                            <a:lnSpc>
                              <a:spcPct val="16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kern="0" spc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Table 1. </a:t>
                          </a:r>
                          <a:r>
                            <a:rPr lang="en-US" sz="1800" b="1" kern="0" spc="-50" baseline="0" dirty="0">
                              <a:solidFill>
                                <a:srgbClr val="000000"/>
                              </a:solidFill>
                              <a:effectLst/>
                              <a:latin typeface="맑은 고딕" pitchFamily="50" charset="-127"/>
                              <a:ea typeface="맑은 고딕" pitchFamily="50" charset="-127"/>
                            </a:rPr>
                            <a:t>Convert binocular disparity into dynamic stereoacuity</a:t>
                          </a:r>
                          <a:endParaRPr lang="en-US" sz="1400" kern="0" spc="-50" baseline="0" dirty="0">
                            <a:solidFill>
                              <a:srgbClr val="000000"/>
                            </a:solidFill>
                            <a:effectLst/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marL="64770" marR="64770" marT="17907" marB="17907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32279180"/>
                      </a:ext>
                    </a:extLst>
                  </a:tr>
                  <a:tr h="2801496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64770" marR="64770" marT="17907" marB="17907" anchor="ctr">
                        <a:lnL>
                          <a:noFill/>
                        </a:lnL>
                        <a:lnR>
                          <a:noFill/>
                        </a:lnR>
                        <a:lnT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159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2"/>
                          <a:stretch>
                            <a:fillRect t="-17391" b="-41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95844516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11497169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2952</TotalTime>
  <Words>802</Words>
  <Application>Microsoft Office PowerPoint</Application>
  <PresentationFormat>사용자 지정</PresentationFormat>
  <Paragraphs>65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SEC</cp:lastModifiedBy>
  <cp:revision>234</cp:revision>
  <dcterms:created xsi:type="dcterms:W3CDTF">2007-11-27T23:16:29Z</dcterms:created>
  <dcterms:modified xsi:type="dcterms:W3CDTF">2021-11-27T08:14:17Z</dcterms:modified>
</cp:coreProperties>
</file>