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7" r:id="rId3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0"/>
    <a:srgbClr val="22384D"/>
    <a:srgbClr val="6C6254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50" d="100"/>
          <a:sy n="50" d="100"/>
        </p:scale>
        <p:origin x="1692" y="-540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(&#44032;&#44277;)%20&#50672;&#47161;&#48324;_&#49884;&#47141;_&#48516;&#54252;_&#54788;&#54889;_3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Sheet3!$C$3</c:f>
              <c:strCache>
                <c:ptCount val="1"/>
                <c:pt idx="0">
                  <c:v>2011년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Sheet3!$B$4:$B$18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Sheet3!$C$4:$C$18</c:f>
              <c:numCache>
                <c:formatCode>0.00_);[Red]\(0.00\)</c:formatCode>
                <c:ptCount val="15"/>
                <c:pt idx="0">
                  <c:v>1.2371974984138494</c:v>
                </c:pt>
                <c:pt idx="1">
                  <c:v>1.1236108549688189</c:v>
                </c:pt>
                <c:pt idx="2">
                  <c:v>0.98585284500422399</c:v>
                </c:pt>
                <c:pt idx="3">
                  <c:v>0.834944788824029</c:v>
                </c:pt>
                <c:pt idx="4">
                  <c:v>0.72078889714160255</c:v>
                </c:pt>
                <c:pt idx="5">
                  <c:v>0.72862906024851037</c:v>
                </c:pt>
                <c:pt idx="6">
                  <c:v>0.83951828107090098</c:v>
                </c:pt>
                <c:pt idx="7">
                  <c:v>1.0407593106391739</c:v>
                </c:pt>
                <c:pt idx="8">
                  <c:v>1.2389370535642854</c:v>
                </c:pt>
                <c:pt idx="9">
                  <c:v>1.6862214586623185</c:v>
                </c:pt>
                <c:pt idx="10">
                  <c:v>2.4934205985529818</c:v>
                </c:pt>
                <c:pt idx="11">
                  <c:v>3.6246189992914353</c:v>
                </c:pt>
                <c:pt idx="12">
                  <c:v>5.5725288435680049</c:v>
                </c:pt>
                <c:pt idx="13">
                  <c:v>8.4150884003987194</c:v>
                </c:pt>
                <c:pt idx="14">
                  <c:v>16.301933629474785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DF-4255-A760-510B183FDB38}"/>
            </c:ext>
          </c:extLst>
        </c:ser>
        <c:ser>
          <c:idx val="1"/>
          <c:order val="1"/>
          <c:tx>
            <c:strRef>
              <c:f>Sheet3!$D$3</c:f>
              <c:strCache>
                <c:ptCount val="1"/>
                <c:pt idx="0">
                  <c:v>2015년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Sheet3!$B$4:$B$18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Sheet3!$D$4:$D$18</c:f>
              <c:numCache>
                <c:formatCode>0.00_);[Red]\(0.00\)</c:formatCode>
                <c:ptCount val="15"/>
                <c:pt idx="0">
                  <c:v>1.4983152914187396</c:v>
                </c:pt>
                <c:pt idx="1">
                  <c:v>1.0046715566520612</c:v>
                </c:pt>
                <c:pt idx="2">
                  <c:v>0.75364306758640165</c:v>
                </c:pt>
                <c:pt idx="3">
                  <c:v>0.56372046069406023</c:v>
                </c:pt>
                <c:pt idx="4">
                  <c:v>0.43839958187032624</c:v>
                </c:pt>
                <c:pt idx="5">
                  <c:v>0.50409399461682158</c:v>
                </c:pt>
                <c:pt idx="6">
                  <c:v>0.61144414894099608</c:v>
                </c:pt>
                <c:pt idx="7">
                  <c:v>0.71894974141360568</c:v>
                </c:pt>
                <c:pt idx="8">
                  <c:v>0.83062876587991397</c:v>
                </c:pt>
                <c:pt idx="9">
                  <c:v>1.2029634147574817</c:v>
                </c:pt>
                <c:pt idx="10">
                  <c:v>1.8195801369996938</c:v>
                </c:pt>
                <c:pt idx="11">
                  <c:v>2.8971334270521361</c:v>
                </c:pt>
                <c:pt idx="12">
                  <c:v>4.2978657223524914</c:v>
                </c:pt>
                <c:pt idx="13">
                  <c:v>6.4233516241977275</c:v>
                </c:pt>
                <c:pt idx="14">
                  <c:v>13.012877528133338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DF-4255-A760-510B183FDB38}"/>
            </c:ext>
          </c:extLst>
        </c:ser>
        <c:ser>
          <c:idx val="2"/>
          <c:order val="2"/>
          <c:tx>
            <c:strRef>
              <c:f>Sheet3!$E$3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Sheet3!$B$4:$B$18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Sheet3!$E$4:$E$18</c:f>
              <c:numCache>
                <c:formatCode>0.00_);[Red]\(0.00\)</c:formatCode>
                <c:ptCount val="15"/>
                <c:pt idx="0">
                  <c:v>1.0643564356435644</c:v>
                </c:pt>
                <c:pt idx="1">
                  <c:v>1.2770249415776247</c:v>
                </c:pt>
                <c:pt idx="2">
                  <c:v>0.77910414380665494</c:v>
                </c:pt>
                <c:pt idx="3">
                  <c:v>0.60073792369815249</c:v>
                </c:pt>
                <c:pt idx="4">
                  <c:v>0.44480429044190339</c:v>
                </c:pt>
                <c:pt idx="5">
                  <c:v>0.49181216392140592</c:v>
                </c:pt>
                <c:pt idx="6">
                  <c:v>0.59030728339841387</c:v>
                </c:pt>
                <c:pt idx="7">
                  <c:v>0.65876191296401987</c:v>
                </c:pt>
                <c:pt idx="8">
                  <c:v>0.7314332451123513</c:v>
                </c:pt>
                <c:pt idx="9">
                  <c:v>1.031884500836405</c:v>
                </c:pt>
                <c:pt idx="10">
                  <c:v>1.4734125415610686</c:v>
                </c:pt>
                <c:pt idx="11">
                  <c:v>2.2626147206910456</c:v>
                </c:pt>
                <c:pt idx="12">
                  <c:v>3.5633851434695814</c:v>
                </c:pt>
                <c:pt idx="13">
                  <c:v>5.3502879078694816</c:v>
                </c:pt>
                <c:pt idx="14">
                  <c:v>11.497517818286058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DF-4255-A760-510B183FD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9553711"/>
        <c:axId val="359556623"/>
      </c:barChart>
      <c:catAx>
        <c:axId val="359553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59556623"/>
        <c:crosses val="autoZero"/>
        <c:auto val="1"/>
        <c:lblAlgn val="ctr"/>
        <c:lblOffset val="100"/>
        <c:noMultiLvlLbl val="0"/>
      </c:catAx>
      <c:valAx>
        <c:axId val="359556623"/>
        <c:scaling>
          <c:orientation val="minMax"/>
          <c:min val="0"/>
        </c:scaling>
        <c:delete val="0"/>
        <c:axPos val="l"/>
        <c:numFmt formatCode="0.00_);[Red]\(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595537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166175098403027"/>
          <c:y val="2.7474445819526232E-2"/>
          <c:w val="0.28020930848985631"/>
          <c:h val="0.126998699189453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Sheet3!$H$3</c:f>
              <c:strCache>
                <c:ptCount val="1"/>
                <c:pt idx="0">
                  <c:v>2011년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Sheet3!$G$4:$G$18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Sheet3!$H$4:$H$18</c:f>
              <c:numCache>
                <c:formatCode>0.00_);[Red]\(0.00\)</c:formatCode>
                <c:ptCount val="15"/>
                <c:pt idx="0">
                  <c:v>22.727272727272727</c:v>
                </c:pt>
                <c:pt idx="1">
                  <c:v>19.235944618621204</c:v>
                </c:pt>
                <c:pt idx="2">
                  <c:v>16.436366969762943</c:v>
                </c:pt>
                <c:pt idx="3">
                  <c:v>13.516604661129628</c:v>
                </c:pt>
                <c:pt idx="4">
                  <c:v>10.951600170037045</c:v>
                </c:pt>
                <c:pt idx="5">
                  <c:v>14.194100905479207</c:v>
                </c:pt>
                <c:pt idx="6">
                  <c:v>18.822824187031618</c:v>
                </c:pt>
                <c:pt idx="7">
                  <c:v>24.205163644638095</c:v>
                </c:pt>
                <c:pt idx="8">
                  <c:v>30.609830362664162</c:v>
                </c:pt>
                <c:pt idx="9">
                  <c:v>42.045871889965078</c:v>
                </c:pt>
                <c:pt idx="10">
                  <c:v>52.866278354444432</c:v>
                </c:pt>
                <c:pt idx="11">
                  <c:v>61.651679095999555</c:v>
                </c:pt>
                <c:pt idx="12">
                  <c:v>67.684182218166271</c:v>
                </c:pt>
                <c:pt idx="13">
                  <c:v>69.601979609324445</c:v>
                </c:pt>
                <c:pt idx="14">
                  <c:v>67.180559184740005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42-4C56-942D-3685EFECCB1F}"/>
            </c:ext>
          </c:extLst>
        </c:ser>
        <c:ser>
          <c:idx val="1"/>
          <c:order val="1"/>
          <c:tx>
            <c:strRef>
              <c:f>Sheet3!$I$3</c:f>
              <c:strCache>
                <c:ptCount val="1"/>
                <c:pt idx="0">
                  <c:v>2015년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Sheet3!$G$4:$G$18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Sheet3!$I$4:$I$18</c:f>
              <c:numCache>
                <c:formatCode>0.00_);[Red]\(0.00\)</c:formatCode>
                <c:ptCount val="15"/>
                <c:pt idx="0">
                  <c:v>24.844074844074846</c:v>
                </c:pt>
                <c:pt idx="1">
                  <c:v>19.286553345432473</c:v>
                </c:pt>
                <c:pt idx="2">
                  <c:v>16.336357461672812</c:v>
                </c:pt>
                <c:pt idx="3">
                  <c:v>14.217313058266052</c:v>
                </c:pt>
                <c:pt idx="4">
                  <c:v>11.535169128092418</c:v>
                </c:pt>
                <c:pt idx="5">
                  <c:v>13.684389297459202</c:v>
                </c:pt>
                <c:pt idx="6">
                  <c:v>18.339574390355285</c:v>
                </c:pt>
                <c:pt idx="7">
                  <c:v>22.517915395836095</c:v>
                </c:pt>
                <c:pt idx="8">
                  <c:v>27.768455532891895</c:v>
                </c:pt>
                <c:pt idx="9">
                  <c:v>37.596049195236688</c:v>
                </c:pt>
                <c:pt idx="10">
                  <c:v>48.033708963638375</c:v>
                </c:pt>
                <c:pt idx="11">
                  <c:v>57.974684281144768</c:v>
                </c:pt>
                <c:pt idx="12">
                  <c:v>65.796824903096137</c:v>
                </c:pt>
                <c:pt idx="13">
                  <c:v>69.388747239562065</c:v>
                </c:pt>
                <c:pt idx="14">
                  <c:v>69.008855717545146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42-4C56-942D-3685EFECCB1F}"/>
            </c:ext>
          </c:extLst>
        </c:ser>
        <c:ser>
          <c:idx val="2"/>
          <c:order val="2"/>
          <c:tx>
            <c:strRef>
              <c:f>Sheet3!$J$3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Sheet3!$G$4:$G$18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Sheet3!$J$4:$J$18</c:f>
              <c:numCache>
                <c:formatCode>0.00_);[Red]\(0.00\)</c:formatCode>
                <c:ptCount val="15"/>
                <c:pt idx="0">
                  <c:v>22.240099009900991</c:v>
                </c:pt>
                <c:pt idx="1">
                  <c:v>19.895023442437427</c:v>
                </c:pt>
                <c:pt idx="2">
                  <c:v>16.614277926489191</c:v>
                </c:pt>
                <c:pt idx="3">
                  <c:v>14.948549739727479</c:v>
                </c:pt>
                <c:pt idx="4">
                  <c:v>12.687602198909206</c:v>
                </c:pt>
                <c:pt idx="5">
                  <c:v>14.269796781567024</c:v>
                </c:pt>
                <c:pt idx="6">
                  <c:v>18.496521181248209</c:v>
                </c:pt>
                <c:pt idx="7">
                  <c:v>22.0145882263642</c:v>
                </c:pt>
                <c:pt idx="8">
                  <c:v>26.331354125332041</c:v>
                </c:pt>
                <c:pt idx="9">
                  <c:v>35.367686792440111</c:v>
                </c:pt>
                <c:pt idx="10">
                  <c:v>44.659722383687139</c:v>
                </c:pt>
                <c:pt idx="11">
                  <c:v>53.361711532199379</c:v>
                </c:pt>
                <c:pt idx="12">
                  <c:v>61.752387941168664</c:v>
                </c:pt>
                <c:pt idx="13">
                  <c:v>67.005415409925973</c:v>
                </c:pt>
                <c:pt idx="14">
                  <c:v>69.499785007883048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42-4C56-942D-3685EFECCB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0309359"/>
        <c:axId val="310301039"/>
      </c:barChart>
      <c:catAx>
        <c:axId val="310309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10301039"/>
        <c:crosses val="autoZero"/>
        <c:auto val="1"/>
        <c:lblAlgn val="ctr"/>
        <c:lblOffset val="100"/>
        <c:noMultiLvlLbl val="0"/>
      </c:catAx>
      <c:valAx>
        <c:axId val="310301039"/>
        <c:scaling>
          <c:orientation val="minMax"/>
          <c:max val="70"/>
          <c:min val="0"/>
        </c:scaling>
        <c:delete val="0"/>
        <c:axPos val="l"/>
        <c:numFmt formatCode="0.00_);[Red]\(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10309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796116470463502"/>
          <c:y val="2.0965078061652924E-2"/>
          <c:w val="0.23793763937318366"/>
          <c:h val="0.120893175098673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Sheet3!$M$3</c:f>
              <c:strCache>
                <c:ptCount val="1"/>
                <c:pt idx="0">
                  <c:v>2011년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Sheet3!$L$4:$L$18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Sheet3!$M$4:$M$18</c:f>
              <c:numCache>
                <c:formatCode>0.00_);[Red]\(0.00\)</c:formatCode>
                <c:ptCount val="15"/>
                <c:pt idx="0">
                  <c:v>75.953956312879555</c:v>
                </c:pt>
                <c:pt idx="1">
                  <c:v>79.536621517318636</c:v>
                </c:pt>
                <c:pt idx="2">
                  <c:v>82.454965254520658</c:v>
                </c:pt>
                <c:pt idx="3">
                  <c:v>85.471599226501368</c:v>
                </c:pt>
                <c:pt idx="4">
                  <c:v>88.114597493355006</c:v>
                </c:pt>
                <c:pt idx="5">
                  <c:v>84.759085060803841</c:v>
                </c:pt>
                <c:pt idx="6">
                  <c:v>79.900825227968099</c:v>
                </c:pt>
                <c:pt idx="7">
                  <c:v>74.183943929385606</c:v>
                </c:pt>
                <c:pt idx="8">
                  <c:v>67.429687992673493</c:v>
                </c:pt>
                <c:pt idx="9">
                  <c:v>55.091944385862938</c:v>
                </c:pt>
                <c:pt idx="10">
                  <c:v>43.005428568856395</c:v>
                </c:pt>
                <c:pt idx="11">
                  <c:v>32.563337423147672</c:v>
                </c:pt>
                <c:pt idx="12">
                  <c:v>23.785528177862425</c:v>
                </c:pt>
                <c:pt idx="13">
                  <c:v>17.829599706206391</c:v>
                </c:pt>
                <c:pt idx="14">
                  <c:v>9.6910112359550578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AE-4614-9B5B-9439696A76FD}"/>
            </c:ext>
          </c:extLst>
        </c:ser>
        <c:ser>
          <c:idx val="1"/>
          <c:order val="1"/>
          <c:tx>
            <c:strRef>
              <c:f>Sheet3!$N$3</c:f>
              <c:strCache>
                <c:ptCount val="1"/>
                <c:pt idx="0">
                  <c:v>2015년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Sheet3!$L$4:$L$18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Sheet3!$N$4:$N$18</c:f>
              <c:numCache>
                <c:formatCode>0.00_);[Red]\(0.00\)</c:formatCode>
                <c:ptCount val="15"/>
                <c:pt idx="0">
                  <c:v>73.600258083016712</c:v>
                </c:pt>
                <c:pt idx="1">
                  <c:v>79.645360301733632</c:v>
                </c:pt>
                <c:pt idx="2">
                  <c:v>82.853545154631902</c:v>
                </c:pt>
                <c:pt idx="3">
                  <c:v>85.140265758424164</c:v>
                </c:pt>
                <c:pt idx="4">
                  <c:v>87.921647591733887</c:v>
                </c:pt>
                <c:pt idx="5">
                  <c:v>85.662681605072336</c:v>
                </c:pt>
                <c:pt idx="6">
                  <c:v>80.87472380978879</c:v>
                </c:pt>
                <c:pt idx="7">
                  <c:v>76.521204084338947</c:v>
                </c:pt>
                <c:pt idx="8">
                  <c:v>71.090903610220764</c:v>
                </c:pt>
                <c:pt idx="9">
                  <c:v>60.746268308375001</c:v>
                </c:pt>
                <c:pt idx="10">
                  <c:v>49.399143588974844</c:v>
                </c:pt>
                <c:pt idx="11">
                  <c:v>38.067442611785864</c:v>
                </c:pt>
                <c:pt idx="12">
                  <c:v>28.435899889936358</c:v>
                </c:pt>
                <c:pt idx="13">
                  <c:v>21.985756915963737</c:v>
                </c:pt>
                <c:pt idx="14">
                  <c:v>13.639351869755211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AE-4614-9B5B-9439696A76FD}"/>
            </c:ext>
          </c:extLst>
        </c:ser>
        <c:ser>
          <c:idx val="2"/>
          <c:order val="2"/>
          <c:tx>
            <c:strRef>
              <c:f>Sheet3!$O$3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cat>
            <c:strRef>
              <c:f>Sheet3!$L$4:$L$18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Sheet3!$O$4:$O$18</c:f>
              <c:numCache>
                <c:formatCode>0.00_);[Red]\(0.00\)</c:formatCode>
                <c:ptCount val="15"/>
                <c:pt idx="0">
                  <c:v>76.646039603960403</c:v>
                </c:pt>
                <c:pt idx="1">
                  <c:v>78.761078205147044</c:v>
                </c:pt>
                <c:pt idx="2">
                  <c:v>82.55664623534922</c:v>
                </c:pt>
                <c:pt idx="3">
                  <c:v>84.391108511784253</c:v>
                </c:pt>
                <c:pt idx="4">
                  <c:v>86.786267353068098</c:v>
                </c:pt>
                <c:pt idx="5">
                  <c:v>85.127385447946693</c:v>
                </c:pt>
                <c:pt idx="6">
                  <c:v>80.771619990110636</c:v>
                </c:pt>
                <c:pt idx="7">
                  <c:v>77.147155607261325</c:v>
                </c:pt>
                <c:pt idx="8">
                  <c:v>72.684745293768586</c:v>
                </c:pt>
                <c:pt idx="9">
                  <c:v>63.238229944535505</c:v>
                </c:pt>
                <c:pt idx="10">
                  <c:v>53.349415238670971</c:v>
                </c:pt>
                <c:pt idx="11">
                  <c:v>43.506576712243415</c:v>
                </c:pt>
                <c:pt idx="12">
                  <c:v>33.493454735932445</c:v>
                </c:pt>
                <c:pt idx="13">
                  <c:v>26.016588977241568</c:v>
                </c:pt>
                <c:pt idx="14">
                  <c:v>16.219526496149687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AE-4614-9B5B-9439696A7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2192015"/>
        <c:axId val="362186191"/>
      </c:barChart>
      <c:catAx>
        <c:axId val="362192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62186191"/>
        <c:crosses val="autoZero"/>
        <c:auto val="1"/>
        <c:lblAlgn val="ctr"/>
        <c:lblOffset val="100"/>
        <c:noMultiLvlLbl val="0"/>
      </c:catAx>
      <c:valAx>
        <c:axId val="362186191"/>
        <c:scaling>
          <c:orientation val="minMax"/>
          <c:max val="80"/>
        </c:scaling>
        <c:delete val="0"/>
        <c:axPos val="l"/>
        <c:numFmt formatCode="0.00_);[Red]\(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62192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591744187721544"/>
          <c:y val="4.1086355478038468E-2"/>
          <c:w val="0.2319394119202412"/>
          <c:h val="0.10810814306196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29508645981275"/>
          <c:y val="3.9410766164973292E-2"/>
          <c:w val="0.85172395848972471"/>
          <c:h val="0.761705488128551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Sheet3!$O$22</c:f>
              <c:strCache>
                <c:ptCount val="1"/>
                <c:pt idx="0">
                  <c:v>0.1이하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Sheet3!$N$23:$N$37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Sheet3!$O$23:$O$37</c:f>
              <c:numCache>
                <c:formatCode>0.00_);[Red]\(0.00\)</c:formatCode>
                <c:ptCount val="15"/>
                <c:pt idx="0">
                  <c:v>1.0643564356435644</c:v>
                </c:pt>
                <c:pt idx="1">
                  <c:v>1.2770249415776247</c:v>
                </c:pt>
                <c:pt idx="2">
                  <c:v>0.77910414380665494</c:v>
                </c:pt>
                <c:pt idx="3">
                  <c:v>0.60073792369815249</c:v>
                </c:pt>
                <c:pt idx="4">
                  <c:v>0.44480429044190339</c:v>
                </c:pt>
                <c:pt idx="5">
                  <c:v>0.49181216392140592</c:v>
                </c:pt>
                <c:pt idx="6">
                  <c:v>0.59030728339841387</c:v>
                </c:pt>
                <c:pt idx="7">
                  <c:v>0.65876191296401987</c:v>
                </c:pt>
                <c:pt idx="8">
                  <c:v>0.7314332451123513</c:v>
                </c:pt>
                <c:pt idx="9">
                  <c:v>1.031884500836405</c:v>
                </c:pt>
                <c:pt idx="10">
                  <c:v>1.4734125415610686</c:v>
                </c:pt>
                <c:pt idx="11">
                  <c:v>2.2626147206910456</c:v>
                </c:pt>
                <c:pt idx="12">
                  <c:v>3.5633851434695814</c:v>
                </c:pt>
                <c:pt idx="13">
                  <c:v>5.3502879078694816</c:v>
                </c:pt>
                <c:pt idx="14">
                  <c:v>11.497517818286058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B7-4A7C-989B-9871EB960B3F}"/>
            </c:ext>
          </c:extLst>
        </c:ser>
        <c:ser>
          <c:idx val="1"/>
          <c:order val="1"/>
          <c:tx>
            <c:strRef>
              <c:f>Sheet3!$P$22</c:f>
              <c:strCache>
                <c:ptCount val="1"/>
                <c:pt idx="0">
                  <c:v>0.2~0.7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Sheet3!$N$23:$N$37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Sheet3!$P$23:$P$37</c:f>
              <c:numCache>
                <c:formatCode>0.00_);[Red]\(0.00\)</c:formatCode>
                <c:ptCount val="15"/>
                <c:pt idx="0">
                  <c:v>22.240099009900991</c:v>
                </c:pt>
                <c:pt idx="1">
                  <c:v>19.895023442437427</c:v>
                </c:pt>
                <c:pt idx="2">
                  <c:v>16.614277926489191</c:v>
                </c:pt>
                <c:pt idx="3">
                  <c:v>14.948549739727479</c:v>
                </c:pt>
                <c:pt idx="4">
                  <c:v>12.687602198909206</c:v>
                </c:pt>
                <c:pt idx="5">
                  <c:v>14.269796781567024</c:v>
                </c:pt>
                <c:pt idx="6">
                  <c:v>18.496521181248209</c:v>
                </c:pt>
                <c:pt idx="7">
                  <c:v>22.0145882263642</c:v>
                </c:pt>
                <c:pt idx="8">
                  <c:v>26.331354125332041</c:v>
                </c:pt>
                <c:pt idx="9">
                  <c:v>35.367686792440111</c:v>
                </c:pt>
                <c:pt idx="10">
                  <c:v>44.659722383687139</c:v>
                </c:pt>
                <c:pt idx="11">
                  <c:v>53.361711532199379</c:v>
                </c:pt>
                <c:pt idx="12">
                  <c:v>61.752387941168664</c:v>
                </c:pt>
                <c:pt idx="13">
                  <c:v>67.005415409925973</c:v>
                </c:pt>
                <c:pt idx="14">
                  <c:v>69.499785007883048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B7-4A7C-989B-9871EB960B3F}"/>
            </c:ext>
          </c:extLst>
        </c:ser>
        <c:ser>
          <c:idx val="2"/>
          <c:order val="2"/>
          <c:tx>
            <c:strRef>
              <c:f>Sheet3!$Q$22</c:f>
              <c:strCache>
                <c:ptCount val="1"/>
                <c:pt idx="0">
                  <c:v>0.8이상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Sheet3!$N$23:$N$37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Sheet3!$Q$23:$Q$37</c:f>
              <c:numCache>
                <c:formatCode>0.00_);[Red]\(0.00\)</c:formatCode>
                <c:ptCount val="15"/>
                <c:pt idx="0">
                  <c:v>76.646039603960403</c:v>
                </c:pt>
                <c:pt idx="1">
                  <c:v>78.761078205147044</c:v>
                </c:pt>
                <c:pt idx="2">
                  <c:v>82.55664623534922</c:v>
                </c:pt>
                <c:pt idx="3">
                  <c:v>84.391108511784253</c:v>
                </c:pt>
                <c:pt idx="4">
                  <c:v>86.786267353068098</c:v>
                </c:pt>
                <c:pt idx="5">
                  <c:v>85.127385447946693</c:v>
                </c:pt>
                <c:pt idx="6">
                  <c:v>80.771619990110636</c:v>
                </c:pt>
                <c:pt idx="7">
                  <c:v>77.147155607261325</c:v>
                </c:pt>
                <c:pt idx="8">
                  <c:v>72.684745293768586</c:v>
                </c:pt>
                <c:pt idx="9">
                  <c:v>63.238229944535505</c:v>
                </c:pt>
                <c:pt idx="10">
                  <c:v>53.349415238670971</c:v>
                </c:pt>
                <c:pt idx="11">
                  <c:v>43.506576712243415</c:v>
                </c:pt>
                <c:pt idx="12">
                  <c:v>33.493454735932445</c:v>
                </c:pt>
                <c:pt idx="13">
                  <c:v>26.016588977241568</c:v>
                </c:pt>
                <c:pt idx="14">
                  <c:v>16.219526496149687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B7-4A7C-989B-9871EB960B3F}"/>
            </c:ext>
          </c:extLst>
        </c:ser>
        <c:ser>
          <c:idx val="3"/>
          <c:order val="3"/>
          <c:tx>
            <c:strRef>
              <c:f>Sheet3!$R$22</c:f>
              <c:strCache>
                <c:ptCount val="1"/>
                <c:pt idx="0">
                  <c:v>기타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Sheet3!$N$23:$N$37</c:f>
              <c:strCache>
                <c:ptCount val="15"/>
                <c:pt idx="0">
                  <c:v>19세 이하</c:v>
                </c:pt>
                <c:pt idx="1">
                  <c:v>20 ~ 24세</c:v>
                </c:pt>
                <c:pt idx="2">
                  <c:v>25 ~ 29세</c:v>
                </c:pt>
                <c:pt idx="3">
                  <c:v>30 ~ 34세</c:v>
                </c:pt>
                <c:pt idx="4">
                  <c:v>35 ~ 39세</c:v>
                </c:pt>
                <c:pt idx="5">
                  <c:v>40 ~ 44세</c:v>
                </c:pt>
                <c:pt idx="6">
                  <c:v>45 ~ 49세</c:v>
                </c:pt>
                <c:pt idx="7">
                  <c:v>50 ~ 54세</c:v>
                </c:pt>
                <c:pt idx="8">
                  <c:v>55 ~ 59세</c:v>
                </c:pt>
                <c:pt idx="9">
                  <c:v>60 ~ 64세</c:v>
                </c:pt>
                <c:pt idx="10">
                  <c:v>65 ~ 69세</c:v>
                </c:pt>
                <c:pt idx="11">
                  <c:v>70 ~ 74세</c:v>
                </c:pt>
                <c:pt idx="12">
                  <c:v>75 ~ 79세</c:v>
                </c:pt>
                <c:pt idx="13">
                  <c:v>80 ~ 84세</c:v>
                </c:pt>
                <c:pt idx="14">
                  <c:v>85세 이상</c:v>
                </c:pt>
              </c:strCache>
            </c:strRef>
          </c:cat>
          <c:val>
            <c:numRef>
              <c:f>Sheet3!$R$23:$R$37</c:f>
              <c:numCache>
                <c:formatCode>0.00_);[Red]\(0.00\)</c:formatCode>
                <c:ptCount val="15"/>
                <c:pt idx="0">
                  <c:v>4.9504950495041111E-2</c:v>
                </c:pt>
                <c:pt idx="1">
                  <c:v>6.6873410837904324E-2</c:v>
                </c:pt>
                <c:pt idx="2">
                  <c:v>4.9971694354934537E-2</c:v>
                </c:pt>
                <c:pt idx="3">
                  <c:v>5.9603824790115167E-2</c:v>
                </c:pt>
                <c:pt idx="4">
                  <c:v>8.132615758079309E-2</c:v>
                </c:pt>
                <c:pt idx="5">
                  <c:v>0.11100560656487679</c:v>
                </c:pt>
                <c:pt idx="6">
                  <c:v>0.14155154524274083</c:v>
                </c:pt>
                <c:pt idx="7">
                  <c:v>0.17949425341045466</c:v>
                </c:pt>
                <c:pt idx="8">
                  <c:v>0.25246733578702196</c:v>
                </c:pt>
                <c:pt idx="9">
                  <c:v>0.36219876218797964</c:v>
                </c:pt>
                <c:pt idx="10">
                  <c:v>0.51744983608082062</c:v>
                </c:pt>
                <c:pt idx="11">
                  <c:v>0.86909703486615975</c:v>
                </c:pt>
                <c:pt idx="12">
                  <c:v>1.1907721794293096</c:v>
                </c:pt>
                <c:pt idx="13">
                  <c:v>1.6277077049629769</c:v>
                </c:pt>
                <c:pt idx="14">
                  <c:v>2.7831706776812108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B7-4A7C-989B-9871EB960B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27"/>
        <c:axId val="10336031"/>
        <c:axId val="10350175"/>
      </c:barChart>
      <c:catAx>
        <c:axId val="1033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10350175"/>
        <c:crosses val="autoZero"/>
        <c:auto val="1"/>
        <c:lblAlgn val="ctr"/>
        <c:lblOffset val="100"/>
        <c:noMultiLvlLbl val="0"/>
      </c:catAx>
      <c:valAx>
        <c:axId val="10350175"/>
        <c:scaling>
          <c:orientation val="minMax"/>
          <c:max val="90"/>
          <c:min val="0"/>
        </c:scaling>
        <c:delete val="0"/>
        <c:axPos val="l"/>
        <c:numFmt formatCode="0.00_);[Red]\(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10336031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762840507396117"/>
          <c:y val="1.1726446014266818E-2"/>
          <c:w val="0.55957947877509384"/>
          <c:h val="7.08683331489329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CF86-4305-BDF8-273D34F3E59F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CF86-4305-BDF8-273D34F3E59F}"/>
              </c:ext>
            </c:extLst>
          </c:dPt>
          <c:dPt>
            <c:idx val="2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CF86-4305-BDF8-273D34F3E59F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CF86-4305-BDF8-273D34F3E59F}"/>
              </c:ext>
            </c:extLst>
          </c:dPt>
          <c:dLbls>
            <c:dLbl>
              <c:idx val="0"/>
              <c:layout>
                <c:manualLayout>
                  <c:x val="2.8846283423238652E-3"/>
                  <c:y val="4.1533653576431136E-2"/>
                </c:manualLayout>
              </c:layout>
              <c:tx>
                <c:rich>
                  <a:bodyPr/>
                  <a:lstStyle/>
                  <a:p>
                    <a:fld id="{60011082-8403-41BC-9ACC-D06DF0ACDF7B}" type="VALUE">
                      <a:rPr lang="en-US" altLang="ko-KR" smtClean="0"/>
                      <a:pPr/>
                      <a:t>[값]</a:t>
                    </a:fld>
                    <a:r>
                      <a:rPr lang="en-US" altLang="ko-KR" sz="1800" b="0" i="0" u="none" strike="noStrike" kern="1200" baseline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F86-4305-BDF8-273D34F3E59F}"/>
                </c:ext>
              </c:extLst>
            </c:dLbl>
            <c:dLbl>
              <c:idx val="1"/>
              <c:layout>
                <c:manualLayout>
                  <c:x val="-0.37648763237917499"/>
                  <c:y val="-9.9064863439717307E-2"/>
                </c:manualLayout>
              </c:layout>
              <c:tx>
                <c:rich>
                  <a:bodyPr/>
                  <a:lstStyle/>
                  <a:p>
                    <a:fld id="{4D4C55E1-4290-4480-9BC7-D2F38D29657C}" type="VALUE">
                      <a:rPr lang="en-US" altLang="ko-KR" smtClean="0"/>
                      <a:pPr/>
                      <a:t>[값]</a:t>
                    </a:fld>
                    <a:r>
                      <a:rPr lang="en-US" altLang="ko-KR" sz="1800" b="0" i="0" u="none" strike="noStrike" kern="1200" baseline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F86-4305-BDF8-273D34F3E59F}"/>
                </c:ext>
              </c:extLst>
            </c:dLbl>
            <c:dLbl>
              <c:idx val="2"/>
              <c:layout>
                <c:manualLayout>
                  <c:x val="-1.9088125759927803E-3"/>
                  <c:y val="6.9148412718120833E-2"/>
                </c:manualLayout>
              </c:layout>
              <c:tx>
                <c:rich>
                  <a:bodyPr/>
                  <a:lstStyle/>
                  <a:p>
                    <a:fld id="{9B3512BF-7135-41C8-9806-6B41740A36A2}" type="VALUE">
                      <a:rPr lang="en-US" altLang="ko-KR" smtClean="0"/>
                      <a:pPr/>
                      <a:t>[값]</a:t>
                    </a:fld>
                    <a:r>
                      <a:rPr lang="en-US" altLang="ko-KR" dirty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F86-4305-BDF8-273D34F3E59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BE912062-6697-4989-A69A-FFBEE7CF46BC}" type="VALUE">
                      <a:rPr lang="en-US" altLang="ko-KR" smtClean="0"/>
                      <a:pPr/>
                      <a:t>[값]</a:t>
                    </a:fld>
                    <a:r>
                      <a:rPr lang="en-US" altLang="ko-KR" sz="1800" b="0" i="0" u="none" strike="noStrike" kern="1200" baseline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F86-4305-BDF8-273D34F3E5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Sheet1!$C$27:$F$27</c:f>
              <c:strCache>
                <c:ptCount val="4"/>
                <c:pt idx="0">
                  <c:v>0.1이하</c:v>
                </c:pt>
                <c:pt idx="1">
                  <c:v>0.2~0.7</c:v>
                </c:pt>
                <c:pt idx="2">
                  <c:v>0.8이상</c:v>
                </c:pt>
                <c:pt idx="3">
                  <c:v>기타 </c:v>
                </c:pt>
              </c:strCache>
            </c:strRef>
          </c:cat>
          <c:val>
            <c:numRef>
              <c:f>Sheet1!$C$28:$F$28</c:f>
              <c:numCache>
                <c:formatCode>General</c:formatCode>
                <c:ptCount val="4"/>
                <c:pt idx="0">
                  <c:v>11.5</c:v>
                </c:pt>
                <c:pt idx="1">
                  <c:v>69.5</c:v>
                </c:pt>
                <c:pt idx="2">
                  <c:v>16.22</c:v>
                </c:pt>
                <c:pt idx="3">
                  <c:v>2.78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F86-4305-BDF8-273D34F3E5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44679467569157"/>
          <c:y val="0.24559231860442968"/>
          <c:w val="0.26218255344767188"/>
          <c:h val="0.551102945443872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Sheet1!$H$28</c:f>
              <c:strCache>
                <c:ptCount val="1"/>
                <c:pt idx="0">
                  <c:v>70 ~ 74세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Sheet1!$I$27:$Q$27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Sheet1!$I$28:$Q$28</c:f>
              <c:numCache>
                <c:formatCode>0.00_);[Red]\(0.00\)</c:formatCode>
                <c:ptCount val="9"/>
                <c:pt idx="0">
                  <c:v>3.6246189992914353</c:v>
                </c:pt>
                <c:pt idx="1">
                  <c:v>3.4539501903696803</c:v>
                </c:pt>
                <c:pt idx="2">
                  <c:v>3.2194098114153249</c:v>
                </c:pt>
                <c:pt idx="3">
                  <c:v>3.0466217026115987</c:v>
                </c:pt>
                <c:pt idx="4">
                  <c:v>2.8971334270521361</c:v>
                </c:pt>
                <c:pt idx="5">
                  <c:v>2.7052205523819342</c:v>
                </c:pt>
                <c:pt idx="6">
                  <c:v>2.4687318398609488</c:v>
                </c:pt>
                <c:pt idx="7">
                  <c:v>2.302743538665259</c:v>
                </c:pt>
                <c:pt idx="8">
                  <c:v>2.2626147206910456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7E-4961-868E-92E46B869AEE}"/>
            </c:ext>
          </c:extLst>
        </c:ser>
        <c:ser>
          <c:idx val="1"/>
          <c:order val="1"/>
          <c:tx>
            <c:strRef>
              <c:f>Sheet1!$H$29</c:f>
              <c:strCache>
                <c:ptCount val="1"/>
                <c:pt idx="0">
                  <c:v>75 ~ 79세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Sheet1!$I$27:$Q$27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Sheet1!$I$29:$Q$29</c:f>
              <c:numCache>
                <c:formatCode>0.00_);[Red]\(0.00\)</c:formatCode>
                <c:ptCount val="9"/>
                <c:pt idx="0">
                  <c:v>5.5725288435680049</c:v>
                </c:pt>
                <c:pt idx="1">
                  <c:v>5.123701261040317</c:v>
                </c:pt>
                <c:pt idx="2">
                  <c:v>4.8074261906364777</c:v>
                </c:pt>
                <c:pt idx="3">
                  <c:v>4.6389590728219394</c:v>
                </c:pt>
                <c:pt idx="4">
                  <c:v>4.2978657223524914</c:v>
                </c:pt>
                <c:pt idx="5">
                  <c:v>4.1726158454134374</c:v>
                </c:pt>
                <c:pt idx="6">
                  <c:v>3.9086209341601452</c:v>
                </c:pt>
                <c:pt idx="7">
                  <c:v>3.5894589379642112</c:v>
                </c:pt>
                <c:pt idx="8">
                  <c:v>3.5633851434695814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7E-4961-868E-92E46B869AEE}"/>
            </c:ext>
          </c:extLst>
        </c:ser>
        <c:ser>
          <c:idx val="2"/>
          <c:order val="2"/>
          <c:tx>
            <c:strRef>
              <c:f>Sheet1!$H$30</c:f>
              <c:strCache>
                <c:ptCount val="1"/>
                <c:pt idx="0">
                  <c:v>80 ~ 84세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Sheet1!$I$27:$Q$27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Sheet1!$I$30:$Q$30</c:f>
              <c:numCache>
                <c:formatCode>0.00_);[Red]\(0.00\)</c:formatCode>
                <c:ptCount val="9"/>
                <c:pt idx="0">
                  <c:v>8.4150884003987194</c:v>
                </c:pt>
                <c:pt idx="1">
                  <c:v>7.7026297402019939</c:v>
                </c:pt>
                <c:pt idx="2">
                  <c:v>7.1750488000918589</c:v>
                </c:pt>
                <c:pt idx="3">
                  <c:v>7.0356699115791512</c:v>
                </c:pt>
                <c:pt idx="4">
                  <c:v>6.4233516241977275</c:v>
                </c:pt>
                <c:pt idx="5">
                  <c:v>6.2554220849264892</c:v>
                </c:pt>
                <c:pt idx="6">
                  <c:v>5.9407865080251279</c:v>
                </c:pt>
                <c:pt idx="7">
                  <c:v>5.4311912101810131</c:v>
                </c:pt>
                <c:pt idx="8">
                  <c:v>5.3502879078694816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7E-4961-868E-92E46B869AEE}"/>
            </c:ext>
          </c:extLst>
        </c:ser>
        <c:ser>
          <c:idx val="3"/>
          <c:order val="3"/>
          <c:tx>
            <c:strRef>
              <c:f>Sheet1!$H$31</c:f>
              <c:strCache>
                <c:ptCount val="1"/>
                <c:pt idx="0">
                  <c:v>85세 이상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4822200855128927E-2"/>
                  <c:y val="0.10074164371032528"/>
                </c:manualLayout>
              </c:layout>
              <c:tx>
                <c:rich>
                  <a:bodyPr/>
                  <a:lstStyle/>
                  <a:p>
                    <a:fld id="{7F5BECB3-0D14-4C4F-883F-894EC690738E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F57E-4961-868E-92E46B869AEE}"/>
                </c:ext>
              </c:extLst>
            </c:dLbl>
            <c:dLbl>
              <c:idx val="1"/>
              <c:layout>
                <c:manualLayout>
                  <c:x val="-2.9519646614300218E-2"/>
                  <c:y val="9.3713156939837332E-3"/>
                </c:manualLayout>
              </c:layout>
              <c:tx>
                <c:rich>
                  <a:bodyPr/>
                  <a:lstStyle/>
                  <a:p>
                    <a:fld id="{3DD2F9D9-C24E-49AC-BE05-2817DCA993FA}" type="VALUE">
                      <a:rPr lang="en-US" altLang="ko-KR" smtClean="0"/>
                      <a:pPr/>
                      <a:t>[값]</a:t>
                    </a:fld>
                    <a:r>
                      <a:rPr lang="en-US" altLang="ko-KR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F57E-4961-868E-92E46B869AEE}"/>
                </c:ext>
              </c:extLst>
            </c:dLbl>
            <c:dLbl>
              <c:idx val="2"/>
              <c:layout>
                <c:manualLayout>
                  <c:x val="-1.5559639178093302E-2"/>
                  <c:y val="1.8152911633096371E-2"/>
                </c:manualLayout>
              </c:layout>
              <c:tx>
                <c:rich>
                  <a:bodyPr/>
                  <a:lstStyle/>
                  <a:p>
                    <a:fld id="{97A3D6EF-700C-4CE4-B612-3FBD9F7AABA6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F57E-4961-868E-92E46B869AEE}"/>
                </c:ext>
              </c:extLst>
            </c:dLbl>
            <c:dLbl>
              <c:idx val="3"/>
              <c:layout>
                <c:manualLayout>
                  <c:x val="-1.0891747424665369E-2"/>
                  <c:y val="7.7798192713270167E-3"/>
                </c:manualLayout>
              </c:layout>
              <c:tx>
                <c:rich>
                  <a:bodyPr/>
                  <a:lstStyle/>
                  <a:p>
                    <a:fld id="{6868A50D-D0C2-48E4-8112-73CA8D310FA1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F57E-4961-868E-92E46B869AEE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12A8EC23-4F90-4C01-9F3D-77C4F5A005EA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F57E-4961-868E-92E46B869AEE}"/>
                </c:ext>
              </c:extLst>
            </c:dLbl>
            <c:dLbl>
              <c:idx val="5"/>
              <c:layout>
                <c:manualLayout>
                  <c:x val="-1.5559639178093303E-3"/>
                  <c:y val="0"/>
                </c:manualLayout>
              </c:layout>
              <c:tx>
                <c:rich>
                  <a:bodyPr/>
                  <a:lstStyle/>
                  <a:p>
                    <a:fld id="{25DCB3C2-D774-4AD9-A9C2-274D78E8B05E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C-F57E-4961-868E-92E46B869AEE}"/>
                </c:ext>
              </c:extLst>
            </c:dLbl>
            <c:dLbl>
              <c:idx val="6"/>
              <c:layout>
                <c:manualLayout>
                  <c:x val="-3.1119278356186606E-3"/>
                  <c:y val="2.5932730904423364E-2"/>
                </c:manualLayout>
              </c:layout>
              <c:tx>
                <c:rich>
                  <a:bodyPr/>
                  <a:lstStyle/>
                  <a:p>
                    <a:fld id="{08CCBF77-A1E7-4E28-948D-F307A16532D3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F57E-4961-868E-92E46B869AEE}"/>
                </c:ext>
              </c:extLst>
            </c:dLbl>
            <c:dLbl>
              <c:idx val="7"/>
              <c:layout>
                <c:manualLayout>
                  <c:x val="9.3357835068560956E-3"/>
                  <c:y val="1.5559638542653985E-2"/>
                </c:manualLayout>
              </c:layout>
              <c:tx>
                <c:rich>
                  <a:bodyPr/>
                  <a:lstStyle/>
                  <a:p>
                    <a:fld id="{B600A573-9A71-46AE-9710-59C7CDB36170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E-F57E-4961-868E-92E46B869AEE}"/>
                </c:ext>
              </c:extLst>
            </c:dLbl>
            <c:dLbl>
              <c:idx val="8"/>
              <c:layout>
                <c:manualLayout>
                  <c:x val="-2.1783494849330509E-2"/>
                  <c:y val="0.10113765052725121"/>
                </c:manualLayout>
              </c:layout>
              <c:tx>
                <c:rich>
                  <a:bodyPr/>
                  <a:lstStyle/>
                  <a:p>
                    <a:fld id="{29DC5D36-C262-4E37-AB7B-A36EBBF92547}" type="VALUE">
                      <a:rPr lang="en-US" altLang="ko-KR" smtClean="0"/>
                      <a:pPr/>
                      <a:t>[값]</a:t>
                    </a:fld>
                    <a:r>
                      <a:rPr lang="en-US" altLang="ko-KR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F57E-4961-868E-92E46B869A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Sheet1!$I$27:$Q$27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Sheet1!$I$31:$Q$31</c:f>
              <c:numCache>
                <c:formatCode>0.00_);[Red]\(0.00\)</c:formatCode>
                <c:ptCount val="9"/>
                <c:pt idx="0">
                  <c:v>16.301933629474785</c:v>
                </c:pt>
                <c:pt idx="1">
                  <c:v>15.295422464206492</c:v>
                </c:pt>
                <c:pt idx="2">
                  <c:v>13.707058171159991</c:v>
                </c:pt>
                <c:pt idx="3">
                  <c:v>14.389837091872874</c:v>
                </c:pt>
                <c:pt idx="4">
                  <c:v>13.012877528133338</c:v>
                </c:pt>
                <c:pt idx="5">
                  <c:v>13.04898801549658</c:v>
                </c:pt>
                <c:pt idx="6">
                  <c:v>12.402717529982137</c:v>
                </c:pt>
                <c:pt idx="7">
                  <c:v>11.163386191151972</c:v>
                </c:pt>
                <c:pt idx="8">
                  <c:v>11.497517818286058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7E-4961-868E-92E46B869A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771983"/>
        <c:axId val="8774063"/>
      </c:barChart>
      <c:catAx>
        <c:axId val="87719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8774063"/>
        <c:crosses val="autoZero"/>
        <c:auto val="1"/>
        <c:lblAlgn val="ctr"/>
        <c:lblOffset val="100"/>
        <c:noMultiLvlLbl val="0"/>
      </c:catAx>
      <c:valAx>
        <c:axId val="8774063"/>
        <c:scaling>
          <c:orientation val="minMax"/>
        </c:scaling>
        <c:delete val="0"/>
        <c:axPos val="l"/>
        <c:numFmt formatCode="0.00_);[Red]\(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87719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Sheet1!$T$28</c:f>
              <c:strCache>
                <c:ptCount val="1"/>
                <c:pt idx="0">
                  <c:v>70 ~ 74세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exp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Sheet1!$U$27:$AC$27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Sheet1!$U$28:$AC$28</c:f>
              <c:numCache>
                <c:formatCode>0.00_);[Red]\(0.00\)</c:formatCode>
                <c:ptCount val="9"/>
                <c:pt idx="0">
                  <c:v>61.651679095999555</c:v>
                </c:pt>
                <c:pt idx="1">
                  <c:v>61.248032742649201</c:v>
                </c:pt>
                <c:pt idx="2">
                  <c:v>60.456268404235317</c:v>
                </c:pt>
                <c:pt idx="3">
                  <c:v>59.564217031963068</c:v>
                </c:pt>
                <c:pt idx="4">
                  <c:v>57.974684281144768</c:v>
                </c:pt>
                <c:pt idx="5">
                  <c:v>56.452450515950261</c:v>
                </c:pt>
                <c:pt idx="6">
                  <c:v>54.959583056295777</c:v>
                </c:pt>
                <c:pt idx="7">
                  <c:v>53.925606831810711</c:v>
                </c:pt>
                <c:pt idx="8">
                  <c:v>53.361711532199379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CB-481D-A0CA-0E4FEFEF7B4C}"/>
            </c:ext>
          </c:extLst>
        </c:ser>
        <c:ser>
          <c:idx val="1"/>
          <c:order val="1"/>
          <c:tx>
            <c:strRef>
              <c:f>Sheet1!$T$29</c:f>
              <c:strCache>
                <c:ptCount val="1"/>
                <c:pt idx="0">
                  <c:v>75 ~ 79세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Sheet1!$U$27:$AC$27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Sheet1!$U$29:$AC$29</c:f>
              <c:numCache>
                <c:formatCode>0.00_);[Red]\(0.00\)</c:formatCode>
                <c:ptCount val="9"/>
                <c:pt idx="0">
                  <c:v>67.684182218166271</c:v>
                </c:pt>
                <c:pt idx="1">
                  <c:v>68.04480752978607</c:v>
                </c:pt>
                <c:pt idx="2">
                  <c:v>67.295364614889777</c:v>
                </c:pt>
                <c:pt idx="3">
                  <c:v>66.665984717519606</c:v>
                </c:pt>
                <c:pt idx="4">
                  <c:v>65.796824903096137</c:v>
                </c:pt>
                <c:pt idx="5">
                  <c:v>64.418628320514131</c:v>
                </c:pt>
                <c:pt idx="6">
                  <c:v>63.603594312014124</c:v>
                </c:pt>
                <c:pt idx="7">
                  <c:v>62.574039498946327</c:v>
                </c:pt>
                <c:pt idx="8">
                  <c:v>61.752387941168664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CB-481D-A0CA-0E4FEFEF7B4C}"/>
            </c:ext>
          </c:extLst>
        </c:ser>
        <c:ser>
          <c:idx val="2"/>
          <c:order val="2"/>
          <c:tx>
            <c:strRef>
              <c:f>Sheet1!$T$30</c:f>
              <c:strCache>
                <c:ptCount val="1"/>
                <c:pt idx="0">
                  <c:v>80 ~ 84세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Sheet1!$U$27:$AC$27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Sheet1!$U$30:$AC$30</c:f>
              <c:numCache>
                <c:formatCode>0.00_);[Red]\(0.00\)</c:formatCode>
                <c:ptCount val="9"/>
                <c:pt idx="0">
                  <c:v>69.601979609324445</c:v>
                </c:pt>
                <c:pt idx="1">
                  <c:v>70.916439052277212</c:v>
                </c:pt>
                <c:pt idx="2">
                  <c:v>70.360403031346891</c:v>
                </c:pt>
                <c:pt idx="3">
                  <c:v>69.611816789104807</c:v>
                </c:pt>
                <c:pt idx="4">
                  <c:v>69.388747239562065</c:v>
                </c:pt>
                <c:pt idx="5">
                  <c:v>68.369449965344558</c:v>
                </c:pt>
                <c:pt idx="6">
                  <c:v>67.846139212499423</c:v>
                </c:pt>
                <c:pt idx="7">
                  <c:v>67.334202829815837</c:v>
                </c:pt>
                <c:pt idx="8">
                  <c:v>67.005415409925973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CB-481D-A0CA-0E4FEFEF7B4C}"/>
            </c:ext>
          </c:extLst>
        </c:ser>
        <c:ser>
          <c:idx val="3"/>
          <c:order val="3"/>
          <c:tx>
            <c:strRef>
              <c:f>Sheet1!$T$31</c:f>
              <c:strCache>
                <c:ptCount val="1"/>
                <c:pt idx="0">
                  <c:v>85세 이상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Sheet1!$U$27:$AC$27</c:f>
              <c:strCache>
                <c:ptCount val="9"/>
                <c:pt idx="0">
                  <c:v>2011년</c:v>
                </c:pt>
                <c:pt idx="1">
                  <c:v>2012년</c:v>
                </c:pt>
                <c:pt idx="2">
                  <c:v>2013년</c:v>
                </c:pt>
                <c:pt idx="3">
                  <c:v>2014년</c:v>
                </c:pt>
                <c:pt idx="4">
                  <c:v>2015년</c:v>
                </c:pt>
                <c:pt idx="5">
                  <c:v>2016년</c:v>
                </c:pt>
                <c:pt idx="6">
                  <c:v>2017년</c:v>
                </c:pt>
                <c:pt idx="7">
                  <c:v>2018년</c:v>
                </c:pt>
                <c:pt idx="8">
                  <c:v>2019년</c:v>
                </c:pt>
              </c:strCache>
            </c:strRef>
          </c:cat>
          <c:val>
            <c:numRef>
              <c:f>Sheet1!$U$31:$AC$31</c:f>
              <c:numCache>
                <c:formatCode>0.00_);[Red]\(0.00\)</c:formatCode>
                <c:ptCount val="9"/>
                <c:pt idx="0">
                  <c:v>67.180559184740005</c:v>
                </c:pt>
                <c:pt idx="1">
                  <c:v>70.824090878537348</c:v>
                </c:pt>
                <c:pt idx="2">
                  <c:v>69.64959995775132</c:v>
                </c:pt>
                <c:pt idx="3">
                  <c:v>68.944638654694174</c:v>
                </c:pt>
                <c:pt idx="4">
                  <c:v>69.008855717545146</c:v>
                </c:pt>
                <c:pt idx="5">
                  <c:v>68.762446142148519</c:v>
                </c:pt>
                <c:pt idx="6">
                  <c:v>69.000382750701704</c:v>
                </c:pt>
                <c:pt idx="7">
                  <c:v>68.974825692601968</c:v>
                </c:pt>
                <c:pt idx="8">
                  <c:v>69.499785007883048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CB-481D-A0CA-0E4FEFEF7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4457183"/>
        <c:axId val="314458847"/>
      </c:barChart>
      <c:catAx>
        <c:axId val="3144571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14458847"/>
        <c:crosses val="autoZero"/>
        <c:auto val="1"/>
        <c:lblAlgn val="ctr"/>
        <c:lblOffset val="100"/>
        <c:noMultiLvlLbl val="0"/>
      </c:catAx>
      <c:valAx>
        <c:axId val="314458847"/>
        <c:scaling>
          <c:orientation val="minMax"/>
          <c:max val="71"/>
          <c:min val="40"/>
        </c:scaling>
        <c:delete val="0"/>
        <c:axPos val="l"/>
        <c:numFmt formatCode="0.00_);[Red]\(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14457183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8962666666666659E-2"/>
          <c:y val="0.86210037037037035"/>
          <c:w val="0.96207455555555554"/>
          <c:h val="0.123788518518518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jpe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6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한국인의 연령별 나안시력 분포 양상 변화</a:t>
            </a:r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3200" b="1" u="sng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김정현 ∙ 이현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대전보건대학교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385487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3240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2019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년도 국민건강보험공단 건강검진통계의 연령별 시력 데이터를 통해 한국인의 연령별 나안시력 분포 양상을 확인하고 약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년간 시력 분포가 어떻게 변화되었는지에 대해 알아보고자 한다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D2779E3-ADC4-EF48-8296-ACE50D61D64D}"/>
              </a:ext>
            </a:extLst>
          </p:cNvPr>
          <p:cNvGrpSpPr/>
          <p:nvPr/>
        </p:nvGrpSpPr>
        <p:grpSpPr>
          <a:xfrm>
            <a:off x="7686386" y="5044262"/>
            <a:ext cx="13435055" cy="12071536"/>
            <a:chOff x="7451115" y="5069384"/>
            <a:chExt cx="13435055" cy="12071536"/>
          </a:xfrm>
        </p:grpSpPr>
        <p:sp>
          <p:nvSpPr>
            <p:cNvPr id="47" name="직사각형 3">
              <a:extLst>
                <a:ext uri="{FF2B5EF4-FFF2-40B4-BE49-F238E27FC236}">
                  <a16:creationId xmlns:a16="http://schemas.microsoft.com/office/drawing/2014/main" id="{B2443427-C0C5-0346-B692-5C65BE0375AB}"/>
                </a:ext>
              </a:extLst>
            </p:cNvPr>
            <p:cNvSpPr/>
            <p:nvPr/>
          </p:nvSpPr>
          <p:spPr bwMode="auto">
            <a:xfrm>
              <a:off x="7451115" y="5459455"/>
              <a:ext cx="13435055" cy="1168146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48" name="모서리가 둥근 직사각형 33">
              <a:extLst>
                <a:ext uri="{FF2B5EF4-FFF2-40B4-BE49-F238E27FC236}">
                  <a16:creationId xmlns:a16="http://schemas.microsoft.com/office/drawing/2014/main" id="{CC9E86ED-710F-244E-BE52-0D76D424061D}"/>
                </a:ext>
              </a:extLst>
            </p:cNvPr>
            <p:cNvSpPr/>
            <p:nvPr/>
          </p:nvSpPr>
          <p:spPr bwMode="auto">
            <a:xfrm>
              <a:off x="7577470" y="5069384"/>
              <a:ext cx="13135646" cy="876046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9649297"/>
            <a:ext cx="6866878" cy="7466501"/>
            <a:chOff x="491883" y="11481200"/>
            <a:chExt cx="6866878" cy="746650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7466501"/>
              <a:chOff x="491883" y="11481200"/>
              <a:chExt cx="6866878" cy="7466501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71077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45296"/>
              <a:ext cx="6546009" cy="6472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단계로 구분된 나안시력 데이터에서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0.1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 그룹과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0.2~0.7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그룹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그리고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0.8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이상의 정상시력 그룹으로 나누어 연령별 분포 비율을 확인하였다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또한 해당 시력그룹에서 각 연령그룹이 차지하는 비율이 과거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년간 어떻게 변화되었는지 확인하였다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연령구분은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19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이하 그룹과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85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 그룹을 포함하여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살 단계로 총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15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 그룹으로 분류하였다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분석은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우안을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기준으로 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 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4805775"/>
            <a:ext cx="9087306" cy="6157890"/>
            <a:chOff x="489908" y="24247705"/>
            <a:chExt cx="9087306" cy="6157890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9087306" cy="6143579"/>
              <a:chOff x="489908" y="22342018"/>
              <a:chExt cx="9087306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9087306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880174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4891970"/>
              <a:ext cx="8816030" cy="5513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just" fontAlgn="base" latinLnBrk="1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0.8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이상의 정상시력 그룹은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35~39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 연령층에서 가장 높은 비율을 차지했으며 과거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년간 변화가 거의 없었다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통상적으로 노화가 시작되는 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40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 부터는 굴절이상 변화나 </a:t>
              </a:r>
              <a:r>
                <a:rPr lang="ko-KR" altLang="en-US" sz="28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각막난시의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증가와 같은 이유로 정상시력 그룹의 비율이 연령이 높아질수록 감소하는 경향을 확인할 수 있었다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나안시력 변화에 대한 정보를 토대로 시력교정과 더불어 시력관리에 대한 논의나 방법에 대한 고민도 함께 이루어져야 한다고 생각한다</a:t>
              </a:r>
              <a:r>
                <a:rPr lang="en-US" altLang="ko-KR" sz="28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9865246" y="24805775"/>
            <a:ext cx="11242543" cy="6143579"/>
            <a:chOff x="9794767" y="24247705"/>
            <a:chExt cx="11242543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9794767" y="24630768"/>
              <a:ext cx="11242543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10010790" y="24247705"/>
              <a:ext cx="10871679" cy="69925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10009262" y="25491057"/>
            <a:ext cx="10871680" cy="5416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[1] Kim C.S., Lee H.J., “Visual acuity of age related changes during 5 years”, Korean Ophthalmology, 5:55-58, (2000)</a:t>
            </a:r>
          </a:p>
          <a:p>
            <a:pPr algn="just">
              <a:lnSpc>
                <a:spcPct val="150000"/>
              </a:lnSpc>
            </a:pP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[2]Lee D. W., Kim J. M., Choi C. Y., Shin D., Park K. H., and Cho J. C., “Age-related changes of ocular parameters in Korean subjects”, Clinical Ophthalmology, 4:725-730 (2010).</a:t>
            </a:r>
          </a:p>
          <a:p>
            <a:pPr algn="just">
              <a:lnSpc>
                <a:spcPct val="150000"/>
              </a:lnSpc>
            </a:pP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[3] Ha N.R., You J.K., Kim J.M., “Ten-year Refractive Error and Astigmatism Changes in Korean Subjects”, Korean Ophthalmology, 4:389-397 (2010)   </a:t>
            </a:r>
          </a:p>
          <a:p>
            <a:pPr algn="just">
              <a:lnSpc>
                <a:spcPct val="150000"/>
              </a:lnSpc>
            </a:pP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[4]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KOSIS,</a:t>
            </a:r>
            <a:r>
              <a: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National Health Insurance Corporation, 2021</a:t>
            </a:r>
            <a:endParaRPr lang="en-US" sz="2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E7DED275-F6C9-4DCC-A885-A438B1723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8174" y="1231703"/>
            <a:ext cx="2550625" cy="2944986"/>
          </a:xfrm>
          <a:prstGeom prst="rect">
            <a:avLst/>
          </a:prstGeom>
        </p:spPr>
      </p:pic>
      <p:graphicFrame>
        <p:nvGraphicFramePr>
          <p:cNvPr id="68" name="차트 67">
            <a:extLst>
              <a:ext uri="{FF2B5EF4-FFF2-40B4-BE49-F238E27FC236}">
                <a16:creationId xmlns:a16="http://schemas.microsoft.com/office/drawing/2014/main" id="{3CE5DDD2-B8F7-4C1B-A4BD-CB2E7C023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455443"/>
              </p:ext>
            </p:extLst>
          </p:nvPr>
        </p:nvGraphicFramePr>
        <p:xfrm>
          <a:off x="7894298" y="6048897"/>
          <a:ext cx="13053460" cy="4116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9" name="차트 68">
            <a:extLst>
              <a:ext uri="{FF2B5EF4-FFF2-40B4-BE49-F238E27FC236}">
                <a16:creationId xmlns:a16="http://schemas.microsoft.com/office/drawing/2014/main" id="{43DD355B-01EE-4ED3-B9BC-383202B2DD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6865733"/>
              </p:ext>
            </p:extLst>
          </p:nvPr>
        </p:nvGraphicFramePr>
        <p:xfrm>
          <a:off x="8065045" y="9793313"/>
          <a:ext cx="12703753" cy="3877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0" name="차트 69">
            <a:extLst>
              <a:ext uri="{FF2B5EF4-FFF2-40B4-BE49-F238E27FC236}">
                <a16:creationId xmlns:a16="http://schemas.microsoft.com/office/drawing/2014/main" id="{D7F405BD-A546-4B1D-A3CD-993F0DD76E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817004"/>
              </p:ext>
            </p:extLst>
          </p:nvPr>
        </p:nvGraphicFramePr>
        <p:xfrm>
          <a:off x="8065045" y="13249697"/>
          <a:ext cx="12703753" cy="3866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3E0BD82F-C31A-465A-A585-372D6C25628B}"/>
              </a:ext>
            </a:extLst>
          </p:cNvPr>
          <p:cNvSpPr txBox="1"/>
          <p:nvPr/>
        </p:nvSpPr>
        <p:spPr>
          <a:xfrm>
            <a:off x="8760339" y="6048897"/>
            <a:ext cx="8161691" cy="2790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2011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년부터 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2019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년까지 전 연령별로 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0.1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이하 시력그룹을 차지하는 비율의 변화를 확인하였다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가장 낮은 비율을 보이는 연령그룹은 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30~40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세 그룹이었으며 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10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년간 감소하는 비율을 보였다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이러한 추세는 연령이 높아질수록 명확하게 나타났다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580AB84-577D-49DE-8CAE-EA0AD9B635FF}"/>
              </a:ext>
            </a:extLst>
          </p:cNvPr>
          <p:cNvSpPr txBox="1"/>
          <p:nvPr/>
        </p:nvSpPr>
        <p:spPr>
          <a:xfrm>
            <a:off x="8881543" y="9649297"/>
            <a:ext cx="7104383" cy="223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0.2~0.7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시력에 해당하는 비율은 비정시로 인해</a:t>
            </a:r>
            <a:endParaRPr lang="en-US" altLang="ko-KR" sz="2400" dirty="0">
              <a:solidFill>
                <a:schemeClr val="tx1">
                  <a:lumMod val="50000"/>
                  <a:lumOff val="50000"/>
                </a:schemeClr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19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세 이하 그룹에서 약 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20%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를 보였고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노화와 여러 질환의 영향으로 연령이 높아질수록 분포 비율 또한 증가하는 경향을 보였다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</p:txBody>
      </p:sp>
      <p:sp>
        <p:nvSpPr>
          <p:cNvPr id="74" name="직사각형 3">
            <a:extLst>
              <a:ext uri="{FF2B5EF4-FFF2-40B4-BE49-F238E27FC236}">
                <a16:creationId xmlns:a16="http://schemas.microsoft.com/office/drawing/2014/main" id="{713B3F1D-0DEB-4DDF-A850-A5129B58DA33}"/>
              </a:ext>
            </a:extLst>
          </p:cNvPr>
          <p:cNvSpPr/>
          <p:nvPr/>
        </p:nvSpPr>
        <p:spPr bwMode="auto">
          <a:xfrm>
            <a:off x="510260" y="17532235"/>
            <a:ext cx="20643078" cy="680669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B5E547D-FC02-4A4F-9E99-3ED3498C718C}"/>
              </a:ext>
            </a:extLst>
          </p:cNvPr>
          <p:cNvSpPr txBox="1"/>
          <p:nvPr/>
        </p:nvSpPr>
        <p:spPr>
          <a:xfrm>
            <a:off x="576214" y="17722564"/>
            <a:ext cx="13033448" cy="6472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나안시력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0.1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이하 그룹의 경우는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19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이하 연령과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20~24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그룹에서 평균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1.27%, 1.04%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차지하고 있으며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세에서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59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세까지 연령층에서 평균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1%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미만으로 나타났다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비율은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60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연령그룹부터 증가양상을 보여 연령이 높아질수록 분포 비율이 높아졌다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0.2~0.7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시력 그룹은 굴절이상으로 인해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19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이하 연령층에서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23.82%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로 나타났으며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세에서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49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세까지는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미만으로 나타났다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이러한 추세 역시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세부터 증가하여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80~84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그룹의 경우는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68.94%, 85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이상에서는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69.09%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차지하였다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0.8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이상의 정상시력 그룹은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35~39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연령층에서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87.88%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로 가장 높게 나타났으며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40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이후부터는 점점 감소하여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60~64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그룹의 경우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60.05%, 70~74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그룹은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38.25%, 80~84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그룹은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22.22%, 85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세 이상 그룹에서는 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13.41%</a:t>
            </a:r>
            <a:r>
              <a: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로 연령이 높아짐에 따라 지속적으로 감소하였다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</a:p>
        </p:txBody>
      </p:sp>
      <p:graphicFrame>
        <p:nvGraphicFramePr>
          <p:cNvPr id="76" name="차트 75">
            <a:extLst>
              <a:ext uri="{FF2B5EF4-FFF2-40B4-BE49-F238E27FC236}">
                <a16:creationId xmlns:a16="http://schemas.microsoft.com/office/drawing/2014/main" id="{9BA6FBAE-1323-4C50-A156-E9121E0AB8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2168878"/>
              </p:ext>
            </p:extLst>
          </p:nvPr>
        </p:nvGraphicFramePr>
        <p:xfrm>
          <a:off x="13587749" y="17582644"/>
          <a:ext cx="7360009" cy="708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과거 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10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년 간 고령인구의 시력변화 양상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이바울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김정현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대전보건대학교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4864083"/>
            <a:chOff x="482172" y="5050192"/>
            <a:chExt cx="6873606" cy="4871589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9"/>
              <a:ext cx="6873606" cy="448207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388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2011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년부터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2019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년까지 국민건강보험공단 건강검진통계의 연령별 시력 데이터를 이용하여 약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 간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이상과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85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이상의 고령인구 시력 분포가 어떻게 변화되어 왔는지에 대한 추이를 확인하고자 한다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4281"/>
            <a:ext cx="13532353" cy="4864085"/>
            <a:chOff x="7572016" y="5050191"/>
            <a:chExt cx="13553236" cy="4871592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9"/>
              <a:ext cx="13553236" cy="448207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8" y="5920359"/>
              <a:ext cx="13082859" cy="388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통계청 건강검진 통계 데이터를 이용하여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15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 연령 그룹에서 시력 변화 추이를 관찰하였다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6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단계로 구분된 나안시력 데이터에서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0.1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 그룹과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0.2~0.7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그룹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그리고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0.8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 그룹으로 나누어 고령 그룹의 분포 비율이 과거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년간 어떻게 변화되었는지 확인하였다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고령인구와의 비교를 위해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생애전환기건강진단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나이에 해당하는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40~44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그룹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그리고 질환에 의한 시력 저하가 예상되는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 그룹에서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시력별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분포 변화를 확인하였다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분석은 </a:t>
              </a:r>
              <a:r>
                <a:rPr lang="ko-KR" altLang="en-US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우안을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기준으로 하였다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6081980"/>
            <a:ext cx="10116825" cy="5089950"/>
            <a:chOff x="482172" y="26113118"/>
            <a:chExt cx="10132437" cy="509780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6113118"/>
              <a:ext cx="10132437" cy="5097807"/>
              <a:chOff x="560593" y="26087565"/>
              <a:chExt cx="10122519" cy="50928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6486733"/>
                <a:ext cx="10122519" cy="469365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60875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6923915"/>
              <a:ext cx="9835903" cy="422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고령인구의 경우 고혈압이나 당뇨에 의한 망막병증이 시력저하에 영향을 주기 때문에 분포 비율이 높은 것으로 생각되며 이러한 분포 경향은 만성질환에 의한 망막병증의 경우 이환기간이 시력저하에 더 큰 영향을 끼치기 대문인 것으로 생각된다</a:t>
              </a:r>
              <a:r>
                <a:rPr lang="en-US" altLang="ko-KR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나안시력 </a:t>
              </a:r>
              <a:r>
                <a:rPr lang="en-US" altLang="ko-KR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0.1</a:t>
              </a:r>
              <a:r>
                <a:rPr lang="ko-KR" altLang="en-US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 그룹의 비율 감소와 정상시력 비율의 지속적인 증가는 시력관리나 고령인구의 경우에는 만성질환에 대한 관리가 시력보전 및 유지와 같이 진행되기 때문인 것으로 생각된다</a:t>
              </a:r>
              <a:r>
                <a:rPr lang="en-US" altLang="ko-KR" sz="26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endParaRPr lang="en-US" sz="26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F8CD25-4976-A54A-80A8-04D2AB445846}"/>
              </a:ext>
            </a:extLst>
          </p:cNvPr>
          <p:cNvGrpSpPr/>
          <p:nvPr/>
        </p:nvGrpSpPr>
        <p:grpSpPr>
          <a:xfrm>
            <a:off x="10975195" y="26082000"/>
            <a:ext cx="10117506" cy="5089967"/>
            <a:chOff x="11007969" y="26109893"/>
            <a:chExt cx="10123200" cy="5092830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F158DD6-0D08-F14A-9712-B895C6848514}"/>
                </a:ext>
              </a:extLst>
            </p:cNvPr>
            <p:cNvSpPr/>
            <p:nvPr/>
          </p:nvSpPr>
          <p:spPr bwMode="auto">
            <a:xfrm>
              <a:off x="11007969" y="26509057"/>
              <a:ext cx="10123200" cy="46936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11233398" y="26109893"/>
              <a:ext cx="9721080" cy="705600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CA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pic>
        <p:nvPicPr>
          <p:cNvPr id="33" name="그림 32">
            <a:extLst>
              <a:ext uri="{FF2B5EF4-FFF2-40B4-BE49-F238E27FC236}">
                <a16:creationId xmlns:a16="http://schemas.microsoft.com/office/drawing/2014/main" id="{2577CEF0-7B5E-42E5-A0CE-14EC2EED3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8174" y="1231703"/>
            <a:ext cx="2550625" cy="2944986"/>
          </a:xfrm>
          <a:prstGeom prst="rect">
            <a:avLst/>
          </a:prstGeom>
        </p:spPr>
      </p:pic>
      <p:grpSp>
        <p:nvGrpSpPr>
          <p:cNvPr id="19" name="그룹 18">
            <a:extLst>
              <a:ext uri="{FF2B5EF4-FFF2-40B4-BE49-F238E27FC236}">
                <a16:creationId xmlns:a16="http://schemas.microsoft.com/office/drawing/2014/main" id="{CB3CD99A-E011-4996-ACBC-BF0E7EA5B12A}"/>
              </a:ext>
            </a:extLst>
          </p:cNvPr>
          <p:cNvGrpSpPr/>
          <p:nvPr/>
        </p:nvGrpSpPr>
        <p:grpSpPr>
          <a:xfrm>
            <a:off x="435395" y="10288330"/>
            <a:ext cx="20657305" cy="15679859"/>
            <a:chOff x="7560347" y="5184801"/>
            <a:chExt cx="20657305" cy="15679859"/>
          </a:xfrm>
        </p:grpSpPr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AF471178-90D1-4B3A-A9DD-8C9AC1898C0A}"/>
                </a:ext>
              </a:extLst>
            </p:cNvPr>
            <p:cNvGrpSpPr/>
            <p:nvPr/>
          </p:nvGrpSpPr>
          <p:grpSpPr>
            <a:xfrm>
              <a:off x="7560347" y="5184801"/>
              <a:ext cx="20657305" cy="15679859"/>
              <a:chOff x="7560347" y="5184801"/>
              <a:chExt cx="20657305" cy="1567985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B98FA39-D31F-B246-A6EA-59DE50495DF4}"/>
                  </a:ext>
                </a:extLst>
              </p:cNvPr>
              <p:cNvGrpSpPr/>
              <p:nvPr/>
            </p:nvGrpSpPr>
            <p:grpSpPr>
              <a:xfrm>
                <a:off x="7560347" y="5184801"/>
                <a:ext cx="20657305" cy="15679859"/>
                <a:chOff x="507974" y="11821109"/>
                <a:chExt cx="31470291" cy="15704056"/>
              </a:xfrm>
            </p:grpSpPr>
            <p:sp>
              <p:nvSpPr>
                <p:cNvPr id="8" name="직사각형 7">
                  <a:extLst>
                    <a:ext uri="{FF2B5EF4-FFF2-40B4-BE49-F238E27FC236}">
                      <a16:creationId xmlns:a16="http://schemas.microsoft.com/office/drawing/2014/main" id="{DF3ECFC9-BC07-C643-8DC1-93FAD707EF96}"/>
                    </a:ext>
                  </a:extLst>
                </p:cNvPr>
                <p:cNvSpPr/>
                <p:nvPr/>
              </p:nvSpPr>
              <p:spPr bwMode="auto">
                <a:xfrm>
                  <a:off x="507974" y="12070076"/>
                  <a:ext cx="31470291" cy="1545508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389" tIns="45694" rIns="91389" bIns="45694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3084552"/>
                  <a:endParaRPr lang="ko-KR" altLang="en-US" sz="6097"/>
                </a:p>
              </p:txBody>
            </p:sp>
            <p:sp>
              <p:nvSpPr>
                <p:cNvPr id="58" name="모서리가 둥근 직사각형 57"/>
                <p:cNvSpPr/>
                <p:nvPr/>
              </p:nvSpPr>
              <p:spPr bwMode="auto">
                <a:xfrm>
                  <a:off x="654941" y="11821109"/>
                  <a:ext cx="31054296" cy="699942"/>
                </a:xfrm>
                <a:prstGeom prst="round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389" tIns="45694" rIns="91389" bIns="45694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3084552"/>
                  <a:r>
                    <a:rPr lang="en-US" altLang="ko-KR" sz="3994" b="1" dirty="0">
                      <a:solidFill>
                        <a:schemeClr val="bg1"/>
                      </a:solidFill>
                      <a:latin typeface="Malgun Gothic" panose="020B0503020000020004" pitchFamily="34" charset="-127"/>
                      <a:ea typeface="Malgun Gothic" panose="020B0503020000020004" pitchFamily="34" charset="-127"/>
                      <a:cs typeface="Calibri" panose="020F0502020204030204" pitchFamily="34" charset="0"/>
                    </a:rPr>
                    <a:t>RESULTS</a:t>
                  </a:r>
                  <a:endParaRPr lang="ko-KR" altLang="en-US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endParaRPr>
                </a:p>
                <a:p>
                  <a:pPr algn="ctr" defTabSz="3084552"/>
                  <a:endParaRPr lang="ko-KR" altLang="en-US" sz="3998" b="1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8F0ACEA-ABCC-D14D-817C-F1AEF92D0100}"/>
                    </a:ext>
                  </a:extLst>
                </p:cNvPr>
                <p:cNvSpPr txBox="1"/>
                <p:nvPr/>
              </p:nvSpPr>
              <p:spPr>
                <a:xfrm>
                  <a:off x="8516893" y="12913530"/>
                  <a:ext cx="23036152" cy="25947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가장 최근에 해당하는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2019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년도 건강검진 통계 결과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85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세 고령인구의 시력분포는 왼쪽 그림과 같았다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. 69.5%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가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0.2~0.7 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시력그룹에 해당하였다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. 2.78%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에 해당하는 기타는 실명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, 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맹인 해당하는 비율을 의미한다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. 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질환에 의한 시력저하로 의심되는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0.1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이하 시력그룹의 경우는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11.50%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였으며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0.8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이상의 정상시력은 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16.22%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로 나타났다</a:t>
                  </a:r>
                  <a:r>
                    <a:rPr lang="en-US" altLang="ko-KR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. </a:t>
                  </a:r>
                  <a:r>
                    <a:rPr lang="ko-KR" altLang="en-US" sz="2796" dirty="0">
                      <a:latin typeface="Malgun Gothic" panose="020B0503020000020004" pitchFamily="34" charset="-127"/>
                      <a:ea typeface="Malgun Gothic" panose="020B0503020000020004" pitchFamily="34" charset="-127"/>
                    </a:rPr>
                    <a:t> </a:t>
                  </a:r>
                  <a:endParaRPr lang="en-US" altLang="ko-KR" sz="2796" dirty="0">
                    <a:latin typeface="Malgun Gothic" panose="020B0503020000020004" pitchFamily="34" charset="-127"/>
                    <a:ea typeface="Malgun Gothic" panose="020B0503020000020004" pitchFamily="34" charset="-127"/>
                  </a:endParaRPr>
                </a:p>
              </p:txBody>
            </p:sp>
          </p:grpSp>
          <p:graphicFrame>
            <p:nvGraphicFramePr>
              <p:cNvPr id="36" name="차트 35">
                <a:extLst>
                  <a:ext uri="{FF2B5EF4-FFF2-40B4-BE49-F238E27FC236}">
                    <a16:creationId xmlns:a16="http://schemas.microsoft.com/office/drawing/2014/main" id="{74B27AD9-E6B9-4BBA-B580-DA1B5EFCFED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2036259"/>
                  </p:ext>
                </p:extLst>
              </p:nvPr>
            </p:nvGraphicFramePr>
            <p:xfrm>
              <a:off x="7914068" y="5481872"/>
              <a:ext cx="4687482" cy="439721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355DE3-6CDC-4CD7-B241-85962C1E93D0}"/>
                  </a:ext>
                </a:extLst>
              </p:cNvPr>
              <p:cNvSpPr txBox="1"/>
              <p:nvPr/>
            </p:nvSpPr>
            <p:spPr>
              <a:xfrm>
                <a:off x="7920910" y="9082272"/>
                <a:ext cx="4896544" cy="494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20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2019</a:t>
                </a:r>
                <a:r>
                  <a:rPr lang="ko-KR" altLang="en-US" sz="20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년도 </a:t>
                </a:r>
                <a:r>
                  <a:rPr lang="en-US" altLang="ko-KR" sz="20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85</a:t>
                </a:r>
                <a:r>
                  <a:rPr lang="ko-KR" altLang="en-US" sz="20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세 이상 고령인구 시력분포 </a:t>
                </a:r>
                <a:endParaRPr lang="en-US" altLang="ko-KR" sz="20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  <p:graphicFrame>
            <p:nvGraphicFramePr>
              <p:cNvPr id="39" name="차트 38">
                <a:extLst>
                  <a:ext uri="{FF2B5EF4-FFF2-40B4-BE49-F238E27FC236}">
                    <a16:creationId xmlns:a16="http://schemas.microsoft.com/office/drawing/2014/main" id="{549AF719-16E1-4504-A5D4-3678CC089FC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87734444"/>
                  </p:ext>
                </p:extLst>
              </p:nvPr>
            </p:nvGraphicFramePr>
            <p:xfrm>
              <a:off x="18972761" y="9442912"/>
              <a:ext cx="9000000" cy="54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42FCD25-562D-4E2B-8554-9FA2F4CEC506}"/>
                  </a:ext>
                </a:extLst>
              </p:cNvPr>
              <p:cNvSpPr txBox="1"/>
              <p:nvPr/>
            </p:nvSpPr>
            <p:spPr>
              <a:xfrm>
                <a:off x="20014534" y="9155378"/>
                <a:ext cx="7920880" cy="574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70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세 이상 고령인구의 </a:t>
                </a:r>
                <a:r>
                  <a:rPr lang="en-US" altLang="ko-KR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0.1</a:t>
                </a:r>
                <a:r>
                  <a:rPr lang="ko-KR" altLang="en-US" sz="24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이하 시력그룹 비율 분포 변화  </a:t>
                </a:r>
                <a:endPara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A47C0BC-A72B-4ADF-AA01-6617995033C0}"/>
                </a:ext>
              </a:extLst>
            </p:cNvPr>
            <p:cNvSpPr txBox="1"/>
            <p:nvPr/>
          </p:nvSpPr>
          <p:spPr>
            <a:xfrm>
              <a:off x="7773174" y="9802352"/>
              <a:ext cx="11045884" cy="7753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이상의 고령인구에서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0.1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 시력비율은 과거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년간 지속적으로 감소하는 추세를 보였다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이러한 감소추세는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85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 연령그룹에서 가장 크게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고령인구에서 연령이 높아질수록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0.1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이하인 비율은 높게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0.2~0.7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시력 그룹에서는 연령에 따라 변화 양상이 좀 다르게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80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이상의 경우에는 과거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년간 거의 변화가 없었으나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70~74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그룹과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75~79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그룹의 경우는 과거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 동안 꾸준히 감소하는 것으로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이러한 경향은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 초반의 경우가 더 명확하게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고령인구에서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0.1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 비율과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0.2~0.7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그룹의 비율 감소는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0.8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이상의 정상시력 비율의 증가로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2011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년도 기준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85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이상연령에서 정상시력 그룹은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9.69%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이었으나 지속적으로 증가하여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2019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년도에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16.22%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이러한 추세는 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70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세 이상 다른 연령층에서 동일하게 나타났다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</p:txBody>
        </p:sp>
      </p:grpSp>
      <p:graphicFrame>
        <p:nvGraphicFramePr>
          <p:cNvPr id="44" name="차트 43">
            <a:extLst>
              <a:ext uri="{FF2B5EF4-FFF2-40B4-BE49-F238E27FC236}">
                <a16:creationId xmlns:a16="http://schemas.microsoft.com/office/drawing/2014/main" id="{4A54B0CC-ACC5-43B1-8998-68654A318B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344878"/>
              </p:ext>
            </p:extLst>
          </p:nvPr>
        </p:nvGraphicFramePr>
        <p:xfrm>
          <a:off x="11842137" y="20019049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AA04A531-9ABD-445F-B622-B4AE4E2BAB38}"/>
              </a:ext>
            </a:extLst>
          </p:cNvPr>
          <p:cNvSpPr txBox="1"/>
          <p:nvPr/>
        </p:nvSpPr>
        <p:spPr>
          <a:xfrm>
            <a:off x="12745566" y="25276131"/>
            <a:ext cx="7920880" cy="574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70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세 이상 고령인구의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0.2~0.7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시력그룹 비율 분포 변화  </a:t>
            </a:r>
            <a:endParaRPr lang="en-US" altLang="ko-KR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20" name="표 19">
            <a:extLst>
              <a:ext uri="{FF2B5EF4-FFF2-40B4-BE49-F238E27FC236}">
                <a16:creationId xmlns:a16="http://schemas.microsoft.com/office/drawing/2014/main" id="{DBDF6DC5-29A7-4B24-9975-6224A2264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791271"/>
              </p:ext>
            </p:extLst>
          </p:nvPr>
        </p:nvGraphicFramePr>
        <p:xfrm>
          <a:off x="835436" y="23546841"/>
          <a:ext cx="10831010" cy="223225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1083101">
                  <a:extLst>
                    <a:ext uri="{9D8B030D-6E8A-4147-A177-3AD203B41FA5}">
                      <a16:colId xmlns:a16="http://schemas.microsoft.com/office/drawing/2014/main" val="4023516254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2811531829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2874386136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2639218256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953318567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3048893843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1777942684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2856107062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110821981"/>
                    </a:ext>
                  </a:extLst>
                </a:gridCol>
                <a:gridCol w="1083101">
                  <a:extLst>
                    <a:ext uri="{9D8B030D-6E8A-4147-A177-3AD203B41FA5}">
                      <a16:colId xmlns:a16="http://schemas.microsoft.com/office/drawing/2014/main" val="3624187202"/>
                    </a:ext>
                  </a:extLst>
                </a:gridCol>
              </a:tblGrid>
              <a:tr h="446450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연령별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2011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2012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2013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2014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2015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2019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210432"/>
                  </a:ext>
                </a:extLst>
              </a:tr>
              <a:tr h="4464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 ~ 74</a:t>
                      </a:r>
                      <a:r>
                        <a:rPr lang="ko-KR" altLang="en-US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32.56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34.34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35.21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36.30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38.07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39.84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41.61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42.85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43.51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3857620"/>
                  </a:ext>
                </a:extLst>
              </a:tr>
              <a:tr h="4464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75 ~ 79</a:t>
                      </a:r>
                      <a:r>
                        <a:rPr lang="ko-KR" altLang="en-US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23.79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25.50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26.35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27.24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28.44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30.02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31.13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32.55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33.49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9377967"/>
                  </a:ext>
                </a:extLst>
              </a:tr>
              <a:tr h="4464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 ~ 84</a:t>
                      </a:r>
                      <a:r>
                        <a:rPr lang="ko-KR" altLang="en-US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  <a:endParaRPr lang="ko-KR" altLang="en-US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17.83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19.63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20.19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21.19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21.99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23.43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24.29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25.38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26.02 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7998909"/>
                  </a:ext>
                </a:extLst>
              </a:tr>
              <a:tr h="4464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</a:t>
                      </a:r>
                      <a:r>
                        <a:rPr lang="ko-KR" altLang="en-US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이상</a:t>
                      </a:r>
                      <a:endParaRPr lang="ko-KR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9.69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11.69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12.04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12.36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13.64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14.15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14.78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16.10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16.22 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730317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299C47FA-D90D-41B7-AFB5-C879F0B04254}"/>
              </a:ext>
            </a:extLst>
          </p:cNvPr>
          <p:cNvSpPr txBox="1"/>
          <p:nvPr/>
        </p:nvSpPr>
        <p:spPr>
          <a:xfrm>
            <a:off x="2016374" y="22899867"/>
            <a:ext cx="8451768" cy="574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70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세 이상 고령인구의 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0.8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이상 시력그룹 비율 분포 변화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(%)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</a:t>
            </a:r>
            <a:endParaRPr lang="en-US" altLang="ko-KR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7B3029-F490-47FF-9841-C30BC499FECA}"/>
              </a:ext>
            </a:extLst>
          </p:cNvPr>
          <p:cNvSpPr txBox="1"/>
          <p:nvPr/>
        </p:nvSpPr>
        <p:spPr>
          <a:xfrm>
            <a:off x="11090910" y="26667067"/>
            <a:ext cx="9825198" cy="453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[1] Lee D. W., Kim J. M., Choi C. Y., Shin D., Park K. H., and Cho J. C., “Age-related changes of ocular parameters in Korean subjects”, Clinical Ophthalmology, 4:725-730 (2010).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[2] Ha N.R., You J.K., Kim J.M., “Ten-year Refractive Error and Astigmatism Changes in Korean Subjects”, Korean Ophthalmology, 4:389-397 (2010)   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[3]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KOSIS,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National Health Insurance Corporation, 2021</a:t>
            </a:r>
            <a:endParaRPr 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3007</TotalTime>
  <Words>1079</Words>
  <Application>Microsoft Office PowerPoint</Application>
  <PresentationFormat>사용자 지정</PresentationFormat>
  <Paragraphs>110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Malgun Gothic</vt:lpstr>
      <vt:lpstr>Malgun Gothic</vt:lpstr>
      <vt:lpstr>Calibri</vt:lpstr>
      <vt:lpstr>기본 디자인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junghyun</cp:lastModifiedBy>
  <cp:revision>245</cp:revision>
  <dcterms:created xsi:type="dcterms:W3CDTF">2007-11-27T23:16:29Z</dcterms:created>
  <dcterms:modified xsi:type="dcterms:W3CDTF">2021-11-29T08:11:01Z</dcterms:modified>
</cp:coreProperties>
</file>