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21602700" cy="32404050"/>
  <p:notesSz cx="6858000" cy="9144000"/>
  <p:defaultTextStyle>
    <a:defPPr>
      <a:defRPr lang="ko-KR"/>
    </a:defPPr>
    <a:lvl1pPr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sz="6100" kern="1200">
        <a:solidFill>
          <a:schemeClr val="tx1"/>
        </a:solidFill>
        <a:latin typeface="굴림" pitchFamily="50" charset="-127"/>
        <a:ea typeface="굴림" pitchFamily="50" charset="-127"/>
        <a:cs typeface="+mn-cs"/>
      </a:defRPr>
    </a:lvl5pPr>
    <a:lvl6pPr marL="2286000" algn="l" defTabSz="914400" rtl="0" eaLnBrk="1" latinLnBrk="1" hangingPunct="1">
      <a:defRPr kumimoji="1" sz="6100" kern="1200">
        <a:solidFill>
          <a:schemeClr val="tx1"/>
        </a:solidFill>
        <a:latin typeface="굴림" pitchFamily="50" charset="-127"/>
        <a:ea typeface="굴림" pitchFamily="50" charset="-127"/>
        <a:cs typeface="+mn-cs"/>
      </a:defRPr>
    </a:lvl6pPr>
    <a:lvl7pPr marL="2743200" algn="l" defTabSz="914400" rtl="0" eaLnBrk="1" latinLnBrk="1" hangingPunct="1">
      <a:defRPr kumimoji="1" sz="6100" kern="1200">
        <a:solidFill>
          <a:schemeClr val="tx1"/>
        </a:solidFill>
        <a:latin typeface="굴림" pitchFamily="50" charset="-127"/>
        <a:ea typeface="굴림" pitchFamily="50" charset="-127"/>
        <a:cs typeface="+mn-cs"/>
      </a:defRPr>
    </a:lvl7pPr>
    <a:lvl8pPr marL="3200400" algn="l" defTabSz="914400" rtl="0" eaLnBrk="1" latinLnBrk="1" hangingPunct="1">
      <a:defRPr kumimoji="1" sz="6100" kern="1200">
        <a:solidFill>
          <a:schemeClr val="tx1"/>
        </a:solidFill>
        <a:latin typeface="굴림" pitchFamily="50" charset="-127"/>
        <a:ea typeface="굴림" pitchFamily="50" charset="-127"/>
        <a:cs typeface="+mn-cs"/>
      </a:defRPr>
    </a:lvl8pPr>
    <a:lvl9pPr marL="3657600" algn="l" defTabSz="914400" rtl="0" eaLnBrk="1" latinLnBrk="1" hangingPunct="1">
      <a:defRPr kumimoji="1" sz="6100" kern="1200">
        <a:solidFill>
          <a:schemeClr val="tx1"/>
        </a:solidFill>
        <a:latin typeface="굴림" pitchFamily="50" charset="-127"/>
        <a:ea typeface="굴림" pitchFamily="50" charset="-127"/>
        <a:cs typeface="+mn-cs"/>
      </a:defRPr>
    </a:lvl9pPr>
  </p:defaultTextStyle>
  <p:extLst>
    <p:ext uri="{EFAFB233-063F-42B5-8137-9DF3F51BA10A}">
      <p15:sldGuideLst xmlns:p15="http://schemas.microsoft.com/office/powerpoint/2012/main">
        <p15:guide id="1" orient="horz" pos="10206">
          <p15:clr>
            <a:srgbClr val="A4A3A4"/>
          </p15:clr>
        </p15:guide>
        <p15:guide id="2" pos="6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1B7"/>
    <a:srgbClr val="FFC100"/>
    <a:srgbClr val="E7EA62"/>
    <a:srgbClr val="606060"/>
    <a:srgbClr val="22384D"/>
    <a:srgbClr val="6C6254"/>
    <a:srgbClr val="13204E"/>
    <a:srgbClr val="002E58"/>
    <a:srgbClr val="F66A00"/>
    <a:srgbClr val="F4F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94589"/>
  </p:normalViewPr>
  <p:slideViewPr>
    <p:cSldViewPr>
      <p:cViewPr varScale="1">
        <p:scale>
          <a:sx n="23" d="100"/>
          <a:sy n="23" d="100"/>
        </p:scale>
        <p:origin x="3456" y="102"/>
      </p:cViewPr>
      <p:guideLst>
        <p:guide orient="horz" pos="10206"/>
        <p:guide pos="6804"/>
      </p:guideLst>
    </p:cSldViewPr>
  </p:slid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59E85A-7BBA-4707-AB4C-C7BD614F8D83}" type="datetimeFigureOut">
              <a:rPr lang="ko-KR" altLang="en-US" smtClean="0"/>
              <a:t>2021-11-29</a:t>
            </a:fld>
            <a:endParaRPr lang="ko-KR" altLang="en-US"/>
          </a:p>
        </p:txBody>
      </p:sp>
      <p:sp>
        <p:nvSpPr>
          <p:cNvPr id="4" name="슬라이드 이미지 개체 틀 3"/>
          <p:cNvSpPr>
            <a:spLocks noGrp="1" noRot="1" noChangeAspect="1"/>
          </p:cNvSpPr>
          <p:nvPr>
            <p:ph type="sldImg" idx="2"/>
          </p:nvPr>
        </p:nvSpPr>
        <p:spPr>
          <a:xfrm>
            <a:off x="2286000" y="685800"/>
            <a:ext cx="228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FC8B4-D810-491B-A7CC-11E9B61D19A3}" type="slidenum">
              <a:rPr lang="ko-KR" altLang="en-US" smtClean="0"/>
              <a:t>‹#›</a:t>
            </a:fld>
            <a:endParaRPr lang="ko-KR" altLang="en-US"/>
          </a:p>
        </p:txBody>
      </p:sp>
    </p:spTree>
    <p:extLst>
      <p:ext uri="{BB962C8B-B14F-4D97-AF65-F5344CB8AC3E}">
        <p14:creationId xmlns:p14="http://schemas.microsoft.com/office/powerpoint/2010/main" val="272506566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1BFC8B4-D810-491B-A7CC-11E9B61D19A3}" type="slidenum">
              <a:rPr lang="ko-KR" altLang="en-US" smtClean="0"/>
              <a:t>1</a:t>
            </a:fld>
            <a:endParaRPr lang="ko-KR" altLang="en-US"/>
          </a:p>
        </p:txBody>
      </p:sp>
    </p:spTree>
    <p:extLst>
      <p:ext uri="{BB962C8B-B14F-4D97-AF65-F5344CB8AC3E}">
        <p14:creationId xmlns:p14="http://schemas.microsoft.com/office/powerpoint/2010/main" val="247614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620838" y="10066338"/>
            <a:ext cx="18361025" cy="6945312"/>
          </a:xfrm>
        </p:spPr>
        <p:txBody>
          <a:bodyPr/>
          <a:lstStyle/>
          <a:p>
            <a:r>
              <a:rPr lang="ko-KR" altLang="en-US"/>
              <a:t>마스터 제목 스타일 편집</a:t>
            </a:r>
          </a:p>
        </p:txBody>
      </p:sp>
      <p:sp>
        <p:nvSpPr>
          <p:cNvPr id="3" name="부제목 2"/>
          <p:cNvSpPr>
            <a:spLocks noGrp="1"/>
          </p:cNvSpPr>
          <p:nvPr>
            <p:ph type="subTitle" idx="1"/>
          </p:nvPr>
        </p:nvSpPr>
        <p:spPr>
          <a:xfrm>
            <a:off x="3240088" y="18362613"/>
            <a:ext cx="15122525" cy="82804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a:t>마스터 부제목 스타일 편집</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1B9E2791-ACE6-4D7B-80B5-40A42C4810A0}" type="slidenum">
              <a:rPr lang="en-US" altLang="ko-K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5E20A841-B68D-41C3-A5BE-9D2EC7119D1E}" type="slidenum">
              <a:rPr lang="en-US" altLang="ko-K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15662275" y="1296988"/>
            <a:ext cx="4860925" cy="27649487"/>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1079500" y="1296988"/>
            <a:ext cx="14430375" cy="27649487"/>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CE8BF22C-DD1D-42E3-A661-B02D4F6755B0}" type="slidenum">
              <a:rPr lang="en-US" altLang="ko-K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7DA28416-4E37-453E-AEC4-EF7985F8F01D}" type="slidenum">
              <a:rPr lang="en-US" altLang="ko-K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1706563" y="20823238"/>
            <a:ext cx="18362612" cy="643572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1706563" y="13733463"/>
            <a:ext cx="18362612" cy="70897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0B26ECA7-083E-472E-BEC2-5B88BCE56617}" type="slidenum">
              <a:rPr lang="en-US" altLang="ko-K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107950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10877550" y="7561263"/>
            <a:ext cx="9645650" cy="21385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7F0EDCC7-2DE4-4833-8BA1-E1476C00BEED}" type="slidenum">
              <a:rPr lang="en-US" altLang="ko-K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1079500" y="7253288"/>
            <a:ext cx="9545638"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1079500" y="10275888"/>
            <a:ext cx="9545638"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10974388" y="7253288"/>
            <a:ext cx="9548812" cy="3022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10974388" y="10275888"/>
            <a:ext cx="9548812" cy="18670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Rectangle 4"/>
          <p:cNvSpPr>
            <a:spLocks noGrp="1" noChangeArrowheads="1"/>
          </p:cNvSpPr>
          <p:nvPr>
            <p:ph type="dt" sz="half" idx="10"/>
          </p:nvPr>
        </p:nvSpPr>
        <p:spPr>
          <a:ln/>
        </p:spPr>
        <p:txBody>
          <a:bodyPr/>
          <a:lstStyle>
            <a:lvl1pPr>
              <a:defRPr/>
            </a:lvl1pPr>
          </a:lstStyle>
          <a:p>
            <a:endParaRPr lang="en-US" altLang="ko-KR"/>
          </a:p>
        </p:txBody>
      </p:sp>
      <p:sp>
        <p:nvSpPr>
          <p:cNvPr id="8" name="Rectangle 5"/>
          <p:cNvSpPr>
            <a:spLocks noGrp="1" noChangeArrowheads="1"/>
          </p:cNvSpPr>
          <p:nvPr>
            <p:ph type="ftr" sz="quarter" idx="11"/>
          </p:nvPr>
        </p:nvSpPr>
        <p:spPr>
          <a:ln/>
        </p:spPr>
        <p:txBody>
          <a:bodyPr/>
          <a:lstStyle>
            <a:lvl1pPr>
              <a:defRPr/>
            </a:lvl1pPr>
          </a:lstStyle>
          <a:p>
            <a:endParaRPr lang="en-US" altLang="ko-KR"/>
          </a:p>
        </p:txBody>
      </p:sp>
      <p:sp>
        <p:nvSpPr>
          <p:cNvPr id="9" name="Rectangle 6"/>
          <p:cNvSpPr>
            <a:spLocks noGrp="1" noChangeArrowheads="1"/>
          </p:cNvSpPr>
          <p:nvPr>
            <p:ph type="sldNum" sz="quarter" idx="12"/>
          </p:nvPr>
        </p:nvSpPr>
        <p:spPr>
          <a:ln/>
        </p:spPr>
        <p:txBody>
          <a:bodyPr/>
          <a:lstStyle>
            <a:lvl1pPr>
              <a:defRPr/>
            </a:lvl1pPr>
          </a:lstStyle>
          <a:p>
            <a:fld id="{04F0DAB9-1B22-4476-86E5-E69398500BA0}" type="slidenum">
              <a:rPr lang="en-US" altLang="ko-K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Rectangle 4"/>
          <p:cNvSpPr>
            <a:spLocks noGrp="1" noChangeArrowheads="1"/>
          </p:cNvSpPr>
          <p:nvPr>
            <p:ph type="dt" sz="half" idx="10"/>
          </p:nvPr>
        </p:nvSpPr>
        <p:spPr>
          <a:ln/>
        </p:spPr>
        <p:txBody>
          <a:bodyPr/>
          <a:lstStyle>
            <a:lvl1pPr>
              <a:defRPr/>
            </a:lvl1pPr>
          </a:lstStyle>
          <a:p>
            <a:endParaRPr lang="en-US" altLang="ko-KR"/>
          </a:p>
        </p:txBody>
      </p:sp>
      <p:sp>
        <p:nvSpPr>
          <p:cNvPr id="4" name="Rectangle 5"/>
          <p:cNvSpPr>
            <a:spLocks noGrp="1" noChangeArrowheads="1"/>
          </p:cNvSpPr>
          <p:nvPr>
            <p:ph type="ftr" sz="quarter" idx="11"/>
          </p:nvPr>
        </p:nvSpPr>
        <p:spPr>
          <a:ln/>
        </p:spPr>
        <p:txBody>
          <a:bodyPr/>
          <a:lstStyle>
            <a:lvl1pPr>
              <a:defRPr/>
            </a:lvl1pPr>
          </a:lstStyle>
          <a:p>
            <a:endParaRPr lang="en-US" altLang="ko-KR"/>
          </a:p>
        </p:txBody>
      </p:sp>
      <p:sp>
        <p:nvSpPr>
          <p:cNvPr id="5" name="Rectangle 6"/>
          <p:cNvSpPr>
            <a:spLocks noGrp="1" noChangeArrowheads="1"/>
          </p:cNvSpPr>
          <p:nvPr>
            <p:ph type="sldNum" sz="quarter" idx="12"/>
          </p:nvPr>
        </p:nvSpPr>
        <p:spPr>
          <a:ln/>
        </p:spPr>
        <p:txBody>
          <a:bodyPr/>
          <a:lstStyle>
            <a:lvl1pPr>
              <a:defRPr/>
            </a:lvl1pPr>
          </a:lstStyle>
          <a:p>
            <a:fld id="{13FF7DD7-DD0B-4B73-9CA4-77C93E1E7355}" type="slidenum">
              <a:rPr lang="en-US" altLang="ko-K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ko-KR"/>
          </a:p>
        </p:txBody>
      </p:sp>
      <p:sp>
        <p:nvSpPr>
          <p:cNvPr id="3" name="Rectangle 5"/>
          <p:cNvSpPr>
            <a:spLocks noGrp="1" noChangeArrowheads="1"/>
          </p:cNvSpPr>
          <p:nvPr>
            <p:ph type="ftr" sz="quarter" idx="11"/>
          </p:nvPr>
        </p:nvSpPr>
        <p:spPr>
          <a:ln/>
        </p:spPr>
        <p:txBody>
          <a:bodyPr/>
          <a:lstStyle>
            <a:lvl1pPr>
              <a:defRPr/>
            </a:lvl1pPr>
          </a:lstStyle>
          <a:p>
            <a:endParaRPr lang="en-US" altLang="ko-KR"/>
          </a:p>
        </p:txBody>
      </p:sp>
      <p:sp>
        <p:nvSpPr>
          <p:cNvPr id="4" name="Rectangle 6"/>
          <p:cNvSpPr>
            <a:spLocks noGrp="1" noChangeArrowheads="1"/>
          </p:cNvSpPr>
          <p:nvPr>
            <p:ph type="sldNum" sz="quarter" idx="12"/>
          </p:nvPr>
        </p:nvSpPr>
        <p:spPr>
          <a:ln/>
        </p:spPr>
        <p:txBody>
          <a:bodyPr/>
          <a:lstStyle>
            <a:lvl1pPr>
              <a:defRPr/>
            </a:lvl1pPr>
          </a:lstStyle>
          <a:p>
            <a:fld id="{69CCBEDE-A03F-4898-9C90-165FA181EC22}" type="slidenum">
              <a:rPr lang="en-US" altLang="ko-K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1079500" y="1290638"/>
            <a:ext cx="7107238" cy="5489575"/>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8445500" y="1290638"/>
            <a:ext cx="12077700" cy="276558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1079500" y="6780213"/>
            <a:ext cx="7107238" cy="2216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E2025623-C564-4E20-987E-BE98D907A2D9}" type="slidenum">
              <a:rPr lang="en-US" altLang="ko-K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4233863" y="22682200"/>
            <a:ext cx="12961937" cy="2678113"/>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4233863" y="2895600"/>
            <a:ext cx="12961937" cy="194421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a:p>
        </p:txBody>
      </p:sp>
      <p:sp>
        <p:nvSpPr>
          <p:cNvPr id="4" name="텍스트 개체 틀 3"/>
          <p:cNvSpPr>
            <a:spLocks noGrp="1"/>
          </p:cNvSpPr>
          <p:nvPr>
            <p:ph type="body" sz="half" idx="2"/>
          </p:nvPr>
        </p:nvSpPr>
        <p:spPr>
          <a:xfrm>
            <a:off x="4233863" y="25360313"/>
            <a:ext cx="12961937" cy="3803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BDD394B8-9ACC-453E-A90E-D0C5171E199E}" type="slidenum">
              <a:rPr lang="en-US" altLang="ko-K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79500" y="1296988"/>
            <a:ext cx="19443700" cy="5400675"/>
          </a:xfrm>
          <a:prstGeom prst="rect">
            <a:avLst/>
          </a:prstGeom>
          <a:noFill/>
          <a:ln w="9525">
            <a:noFill/>
            <a:miter lim="800000"/>
            <a:headEnd/>
            <a:tailEnd/>
          </a:ln>
        </p:spPr>
        <p:txBody>
          <a:bodyPr vert="horz" wrap="square" lIns="308610" tIns="154305" rIns="308610" bIns="154305" numCol="1" anchor="ctr" anchorCtr="0" compatLnSpc="1">
            <a:prstTxWarp prst="textNoShape">
              <a:avLst/>
            </a:prstTxWarp>
          </a:bodyPr>
          <a:lstStyle/>
          <a:p>
            <a:pPr lvl="0"/>
            <a:r>
              <a:rPr lang="ko-KR" altLang="en-US"/>
              <a:t>마스터 제목 스타일 편집</a:t>
            </a:r>
          </a:p>
        </p:txBody>
      </p:sp>
      <p:sp>
        <p:nvSpPr>
          <p:cNvPr id="1027" name="Rectangle 3"/>
          <p:cNvSpPr>
            <a:spLocks noGrp="1" noChangeArrowheads="1"/>
          </p:cNvSpPr>
          <p:nvPr>
            <p:ph type="body" idx="1"/>
          </p:nvPr>
        </p:nvSpPr>
        <p:spPr bwMode="auto">
          <a:xfrm>
            <a:off x="1079500" y="7561263"/>
            <a:ext cx="19443700" cy="21385212"/>
          </a:xfrm>
          <a:prstGeom prst="rect">
            <a:avLst/>
          </a:prstGeom>
          <a:noFill/>
          <a:ln w="9525">
            <a:noFill/>
            <a:miter lim="800000"/>
            <a:headEnd/>
            <a:tailEnd/>
          </a:ln>
        </p:spPr>
        <p:txBody>
          <a:bodyPr vert="horz" wrap="square" lIns="308610" tIns="154305" rIns="308610" bIns="154305"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1028" name="Rectangle 4"/>
          <p:cNvSpPr>
            <a:spLocks noGrp="1" noChangeArrowheads="1"/>
          </p:cNvSpPr>
          <p:nvPr>
            <p:ph type="dt" sz="half" idx="2"/>
          </p:nvPr>
        </p:nvSpPr>
        <p:spPr bwMode="auto">
          <a:xfrm>
            <a:off x="10795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defRPr sz="4700"/>
            </a:lvl1pPr>
          </a:lstStyle>
          <a:p>
            <a:endParaRPr lang="en-US" altLang="ko-KR"/>
          </a:p>
        </p:txBody>
      </p:sp>
      <p:sp>
        <p:nvSpPr>
          <p:cNvPr id="1029" name="Rectangle 5"/>
          <p:cNvSpPr>
            <a:spLocks noGrp="1" noChangeArrowheads="1"/>
          </p:cNvSpPr>
          <p:nvPr>
            <p:ph type="ftr" sz="quarter" idx="3"/>
          </p:nvPr>
        </p:nvSpPr>
        <p:spPr bwMode="auto">
          <a:xfrm>
            <a:off x="7380288" y="29508450"/>
            <a:ext cx="6842125"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ctr">
              <a:defRPr sz="4700"/>
            </a:lvl1pPr>
          </a:lstStyle>
          <a:p>
            <a:endParaRPr lang="en-US" altLang="ko-KR"/>
          </a:p>
        </p:txBody>
      </p:sp>
      <p:sp>
        <p:nvSpPr>
          <p:cNvPr id="1030" name="Rectangle 6"/>
          <p:cNvSpPr>
            <a:spLocks noGrp="1" noChangeArrowheads="1"/>
          </p:cNvSpPr>
          <p:nvPr>
            <p:ph type="sldNum" sz="quarter" idx="4"/>
          </p:nvPr>
        </p:nvSpPr>
        <p:spPr bwMode="auto">
          <a:xfrm>
            <a:off x="15481300" y="29508450"/>
            <a:ext cx="5041900" cy="2251075"/>
          </a:xfrm>
          <a:prstGeom prst="rect">
            <a:avLst/>
          </a:prstGeom>
          <a:noFill/>
          <a:ln w="9525">
            <a:noFill/>
            <a:miter lim="800000"/>
            <a:headEnd/>
            <a:tailEnd/>
          </a:ln>
          <a:effectLst/>
        </p:spPr>
        <p:txBody>
          <a:bodyPr vert="horz" wrap="square" lIns="308610" tIns="154305" rIns="308610" bIns="154305" numCol="1" anchor="t" anchorCtr="0" compatLnSpc="1">
            <a:prstTxWarp prst="textNoShape">
              <a:avLst/>
            </a:prstTxWarp>
          </a:bodyPr>
          <a:lstStyle>
            <a:lvl1pPr algn="r">
              <a:defRPr sz="4700"/>
            </a:lvl1pPr>
          </a:lstStyle>
          <a:p>
            <a:fld id="{8AFD4BAB-1370-4384-BFC7-D2CD913F0926}" type="slidenum">
              <a:rPr lang="en-US" altLang="ko-KR"/>
              <a:pPr/>
              <a:t>‹#›</a:t>
            </a:fld>
            <a:endParaRPr lang="en-US" altLang="ko-K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86100" rtl="0" eaLnBrk="0" fontAlgn="base" latinLnBrk="1" hangingPunct="0">
        <a:spcBef>
          <a:spcPct val="0"/>
        </a:spcBef>
        <a:spcAft>
          <a:spcPct val="0"/>
        </a:spcAft>
        <a:defRPr kumimoji="1" sz="14900">
          <a:solidFill>
            <a:schemeClr val="tx2"/>
          </a:solidFill>
          <a:latin typeface="+mj-lt"/>
          <a:ea typeface="+mj-ea"/>
          <a:cs typeface="+mj-cs"/>
        </a:defRPr>
      </a:lvl1pPr>
      <a:lvl2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2pPr>
      <a:lvl3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3pPr>
      <a:lvl4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4pPr>
      <a:lvl5pPr algn="ctr" defTabSz="3086100" rtl="0" eaLnBrk="0" fontAlgn="base" latinLnBrk="1" hangingPunct="0">
        <a:spcBef>
          <a:spcPct val="0"/>
        </a:spcBef>
        <a:spcAft>
          <a:spcPct val="0"/>
        </a:spcAft>
        <a:defRPr kumimoji="1" sz="14900">
          <a:solidFill>
            <a:schemeClr val="tx2"/>
          </a:solidFill>
          <a:latin typeface="굴림" pitchFamily="50" charset="-127"/>
          <a:ea typeface="굴림" pitchFamily="50" charset="-127"/>
        </a:defRPr>
      </a:lvl5pPr>
      <a:lvl6pPr marL="4572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6pPr>
      <a:lvl7pPr marL="9144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7pPr>
      <a:lvl8pPr marL="13716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8pPr>
      <a:lvl9pPr marL="1828800" algn="ctr" defTabSz="3086100" rtl="0" fontAlgn="base" latinLnBrk="1">
        <a:spcBef>
          <a:spcPct val="0"/>
        </a:spcBef>
        <a:spcAft>
          <a:spcPct val="0"/>
        </a:spcAft>
        <a:defRPr kumimoji="1" sz="14900">
          <a:solidFill>
            <a:schemeClr val="tx2"/>
          </a:solidFill>
          <a:latin typeface="굴림" pitchFamily="50" charset="-127"/>
          <a:ea typeface="굴림" pitchFamily="50" charset="-127"/>
        </a:defRPr>
      </a:lvl9pPr>
    </p:titleStyle>
    <p:bodyStyle>
      <a:lvl1pPr marL="1157288" indent="-1157288" algn="l" defTabSz="3086100" rtl="0" eaLnBrk="0" fontAlgn="base" latinLnBrk="1" hangingPunct="0">
        <a:spcBef>
          <a:spcPct val="20000"/>
        </a:spcBef>
        <a:spcAft>
          <a:spcPct val="0"/>
        </a:spcAft>
        <a:buChar char="•"/>
        <a:defRPr kumimoji="1" sz="10800">
          <a:solidFill>
            <a:schemeClr val="tx1"/>
          </a:solidFill>
          <a:latin typeface="+mn-lt"/>
          <a:ea typeface="+mn-ea"/>
          <a:cs typeface="+mn-cs"/>
        </a:defRPr>
      </a:lvl1pPr>
      <a:lvl2pPr marL="2508250" indent="-965200" algn="l" defTabSz="3086100" rtl="0" eaLnBrk="0" fontAlgn="base" latinLnBrk="1" hangingPunct="0">
        <a:spcBef>
          <a:spcPct val="20000"/>
        </a:spcBef>
        <a:spcAft>
          <a:spcPct val="0"/>
        </a:spcAft>
        <a:buChar char="–"/>
        <a:defRPr kumimoji="1" sz="9500">
          <a:solidFill>
            <a:schemeClr val="tx1"/>
          </a:solidFill>
          <a:latin typeface="+mn-lt"/>
          <a:ea typeface="+mn-ea"/>
        </a:defRPr>
      </a:lvl2pPr>
      <a:lvl3pPr marL="3857625" indent="-771525" algn="l" defTabSz="3086100" rtl="0" eaLnBrk="0" fontAlgn="base" latinLnBrk="1" hangingPunct="0">
        <a:spcBef>
          <a:spcPct val="20000"/>
        </a:spcBef>
        <a:spcAft>
          <a:spcPct val="0"/>
        </a:spcAft>
        <a:buChar char="•"/>
        <a:defRPr kumimoji="1" sz="8100">
          <a:solidFill>
            <a:schemeClr val="tx1"/>
          </a:solidFill>
          <a:latin typeface="+mn-lt"/>
          <a:ea typeface="+mn-ea"/>
        </a:defRPr>
      </a:lvl3pPr>
      <a:lvl4pPr marL="5400675" indent="-771525" algn="l" defTabSz="3086100" rtl="0" eaLnBrk="0" fontAlgn="base" latinLnBrk="1" hangingPunct="0">
        <a:spcBef>
          <a:spcPct val="20000"/>
        </a:spcBef>
        <a:spcAft>
          <a:spcPct val="0"/>
        </a:spcAft>
        <a:buChar char="–"/>
        <a:defRPr kumimoji="1" sz="6800">
          <a:solidFill>
            <a:schemeClr val="tx1"/>
          </a:solidFill>
          <a:latin typeface="+mn-lt"/>
          <a:ea typeface="+mn-ea"/>
        </a:defRPr>
      </a:lvl4pPr>
      <a:lvl5pPr marL="6943725" indent="-771525" algn="l" defTabSz="3086100" rtl="0" eaLnBrk="0" fontAlgn="base" latinLnBrk="1" hangingPunct="0">
        <a:spcBef>
          <a:spcPct val="20000"/>
        </a:spcBef>
        <a:spcAft>
          <a:spcPct val="0"/>
        </a:spcAft>
        <a:buChar char="»"/>
        <a:defRPr kumimoji="1" sz="6800">
          <a:solidFill>
            <a:schemeClr val="tx1"/>
          </a:solidFill>
          <a:latin typeface="+mn-lt"/>
          <a:ea typeface="+mn-ea"/>
        </a:defRPr>
      </a:lvl5pPr>
      <a:lvl6pPr marL="7400925" indent="-771525" algn="l" defTabSz="3086100" rtl="0" fontAlgn="base" latinLnBrk="1">
        <a:spcBef>
          <a:spcPct val="20000"/>
        </a:spcBef>
        <a:spcAft>
          <a:spcPct val="0"/>
        </a:spcAft>
        <a:buChar char="»"/>
        <a:defRPr kumimoji="1" sz="6800">
          <a:solidFill>
            <a:schemeClr val="tx1"/>
          </a:solidFill>
          <a:latin typeface="+mn-lt"/>
          <a:ea typeface="+mn-ea"/>
        </a:defRPr>
      </a:lvl6pPr>
      <a:lvl7pPr marL="7858125" indent="-771525" algn="l" defTabSz="3086100" rtl="0" fontAlgn="base" latinLnBrk="1">
        <a:spcBef>
          <a:spcPct val="20000"/>
        </a:spcBef>
        <a:spcAft>
          <a:spcPct val="0"/>
        </a:spcAft>
        <a:buChar char="»"/>
        <a:defRPr kumimoji="1" sz="6800">
          <a:solidFill>
            <a:schemeClr val="tx1"/>
          </a:solidFill>
          <a:latin typeface="+mn-lt"/>
          <a:ea typeface="+mn-ea"/>
        </a:defRPr>
      </a:lvl7pPr>
      <a:lvl8pPr marL="8315325" indent="-771525" algn="l" defTabSz="3086100" rtl="0" fontAlgn="base" latinLnBrk="1">
        <a:spcBef>
          <a:spcPct val="20000"/>
        </a:spcBef>
        <a:spcAft>
          <a:spcPct val="0"/>
        </a:spcAft>
        <a:buChar char="»"/>
        <a:defRPr kumimoji="1" sz="6800">
          <a:solidFill>
            <a:schemeClr val="tx1"/>
          </a:solidFill>
          <a:latin typeface="+mn-lt"/>
          <a:ea typeface="+mn-ea"/>
        </a:defRPr>
      </a:lvl8pPr>
      <a:lvl9pPr marL="8772525" indent="-771525" algn="l" defTabSz="3086100" rtl="0" fontAlgn="base" latinLnBrk="1">
        <a:spcBef>
          <a:spcPct val="20000"/>
        </a:spcBef>
        <a:spcAft>
          <a:spcPct val="0"/>
        </a:spcAft>
        <a:buChar char="»"/>
        <a:defRPr kumimoji="1" sz="68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AutoShape 6"/>
          <p:cNvSpPr>
            <a:spLocks noChangeArrowheads="1"/>
          </p:cNvSpPr>
          <p:nvPr/>
        </p:nvSpPr>
        <p:spPr bwMode="auto">
          <a:xfrm>
            <a:off x="481430" y="518421"/>
            <a:ext cx="20611271" cy="4030180"/>
          </a:xfrm>
          <a:prstGeom prst="roundRect">
            <a:avLst>
              <a:gd name="adj" fmla="val 16667"/>
            </a:avLst>
          </a:prstGeom>
          <a:solidFill>
            <a:srgbClr val="002E58"/>
          </a:solidFill>
          <a:ln w="50800">
            <a:solidFill>
              <a:srgbClr val="002E58"/>
            </a:solid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pPr algn="ctr" latinLnBrk="0"/>
            <a:r>
              <a:rPr lang="en-US" altLang="ko-KR" sz="6000" b="1" dirty="0">
                <a:latin typeface="맑은 고딕" panose="020B0503020000020004" pitchFamily="50" charset="-127"/>
                <a:ea typeface="맑은 고딕" panose="020B0503020000020004" pitchFamily="50" charset="-127"/>
              </a:rPr>
              <a:t>Literature Review of Coronavirus and </a:t>
            </a:r>
          </a:p>
          <a:p>
            <a:pPr algn="ctr" latinLnBrk="0"/>
            <a:r>
              <a:rPr lang="en-US" altLang="ko-KR" sz="6000" b="1" dirty="0">
                <a:latin typeface="맑은 고딕" panose="020B0503020000020004" pitchFamily="50" charset="-127"/>
                <a:ea typeface="맑은 고딕" panose="020B0503020000020004" pitchFamily="50" charset="-127"/>
              </a:rPr>
              <a:t>Ophthalmic Diseases</a:t>
            </a:r>
            <a:r>
              <a:rPr lang="ko-KR" altLang="en-US" sz="6000" dirty="0">
                <a:solidFill>
                  <a:srgbClr val="FFFFFF"/>
                </a:solidFill>
                <a:latin typeface="맑은 고딕" panose="020B0503020000020004" pitchFamily="50" charset="-127"/>
                <a:ea typeface="맑은 고딕" panose="020B0503020000020004" pitchFamily="50" charset="-127"/>
              </a:rPr>
              <a:t> </a:t>
            </a:r>
            <a:endParaRPr lang="en-US" altLang="ko-KR" sz="6000" dirty="0">
              <a:solidFill>
                <a:srgbClr val="FFFFFF"/>
              </a:solidFill>
              <a:latin typeface="맑은 고딕" panose="020B0503020000020004" pitchFamily="50" charset="-127"/>
              <a:ea typeface="맑은 고딕" panose="020B0503020000020004" pitchFamily="50" charset="-127"/>
            </a:endParaRPr>
          </a:p>
          <a:p>
            <a:pPr lvl="0" algn="ctr" defTabSz="3089186"/>
            <a:endParaRPr lang="en-US" altLang="ko-KR" sz="2400" b="1" dirty="0">
              <a:solidFill>
                <a:srgbClr val="FFFFFF"/>
              </a:solidFill>
              <a:latin typeface="맑은 고딕" panose="020B0503020000020004" pitchFamily="50" charset="-127"/>
              <a:ea typeface="맑은 고딕" panose="020B0503020000020004" pitchFamily="50" charset="-127"/>
            </a:endParaRPr>
          </a:p>
          <a:p>
            <a:pPr algn="ctr" latinLnBrk="0"/>
            <a:r>
              <a:rPr lang="en-US" altLang="ko-KR" sz="3600" b="1" spc="-100" dirty="0" err="1">
                <a:latin typeface="맑은 고딕" panose="020B0503020000020004" pitchFamily="50" charset="-127"/>
                <a:ea typeface="맑은 고딕" panose="020B0503020000020004" pitchFamily="50" charset="-127"/>
              </a:rPr>
              <a:t>Eun</a:t>
            </a:r>
            <a:r>
              <a:rPr lang="en-US" altLang="ko-KR" sz="3600" b="1" spc="-100" dirty="0">
                <a:latin typeface="맑은 고딕" panose="020B0503020000020004" pitchFamily="50" charset="-127"/>
                <a:ea typeface="맑은 고딕" panose="020B0503020000020004" pitchFamily="50" charset="-127"/>
              </a:rPr>
              <a:t> Ji </a:t>
            </a:r>
            <a:r>
              <a:rPr lang="en-US" altLang="ko-KR" sz="3600" b="1" spc="-100" dirty="0" err="1">
                <a:latin typeface="맑은 고딕" panose="020B0503020000020004" pitchFamily="50" charset="-127"/>
                <a:ea typeface="맑은 고딕" panose="020B0503020000020004" pitchFamily="50" charset="-127"/>
              </a:rPr>
              <a:t>Kwak</a:t>
            </a:r>
            <a:r>
              <a:rPr lang="ko-KR" altLang="en-US" sz="3600" b="1" spc="-100" dirty="0" err="1">
                <a:latin typeface="맑은 고딕" panose="020B0503020000020004" pitchFamily="50" charset="-127"/>
                <a:ea typeface="맑은 고딕" panose="020B0503020000020004" pitchFamily="50" charset="-127"/>
              </a:rPr>
              <a:t>ㆍ</a:t>
            </a:r>
            <a:r>
              <a:rPr lang="en-US" altLang="ko-KR" sz="3600" b="1" spc="-100" dirty="0" err="1">
                <a:latin typeface="맑은 고딕" panose="020B0503020000020004" pitchFamily="50" charset="-127"/>
                <a:ea typeface="맑은 고딕" panose="020B0503020000020004" pitchFamily="50" charset="-127"/>
              </a:rPr>
              <a:t>Yeonsu</a:t>
            </a:r>
            <a:r>
              <a:rPr lang="en-US" altLang="ko-KR" sz="3600" b="1" spc="-100" dirty="0">
                <a:latin typeface="맑은 고딕" panose="020B0503020000020004" pitchFamily="50" charset="-127"/>
                <a:ea typeface="맑은 고딕" panose="020B0503020000020004" pitchFamily="50" charset="-127"/>
              </a:rPr>
              <a:t> Jang</a:t>
            </a:r>
            <a:r>
              <a:rPr lang="ko-KR" altLang="en-US" sz="3600" b="1" spc="-100" dirty="0" err="1">
                <a:latin typeface="맑은 고딕" panose="020B0503020000020004" pitchFamily="50" charset="-127"/>
                <a:ea typeface="맑은 고딕" panose="020B0503020000020004" pitchFamily="50" charset="-127"/>
              </a:rPr>
              <a:t>ㆍ</a:t>
            </a:r>
            <a:r>
              <a:rPr lang="en-US" altLang="ko-KR" sz="3600" b="1" spc="-100" dirty="0" err="1">
                <a:latin typeface="맑은 고딕" panose="020B0503020000020004" pitchFamily="50" charset="-127"/>
                <a:ea typeface="맑은 고딕" panose="020B0503020000020004" pitchFamily="50" charset="-127"/>
              </a:rPr>
              <a:t>Heeseok</a:t>
            </a:r>
            <a:r>
              <a:rPr lang="en-US" altLang="ko-KR" sz="3600" b="1" spc="-100" dirty="0">
                <a:latin typeface="맑은 고딕" panose="020B0503020000020004" pitchFamily="50" charset="-127"/>
                <a:ea typeface="맑은 고딕" panose="020B0503020000020004" pitchFamily="50" charset="-127"/>
              </a:rPr>
              <a:t> Lee</a:t>
            </a:r>
            <a:r>
              <a:rPr lang="ko-KR" altLang="en-US" sz="3600" b="1" spc="-100" dirty="0" err="1">
                <a:latin typeface="맑은 고딕" panose="020B0503020000020004" pitchFamily="50" charset="-127"/>
                <a:ea typeface="맑은 고딕" panose="020B0503020000020004" pitchFamily="50" charset="-127"/>
              </a:rPr>
              <a:t>ㆍ</a:t>
            </a:r>
            <a:r>
              <a:rPr lang="en-US" altLang="ko-KR" sz="3600" b="1" spc="-100" dirty="0" err="1">
                <a:latin typeface="맑은 고딕" panose="020B0503020000020004" pitchFamily="50" charset="-127"/>
                <a:ea typeface="맑은 고딕" panose="020B0503020000020004" pitchFamily="50" charset="-127"/>
              </a:rPr>
              <a:t>Chiho</a:t>
            </a:r>
            <a:r>
              <a:rPr lang="en-US" altLang="ko-KR" sz="3600" b="1" spc="-100" dirty="0">
                <a:latin typeface="맑은 고딕" panose="020B0503020000020004" pitchFamily="50" charset="-127"/>
                <a:ea typeface="맑은 고딕" panose="020B0503020000020004" pitchFamily="50" charset="-127"/>
              </a:rPr>
              <a:t> Oh</a:t>
            </a:r>
            <a:r>
              <a:rPr lang="ko-KR" altLang="en-US" sz="3600" b="1" spc="-100" dirty="0" err="1">
                <a:latin typeface="맑은 고딕" panose="020B0503020000020004" pitchFamily="50" charset="-127"/>
                <a:ea typeface="맑은 고딕" panose="020B0503020000020004" pitchFamily="50" charset="-127"/>
              </a:rPr>
              <a:t>ㆍ</a:t>
            </a:r>
            <a:endParaRPr lang="en-US" altLang="ko-KR" sz="3600" b="1" spc="-100" dirty="0">
              <a:latin typeface="맑은 고딕" panose="020B0503020000020004" pitchFamily="50" charset="-127"/>
              <a:ea typeface="맑은 고딕" panose="020B0503020000020004" pitchFamily="50" charset="-127"/>
            </a:endParaRPr>
          </a:p>
          <a:p>
            <a:pPr algn="ctr" latinLnBrk="0"/>
            <a:r>
              <a:rPr lang="en-US" altLang="ko-KR" sz="3600" b="1" spc="-100" dirty="0" err="1">
                <a:latin typeface="맑은 고딕" panose="020B0503020000020004" pitchFamily="50" charset="-127"/>
                <a:ea typeface="맑은 고딕" panose="020B0503020000020004" pitchFamily="50" charset="-127"/>
              </a:rPr>
              <a:t>Mijung</a:t>
            </a:r>
            <a:r>
              <a:rPr lang="en-US" altLang="ko-KR" sz="3600" b="1" spc="-100" dirty="0">
                <a:latin typeface="맑은 고딕" panose="020B0503020000020004" pitchFamily="50" charset="-127"/>
                <a:ea typeface="맑은 고딕" panose="020B0503020000020004" pitchFamily="50" charset="-127"/>
              </a:rPr>
              <a:t> Park</a:t>
            </a:r>
            <a:r>
              <a:rPr lang="ko-KR" altLang="en-US" sz="3600" b="1" spc="-100" dirty="0" err="1">
                <a:latin typeface="맑은 고딕" panose="020B0503020000020004" pitchFamily="50" charset="-127"/>
                <a:ea typeface="맑은 고딕" panose="020B0503020000020004" pitchFamily="50" charset="-127"/>
              </a:rPr>
              <a:t>ㆍ</a:t>
            </a:r>
            <a:r>
              <a:rPr lang="en-US" altLang="ko-KR" sz="3600" b="1" spc="-100" dirty="0">
                <a:latin typeface="맑은 고딕" panose="020B0503020000020004" pitchFamily="50" charset="-127"/>
                <a:ea typeface="맑은 고딕" panose="020B0503020000020004" pitchFamily="50" charset="-127"/>
              </a:rPr>
              <a:t>So Ra Kim*</a:t>
            </a:r>
          </a:p>
          <a:p>
            <a:pPr algn="ctr" latinLnBrk="0"/>
            <a:r>
              <a:rPr lang="en-US" altLang="ko-KR" sz="3600" b="1" spc="-100" dirty="0">
                <a:latin typeface="맑은 고딕" panose="020B0503020000020004" pitchFamily="50" charset="-127"/>
                <a:ea typeface="맑은 고딕" panose="020B0503020000020004" pitchFamily="50" charset="-127"/>
              </a:rPr>
              <a:t>Department of Optometry, Seoul National University of Science and Technology </a:t>
            </a:r>
          </a:p>
        </p:txBody>
      </p:sp>
      <p:sp>
        <p:nvSpPr>
          <p:cNvPr id="2168" name="Rectangle 333"/>
          <p:cNvSpPr>
            <a:spLocks noChangeArrowheads="1"/>
          </p:cNvSpPr>
          <p:nvPr/>
        </p:nvSpPr>
        <p:spPr bwMode="auto">
          <a:xfrm>
            <a:off x="6077" y="-98507"/>
            <a:ext cx="184627" cy="878849"/>
          </a:xfrm>
          <a:prstGeom prst="rect">
            <a:avLst/>
          </a:prstGeom>
          <a:noFill/>
          <a:ln w="9525">
            <a:noFill/>
            <a:miter lim="800000"/>
            <a:headEnd/>
            <a:tailEnd/>
          </a:ln>
        </p:spPr>
        <p:txBody>
          <a:bodyPr wrap="none" anchor="ctr">
            <a:spAutoFit/>
          </a:bodyPr>
          <a:lstStyle/>
          <a:p>
            <a:endParaRPr lang="ko-KR" altLang="en-US" sz="5106"/>
          </a:p>
        </p:txBody>
      </p:sp>
      <p:sp>
        <p:nvSpPr>
          <p:cNvPr id="1025" name="Rectangle 1"/>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1027" name="Rectangle 3"/>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1029" name="Rectangle 5"/>
          <p:cNvSpPr>
            <a:spLocks noChangeArrowheads="1"/>
          </p:cNvSpPr>
          <p:nvPr/>
        </p:nvSpPr>
        <p:spPr bwMode="auto">
          <a:xfrm>
            <a:off x="6077" y="-98507"/>
            <a:ext cx="184627" cy="878849"/>
          </a:xfrm>
          <a:prstGeom prst="rect">
            <a:avLst/>
          </a:prstGeom>
          <a:noFill/>
          <a:ln w="9525">
            <a:noFill/>
            <a:miter lim="800000"/>
            <a:headEnd/>
            <a:tailEnd/>
          </a:ln>
          <a:effectLst/>
        </p:spPr>
        <p:txBody>
          <a:bodyPr vert="horz" wrap="none" lIns="91389" tIns="45694" rIns="91389" bIns="45694" numCol="1" anchor="ctr" anchorCtr="0" compatLnSpc="1">
            <a:prstTxWarp prst="textNoShape">
              <a:avLst/>
            </a:prstTxWarp>
            <a:spAutoFit/>
          </a:bodyPr>
          <a:lstStyle/>
          <a:p>
            <a:endParaRPr lang="ko-KR" altLang="en-US" sz="5106"/>
          </a:p>
        </p:txBody>
      </p:sp>
      <p:sp>
        <p:nvSpPr>
          <p:cNvPr id="2" name="TextBox 1"/>
          <p:cNvSpPr txBox="1"/>
          <p:nvPr/>
        </p:nvSpPr>
        <p:spPr>
          <a:xfrm>
            <a:off x="7215868" y="31532841"/>
            <a:ext cx="7067962" cy="646203"/>
          </a:xfrm>
          <a:prstGeom prst="rect">
            <a:avLst/>
          </a:prstGeom>
          <a:noFill/>
        </p:spPr>
        <p:txBody>
          <a:bodyPr wrap="none" rtlCol="0">
            <a:spAutoFit/>
          </a:bodyPr>
          <a:lstStyle/>
          <a:p>
            <a:pPr algn="ctr"/>
            <a:r>
              <a:rPr lang="en-US" altLang="ko-KR" sz="3599" dirty="0">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2021</a:t>
            </a:r>
            <a:r>
              <a:rPr lang="ko-KR" altLang="en-US" sz="3599" dirty="0">
                <a:effectLst>
                  <a:outerShdw blurRad="38100" dist="38100" dir="2700000" algn="tl">
                    <a:srgbClr val="000000">
                      <a:alpha val="43137"/>
                    </a:srgbClr>
                  </a:outerShdw>
                </a:effectLst>
                <a:latin typeface="맑은 고딕" panose="020B0503020000020004" pitchFamily="50" charset="-127"/>
                <a:ea typeface="맑은 고딕" panose="020B0503020000020004" pitchFamily="50" charset="-127"/>
              </a:rPr>
              <a:t> 한국안광학회 동계학술대회</a:t>
            </a:r>
          </a:p>
        </p:txBody>
      </p:sp>
      <p:pic>
        <p:nvPicPr>
          <p:cNvPr id="22" name="Picture 2" descr="D:\학과자료-20014년부터 2016년까지\2016년 학과서류\2016년 한국안광학회지 자료\한국안광학회 원마크.jpg">
            <a:extLst>
              <a:ext uri="{FF2B5EF4-FFF2-40B4-BE49-F238E27FC236}">
                <a16:creationId xmlns:a16="http://schemas.microsoft.com/office/drawing/2014/main" id="{DB39E330-D165-B34A-A1E9-97793A388C4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4246" y="1220009"/>
            <a:ext cx="3311561" cy="2435487"/>
          </a:xfrm>
          <a:prstGeom prst="ellipse">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9544510-645B-F648-87C3-4E9A9E669926}"/>
              </a:ext>
            </a:extLst>
          </p:cNvPr>
          <p:cNvGrpSpPr/>
          <p:nvPr/>
        </p:nvGrpSpPr>
        <p:grpSpPr>
          <a:xfrm>
            <a:off x="481430" y="4917397"/>
            <a:ext cx="20611271" cy="5299177"/>
            <a:chOff x="482172" y="5129424"/>
            <a:chExt cx="13533607" cy="6626604"/>
          </a:xfrm>
        </p:grpSpPr>
        <p:sp>
          <p:nvSpPr>
            <p:cNvPr id="4" name="직사각형 3">
              <a:extLst>
                <a:ext uri="{FF2B5EF4-FFF2-40B4-BE49-F238E27FC236}">
                  <a16:creationId xmlns:a16="http://schemas.microsoft.com/office/drawing/2014/main" id="{99933089-4267-014C-B5CB-6FB1176F5CC5}"/>
                </a:ext>
              </a:extLst>
            </p:cNvPr>
            <p:cNvSpPr/>
            <p:nvPr/>
          </p:nvSpPr>
          <p:spPr bwMode="auto">
            <a:xfrm>
              <a:off x="482172" y="5439708"/>
              <a:ext cx="6621768" cy="576616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 name="모서리가 둥근 직사각형 4"/>
            <p:cNvSpPr/>
            <p:nvPr/>
          </p:nvSpPr>
          <p:spPr bwMode="auto">
            <a:xfrm>
              <a:off x="620534" y="5129424"/>
              <a:ext cx="6348777" cy="1010226"/>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ln w="18415" cmpd="sng">
                    <a:noFill/>
                    <a:prstDash val="solid"/>
                  </a:ln>
                  <a:solidFill>
                    <a:schemeClr val="bg1"/>
                  </a:solidFill>
                  <a:latin typeface="맑은 고딕" panose="020B0503020000020004" pitchFamily="50" charset="-127"/>
                  <a:ea typeface="맑은 고딕" panose="020B0503020000020004" pitchFamily="50" charset="-127"/>
                  <a:cs typeface="Calibri" panose="020F0502020204030204" pitchFamily="34" charset="0"/>
                </a:rPr>
                <a:t>INTRODUCTION</a:t>
              </a:r>
              <a:endParaRPr lang="ko-KR" altLang="en-US" sz="3994" b="1" dirty="0">
                <a:ln w="18415" cmpd="sng">
                  <a:noFill/>
                  <a:prstDash val="solid"/>
                </a:ln>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sp>
          <p:nvSpPr>
            <p:cNvPr id="6" name="TextBox 5">
              <a:extLst>
                <a:ext uri="{FF2B5EF4-FFF2-40B4-BE49-F238E27FC236}">
                  <a16:creationId xmlns:a16="http://schemas.microsoft.com/office/drawing/2014/main" id="{908B7893-B25B-704D-8991-4D93B8667672}"/>
                </a:ext>
              </a:extLst>
            </p:cNvPr>
            <p:cNvSpPr txBox="1"/>
            <p:nvPr/>
          </p:nvSpPr>
          <p:spPr>
            <a:xfrm>
              <a:off x="683291" y="6274224"/>
              <a:ext cx="6120907" cy="5481804"/>
            </a:xfrm>
            <a:prstGeom prst="rect">
              <a:avLst/>
            </a:prstGeom>
            <a:noFill/>
          </p:spPr>
          <p:txBody>
            <a:bodyPr wrap="square" rtlCol="0">
              <a:spAutoFit/>
            </a:bodyPr>
            <a:lstStyle/>
            <a:p>
              <a:pPr algn="just">
                <a:lnSpc>
                  <a:spcPct val="150000"/>
                </a:lnSpc>
              </a:pPr>
              <a:r>
                <a:rPr lang="en-US" altLang="ko-KR" sz="2400" kern="0" spc="0" dirty="0">
                  <a:solidFill>
                    <a:srgbClr val="000000"/>
                  </a:solidFill>
                  <a:effectLst/>
                  <a:latin typeface="+mn-ea"/>
                  <a:ea typeface="+mn-ea"/>
                </a:rPr>
                <a:t> </a:t>
              </a:r>
              <a:r>
                <a:rPr lang="en-US" altLang="ko-KR" sz="2400" dirty="0">
                  <a:latin typeface="+mn-ea"/>
                  <a:ea typeface="+mn-ea"/>
                </a:rPr>
                <a:t>Although SARS-CoV-2, a virus that causes COVID-19, can be infected through the mucous membrane of the eyes, especially the conjunctiva, sclera, and optic nerve, literature related to ophthalmic diseases is rare. Therefore, this study aims to summarize the general characteristics of SARS-CoV-2 and cases of ophthalmic disease in infected patients by reviewing research papers published after the COVID-19 pandemic.</a:t>
              </a:r>
            </a:p>
            <a:p>
              <a:pPr algn="just">
                <a:lnSpc>
                  <a:spcPct val="125000"/>
                </a:lnSpc>
              </a:pPr>
              <a:endParaRPr lang="en-US" sz="2400" dirty="0">
                <a:latin typeface="Malgun Gothic" panose="020B0503020000020004" pitchFamily="34" charset="-127"/>
                <a:ea typeface="Malgun Gothic" panose="020B0503020000020004" pitchFamily="34" charset="-127"/>
              </a:endParaRPr>
            </a:p>
          </p:txBody>
        </p:sp>
        <p:sp>
          <p:nvSpPr>
            <p:cNvPr id="41" name="직사각형 40">
              <a:extLst>
                <a:ext uri="{FF2B5EF4-FFF2-40B4-BE49-F238E27FC236}">
                  <a16:creationId xmlns:a16="http://schemas.microsoft.com/office/drawing/2014/main" id="{86F3DAE4-E0AD-41D7-8771-016AB5D4338D}"/>
                </a:ext>
              </a:extLst>
            </p:cNvPr>
            <p:cNvSpPr/>
            <p:nvPr/>
          </p:nvSpPr>
          <p:spPr bwMode="auto">
            <a:xfrm>
              <a:off x="7394011" y="5439709"/>
              <a:ext cx="6621768" cy="5766158"/>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42" name="모서리가 둥근 직사각형 4">
              <a:extLst>
                <a:ext uri="{FF2B5EF4-FFF2-40B4-BE49-F238E27FC236}">
                  <a16:creationId xmlns:a16="http://schemas.microsoft.com/office/drawing/2014/main" id="{99298607-BAA8-453A-96E7-30F8B5FFC8EA}"/>
                </a:ext>
              </a:extLst>
            </p:cNvPr>
            <p:cNvSpPr/>
            <p:nvPr/>
          </p:nvSpPr>
          <p:spPr bwMode="auto">
            <a:xfrm>
              <a:off x="7528622" y="5152183"/>
              <a:ext cx="6348777" cy="1090660"/>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a:ln w="18415" cmpd="sng">
                    <a:noFill/>
                    <a:prstDash val="solid"/>
                  </a:ln>
                  <a:solidFill>
                    <a:schemeClr val="bg1"/>
                  </a:solidFill>
                  <a:latin typeface="맑은 고딕" panose="020B0503020000020004" pitchFamily="50" charset="-127"/>
                  <a:ea typeface="맑은 고딕" panose="020B0503020000020004" pitchFamily="50" charset="-127"/>
                  <a:cs typeface="Calibri" panose="020F0502020204030204" pitchFamily="34" charset="0"/>
                </a:rPr>
                <a:t>METHOD</a:t>
              </a:r>
              <a:endParaRPr lang="ko-KR" altLang="en-US" sz="3994" b="1" dirty="0">
                <a:ln w="18415" cmpd="sng">
                  <a:noFill/>
                  <a:prstDash val="solid"/>
                </a:ln>
                <a:solidFill>
                  <a:schemeClr val="bg1"/>
                </a:solidFill>
                <a:latin typeface="맑은 고딕" panose="020B0503020000020004" pitchFamily="50" charset="-127"/>
                <a:ea typeface="맑은 고딕" panose="020B0503020000020004" pitchFamily="50" charset="-127"/>
                <a:cs typeface="Calibri" panose="020F0502020204030204" pitchFamily="34" charset="0"/>
              </a:endParaRPr>
            </a:p>
          </p:txBody>
        </p:sp>
        <p:sp>
          <p:nvSpPr>
            <p:cNvPr id="43" name="TextBox 42">
              <a:extLst>
                <a:ext uri="{FF2B5EF4-FFF2-40B4-BE49-F238E27FC236}">
                  <a16:creationId xmlns:a16="http://schemas.microsoft.com/office/drawing/2014/main" id="{0C9B27DF-67A8-4835-A72E-36E1CBD8983D}"/>
                </a:ext>
              </a:extLst>
            </p:cNvPr>
            <p:cNvSpPr txBox="1"/>
            <p:nvPr/>
          </p:nvSpPr>
          <p:spPr>
            <a:xfrm>
              <a:off x="7520440" y="6242843"/>
              <a:ext cx="6356960" cy="4857105"/>
            </a:xfrm>
            <a:prstGeom prst="rect">
              <a:avLst/>
            </a:prstGeom>
            <a:noFill/>
          </p:spPr>
          <p:txBody>
            <a:bodyPr wrap="square" rtlCol="0">
              <a:spAutoFit/>
            </a:bodyPr>
            <a:lstStyle/>
            <a:p>
              <a:pPr algn="just">
                <a:lnSpc>
                  <a:spcPct val="150000"/>
                </a:lnSpc>
              </a:pPr>
              <a:r>
                <a:rPr lang="en-US" altLang="ko-KR" sz="2400" kern="0" spc="-100" dirty="0">
                  <a:solidFill>
                    <a:srgbClr val="000000"/>
                  </a:solidFill>
                  <a:effectLst/>
                  <a:latin typeface="+mn-ea"/>
                  <a:ea typeface="+mn-ea"/>
                </a:rPr>
                <a:t> </a:t>
              </a:r>
              <a:r>
                <a:rPr lang="en-US" altLang="ko-KR" sz="2400" spc="-100" dirty="0">
                  <a:latin typeface="+mn-ea"/>
                  <a:ea typeface="+mn-ea"/>
                </a:rPr>
                <a:t>The common characteristics of SARS-CoV-2 in PubMed are extracted from Dec. 1 in 2012 when SARS was firstly manifested to Aug. 30 in 2021, and the papers related to the cases of ophthalmic disease in the patients infected with SARS-CoV-2 from Dec. 1 in 2019 to Aug. 30 in 2021. Keywords from conjunctiva, sclera, optic nerve, retina, lacrimal gland, and COVID-19 and/or SARS-CoV-2 were combined and searched.</a:t>
              </a:r>
            </a:p>
          </p:txBody>
        </p:sp>
      </p:grpSp>
      <p:grpSp>
        <p:nvGrpSpPr>
          <p:cNvPr id="15" name="Group 14">
            <a:extLst>
              <a:ext uri="{FF2B5EF4-FFF2-40B4-BE49-F238E27FC236}">
                <a16:creationId xmlns:a16="http://schemas.microsoft.com/office/drawing/2014/main" id="{0B98FA39-D31F-B246-A6EA-59DE50495DF4}"/>
              </a:ext>
            </a:extLst>
          </p:cNvPr>
          <p:cNvGrpSpPr/>
          <p:nvPr/>
        </p:nvGrpSpPr>
        <p:grpSpPr>
          <a:xfrm>
            <a:off x="507193" y="9933988"/>
            <a:ext cx="20588315" cy="15799252"/>
            <a:chOff x="507976" y="11725028"/>
            <a:chExt cx="20620087" cy="12032197"/>
          </a:xfrm>
        </p:grpSpPr>
        <p:sp>
          <p:nvSpPr>
            <p:cNvPr id="8" name="직사각형 7">
              <a:extLst>
                <a:ext uri="{FF2B5EF4-FFF2-40B4-BE49-F238E27FC236}">
                  <a16:creationId xmlns:a16="http://schemas.microsoft.com/office/drawing/2014/main" id="{DF3ECFC9-BC07-C643-8DC1-93FAD707EF96}"/>
                </a:ext>
              </a:extLst>
            </p:cNvPr>
            <p:cNvSpPr/>
            <p:nvPr/>
          </p:nvSpPr>
          <p:spPr bwMode="auto">
            <a:xfrm>
              <a:off x="507976" y="12070077"/>
              <a:ext cx="20620087" cy="11687148"/>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8" name="모서리가 둥근 직사각형 57"/>
            <p:cNvSpPr/>
            <p:nvPr/>
          </p:nvSpPr>
          <p:spPr bwMode="auto">
            <a:xfrm>
              <a:off x="693041" y="11725028"/>
              <a:ext cx="20285158" cy="699942"/>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4552"/>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RESULTS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a:p>
              <a:pPr algn="ctr" defTabSz="3084552"/>
              <a:endParaRPr lang="ko-KR" altLang="en-US" sz="3998" b="1" dirty="0">
                <a:ln w="18415" cmpd="sng">
                  <a:solidFill>
                    <a:srgbClr val="FFFFFF"/>
                  </a:solidFill>
                  <a:prstDash val="solid"/>
                </a:ln>
                <a:solidFill>
                  <a:srgbClr val="FFFFFF"/>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58F0ACEA-ABCC-D14D-817C-F1AEF92D0100}"/>
                </a:ext>
              </a:extLst>
            </p:cNvPr>
            <p:cNvSpPr txBox="1"/>
            <p:nvPr/>
          </p:nvSpPr>
          <p:spPr>
            <a:xfrm>
              <a:off x="700632" y="12434451"/>
              <a:ext cx="20026722" cy="2062216"/>
            </a:xfrm>
            <a:prstGeom prst="rect">
              <a:avLst/>
            </a:prstGeom>
            <a:noFill/>
          </p:spPr>
          <p:txBody>
            <a:bodyPr wrap="square" rtlCol="0">
              <a:spAutoFit/>
            </a:bodyPr>
            <a:lstStyle/>
            <a:p>
              <a:pPr algn="just">
                <a:lnSpc>
                  <a:spcPct val="150000"/>
                </a:lnSpc>
              </a:pPr>
              <a:r>
                <a:rPr lang="en-US" altLang="ko-KR" sz="2400" kern="0" spc="0" dirty="0">
                  <a:solidFill>
                    <a:srgbClr val="000000"/>
                  </a:solidFill>
                  <a:effectLst/>
                  <a:latin typeface="맑은 고딕" panose="020B0503020000020004" pitchFamily="50" charset="-127"/>
                  <a:ea typeface="맑은 고딕" panose="020B0503020000020004" pitchFamily="50" charset="-127"/>
                </a:rPr>
                <a:t> </a:t>
              </a:r>
              <a:r>
                <a:rPr lang="en-US" altLang="ko-KR" sz="2400" dirty="0"/>
                <a:t>The number of studies with ‘SARS-CoV-2 and ophthalmic’, ‘COVID-19 and ophthalmic’ and ‘SARS-CoV-2 and ocular’ keywords were 1,836, 2,655, and 624 respectively, as of Dec. 1 in 2019 to Nov. 22 in 2021. Although the study of SARS-CoV-2 infection through the ocular mucosa is still controversial, the possibility of the mechanism that the enzyme ACE2 expressed in the conjunctiva, cornea, and </a:t>
              </a:r>
              <a:r>
                <a:rPr lang="en-US" altLang="ko-KR" sz="2400" dirty="0" err="1"/>
                <a:t>limbal</a:t>
              </a:r>
              <a:r>
                <a:rPr lang="en-US" altLang="ko-KR" sz="2400" dirty="0"/>
                <a:t> epithelial cells can affect the eyes and nose can also be confirmed.</a:t>
              </a:r>
              <a:endParaRPr lang="en-US" sz="2400" dirty="0">
                <a:latin typeface="Malgun Gothic" panose="020B0503020000020004" pitchFamily="34" charset="-127"/>
                <a:ea typeface="Malgun Gothic" panose="020B0503020000020004" pitchFamily="34" charset="-127"/>
              </a:endParaRPr>
            </a:p>
            <a:p>
              <a:pPr algn="just">
                <a:lnSpc>
                  <a:spcPct val="120000"/>
                </a:lnSpc>
              </a:pPr>
              <a:endParaRPr lang="en-US" sz="2400" dirty="0">
                <a:latin typeface="Malgun Gothic" panose="020B0503020000020004" pitchFamily="34" charset="-127"/>
                <a:ea typeface="Malgun Gothic" panose="020B0503020000020004" pitchFamily="34" charset="-127"/>
              </a:endParaRPr>
            </a:p>
          </p:txBody>
        </p:sp>
      </p:grpSp>
      <p:grpSp>
        <p:nvGrpSpPr>
          <p:cNvPr id="16" name="Group 15">
            <a:extLst>
              <a:ext uri="{FF2B5EF4-FFF2-40B4-BE49-F238E27FC236}">
                <a16:creationId xmlns:a16="http://schemas.microsoft.com/office/drawing/2014/main" id="{E3475DE9-28CC-7D4F-A53B-3EEBCC43AFCE}"/>
              </a:ext>
            </a:extLst>
          </p:cNvPr>
          <p:cNvGrpSpPr/>
          <p:nvPr/>
        </p:nvGrpSpPr>
        <p:grpSpPr>
          <a:xfrm>
            <a:off x="481430" y="25925913"/>
            <a:ext cx="10116825" cy="5536886"/>
            <a:chOff x="482172" y="24249100"/>
            <a:chExt cx="10132437" cy="6961834"/>
          </a:xfrm>
        </p:grpSpPr>
        <p:grpSp>
          <p:nvGrpSpPr>
            <p:cNvPr id="11" name="Group 10">
              <a:extLst>
                <a:ext uri="{FF2B5EF4-FFF2-40B4-BE49-F238E27FC236}">
                  <a16:creationId xmlns:a16="http://schemas.microsoft.com/office/drawing/2014/main" id="{D75378BB-9202-9F47-A4DC-69DD4A155EBE}"/>
                </a:ext>
              </a:extLst>
            </p:cNvPr>
            <p:cNvGrpSpPr/>
            <p:nvPr/>
          </p:nvGrpSpPr>
          <p:grpSpPr>
            <a:xfrm>
              <a:off x="482172" y="24249100"/>
              <a:ext cx="10132437" cy="6961834"/>
              <a:chOff x="560593" y="24225364"/>
              <a:chExt cx="10122519" cy="6955019"/>
            </a:xfrm>
          </p:grpSpPr>
          <p:sp>
            <p:nvSpPr>
              <p:cNvPr id="9" name="직사각형 8">
                <a:extLst>
                  <a:ext uri="{FF2B5EF4-FFF2-40B4-BE49-F238E27FC236}">
                    <a16:creationId xmlns:a16="http://schemas.microsoft.com/office/drawing/2014/main" id="{8638A797-6818-C241-8658-D7FB33162F9C}"/>
                  </a:ext>
                </a:extLst>
              </p:cNvPr>
              <p:cNvSpPr/>
              <p:nvPr/>
            </p:nvSpPr>
            <p:spPr bwMode="auto">
              <a:xfrm>
                <a:off x="560593" y="24559983"/>
                <a:ext cx="10122519" cy="6620400"/>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59" name="모서리가 둥근 직사각형 58"/>
              <p:cNvSpPr/>
              <p:nvPr/>
            </p:nvSpPr>
            <p:spPr bwMode="auto">
              <a:xfrm>
                <a:off x="684448" y="24225364"/>
                <a:ext cx="9826275" cy="888051"/>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1471"/>
                <a:r>
                  <a:rPr lang="en-US"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CONCLUSIONS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8" name="TextBox 27">
              <a:extLst>
                <a:ext uri="{FF2B5EF4-FFF2-40B4-BE49-F238E27FC236}">
                  <a16:creationId xmlns:a16="http://schemas.microsoft.com/office/drawing/2014/main" id="{10EA6FEA-B2CB-B04E-B104-5B4CA77F50D4}"/>
                </a:ext>
              </a:extLst>
            </p:cNvPr>
            <p:cNvSpPr txBox="1"/>
            <p:nvPr/>
          </p:nvSpPr>
          <p:spPr>
            <a:xfrm>
              <a:off x="738299" y="25288807"/>
              <a:ext cx="9624066" cy="5688674"/>
            </a:xfrm>
            <a:prstGeom prst="rect">
              <a:avLst/>
            </a:prstGeom>
            <a:noFill/>
          </p:spPr>
          <p:txBody>
            <a:bodyPr wrap="square" rtlCol="0">
              <a:spAutoFit/>
            </a:bodyPr>
            <a:lstStyle/>
            <a:p>
              <a:pPr algn="just">
                <a:lnSpc>
                  <a:spcPct val="150000"/>
                </a:lnSpc>
              </a:pPr>
              <a:r>
                <a:rPr lang="en-US" altLang="ko-KR" sz="2400">
                  <a:latin typeface="+mn-ea"/>
                  <a:ea typeface="+mn-ea"/>
                </a:rPr>
                <a:t> Conjunctivitis </a:t>
              </a:r>
              <a:r>
                <a:rPr lang="en-US" altLang="ko-KR" sz="2400" dirty="0">
                  <a:latin typeface="+mn-ea"/>
                  <a:ea typeface="+mn-ea"/>
                </a:rPr>
                <a:t>showed the highest rate of ophthalmic symptoms caused by COVID-19 virus. Through this, if symptoms of conjunctivitis appear even without fever or respiratory problems, which are the main symptoms of COVID-19, SARS-CoV-2 may be considered reasonable to doubt. In addition, since there is a possibility of ocular infection of SARS-CoV-2, it is recommended to wear eye protection, goggles, and equipment such as glasses to prevent the virus through passing from hands to the eyes.</a:t>
              </a:r>
            </a:p>
          </p:txBody>
        </p:sp>
      </p:grpSp>
      <p:grpSp>
        <p:nvGrpSpPr>
          <p:cNvPr id="17" name="Group 16">
            <a:extLst>
              <a:ext uri="{FF2B5EF4-FFF2-40B4-BE49-F238E27FC236}">
                <a16:creationId xmlns:a16="http://schemas.microsoft.com/office/drawing/2014/main" id="{4931802E-97AE-4B4A-AB3C-882461B38A9F}"/>
              </a:ext>
            </a:extLst>
          </p:cNvPr>
          <p:cNvGrpSpPr/>
          <p:nvPr/>
        </p:nvGrpSpPr>
        <p:grpSpPr>
          <a:xfrm>
            <a:off x="10975195" y="25925912"/>
            <a:ext cx="10117506" cy="5599087"/>
            <a:chOff x="10992132" y="24249100"/>
            <a:chExt cx="10133119" cy="6961834"/>
          </a:xfrm>
        </p:grpSpPr>
        <p:grpSp>
          <p:nvGrpSpPr>
            <p:cNvPr id="12" name="Group 11">
              <a:extLst>
                <a:ext uri="{FF2B5EF4-FFF2-40B4-BE49-F238E27FC236}">
                  <a16:creationId xmlns:a16="http://schemas.microsoft.com/office/drawing/2014/main" id="{F8F8CD25-4976-A54A-80A8-04D2AB445846}"/>
                </a:ext>
              </a:extLst>
            </p:cNvPr>
            <p:cNvGrpSpPr/>
            <p:nvPr/>
          </p:nvGrpSpPr>
          <p:grpSpPr>
            <a:xfrm>
              <a:off x="10992132" y="24249100"/>
              <a:ext cx="10133119" cy="6961834"/>
              <a:chOff x="11007969" y="24247704"/>
              <a:chExt cx="10123200" cy="6955019"/>
            </a:xfrm>
          </p:grpSpPr>
          <p:sp>
            <p:nvSpPr>
              <p:cNvPr id="10" name="직사각형 9">
                <a:extLst>
                  <a:ext uri="{FF2B5EF4-FFF2-40B4-BE49-F238E27FC236}">
                    <a16:creationId xmlns:a16="http://schemas.microsoft.com/office/drawing/2014/main" id="{9F158DD6-0D08-F14A-9712-B895C6848514}"/>
                  </a:ext>
                </a:extLst>
              </p:cNvPr>
              <p:cNvSpPr/>
              <p:nvPr/>
            </p:nvSpPr>
            <p:spPr bwMode="auto">
              <a:xfrm>
                <a:off x="11007969" y="24586266"/>
                <a:ext cx="10123200" cy="6616457"/>
              </a:xfrm>
              <a:prstGeom prst="rect">
                <a:avLst/>
              </a:prstGeom>
              <a:noFill/>
              <a:ln w="9525" cap="flat" cmpd="sng" algn="ctr">
                <a:solidFill>
                  <a:schemeClr val="tx1"/>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defTabSz="3084552"/>
                <a:endParaRPr lang="ko-KR" altLang="en-US" sz="6097"/>
              </a:p>
            </p:txBody>
          </p:sp>
          <p:sp>
            <p:nvSpPr>
              <p:cNvPr id="66" name="모서리가 둥근 직사각형 65"/>
              <p:cNvSpPr/>
              <p:nvPr/>
            </p:nvSpPr>
            <p:spPr bwMode="auto">
              <a:xfrm>
                <a:off x="11233398" y="24247704"/>
                <a:ext cx="9721080" cy="843735"/>
              </a:xfrm>
              <a:prstGeom prst="roundRect">
                <a:avLst/>
              </a:prstGeom>
              <a:solidFill>
                <a:srgbClr val="F66A00"/>
              </a:solidFill>
              <a:ln w="9525" cap="flat" cmpd="sng" algn="ctr">
                <a:solidFill>
                  <a:srgbClr val="F66A00"/>
                </a:solidFill>
                <a:prstDash val="solid"/>
                <a:round/>
                <a:headEnd type="none" w="med" len="med"/>
                <a:tailEnd type="none" w="med" len="med"/>
              </a:ln>
              <a:effectLst/>
            </p:spPr>
            <p:txBody>
              <a:bodyPr vert="horz" wrap="square" lIns="91389" tIns="45694" rIns="91389" bIns="45694" numCol="1" rtlCol="0" anchor="t" anchorCtr="0" compatLnSpc="1">
                <a:prstTxWarp prst="textNoShape">
                  <a:avLst/>
                </a:prstTxWarp>
              </a:bodyPr>
              <a:lstStyle/>
              <a:p>
                <a:pPr algn="ctr" defTabSz="3081471"/>
                <a:r>
                  <a:rPr lang="en-CA" altLang="ko-KR"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rPr>
                  <a:t>REFERENCES</a:t>
                </a:r>
                <a:endParaRPr lang="ko-KR" altLang="en-US" sz="3994" b="1" dirty="0">
                  <a:solidFill>
                    <a:schemeClr val="bg1"/>
                  </a:solidFill>
                  <a:latin typeface="Malgun Gothic" panose="020B0503020000020004" pitchFamily="34" charset="-127"/>
                  <a:ea typeface="Malgun Gothic" panose="020B0503020000020004" pitchFamily="34" charset="-127"/>
                  <a:cs typeface="Calibri" panose="020F0502020204030204" pitchFamily="34" charset="0"/>
                </a:endParaRPr>
              </a:p>
            </p:txBody>
          </p:sp>
        </p:grpSp>
        <p:sp>
          <p:nvSpPr>
            <p:cNvPr id="29" name="TextBox 28">
              <a:extLst>
                <a:ext uri="{FF2B5EF4-FFF2-40B4-BE49-F238E27FC236}">
                  <a16:creationId xmlns:a16="http://schemas.microsoft.com/office/drawing/2014/main" id="{C8107D12-3FCE-874C-8BC6-4CE087D15BE9}"/>
                </a:ext>
              </a:extLst>
            </p:cNvPr>
            <p:cNvSpPr txBox="1"/>
            <p:nvPr/>
          </p:nvSpPr>
          <p:spPr>
            <a:xfrm>
              <a:off x="11217782" y="25246359"/>
              <a:ext cx="9624066" cy="5893356"/>
            </a:xfrm>
            <a:prstGeom prst="rect">
              <a:avLst/>
            </a:prstGeom>
            <a:noFill/>
          </p:spPr>
          <p:txBody>
            <a:bodyPr wrap="square" rtlCol="0">
              <a:spAutoFit/>
            </a:bodyPr>
            <a:lstStyle/>
            <a:p>
              <a:pPr marL="365125" indent="-365125" algn="just"/>
              <a:r>
                <a:rPr lang="en-US" altLang="ko-KR" sz="1800" spc="-100" dirty="0">
                  <a:latin typeface="맑은 고딕" panose="020B0503020000020004" pitchFamily="50" charset="-127"/>
                  <a:ea typeface="맑은 고딕" panose="020B0503020000020004" pitchFamily="50" charset="-127"/>
                </a:rPr>
                <a:t>[1]</a:t>
              </a:r>
              <a:r>
                <a:rPr lang="ko-KR" altLang="en-US" sz="1800" spc="-100" dirty="0">
                  <a:latin typeface="맑은 고딕" panose="020B0503020000020004" pitchFamily="50" charset="-127"/>
                  <a:ea typeface="맑은 고딕" panose="020B0503020000020004" pitchFamily="50" charset="-127"/>
                </a:rPr>
                <a:t> </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Ivan</a:t>
              </a:r>
              <a:r>
                <a:rPr lang="en-US" altLang="ko-KR" sz="1800" kern="0" spc="-100" dirty="0">
                  <a:solidFill>
                    <a:srgbClr val="000000"/>
                  </a:solidFill>
                  <a:latin typeface="맑은 고딕" panose="020B0503020000020004" pitchFamily="50" charset="-127"/>
                  <a:ea typeface="맑은 고딕" panose="020B0503020000020004" pitchFamily="50" charset="-127"/>
                </a:rPr>
                <a:t> </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S .et. al, Can the Coronavirus Disease 2019 (COVID-19) Affect the Eyes? A Review of Coronaviruses and Ocular Implications in Humans and Animals,</a:t>
              </a:r>
              <a:r>
                <a:rPr lang="en-US" altLang="ko-KR" sz="1800" kern="0" spc="-100" dirty="0">
                  <a:solidFill>
                    <a:srgbClr val="000000"/>
                  </a:solidFill>
                  <a:latin typeface="맑은 고딕" panose="020B0503020000020004" pitchFamily="50" charset="-127"/>
                  <a:ea typeface="맑은 고딕" panose="020B0503020000020004" pitchFamily="50" charset="-127"/>
                </a:rPr>
                <a:t> </a:t>
              </a:r>
              <a:r>
                <a:rPr lang="en-US" altLang="ko-KR" sz="1800" kern="0" spc="-100" dirty="0" err="1">
                  <a:solidFill>
                    <a:srgbClr val="000000"/>
                  </a:solidFill>
                  <a:latin typeface="맑은 고딕" panose="020B0503020000020004" pitchFamily="50" charset="-127"/>
                  <a:ea typeface="맑은 고딕" panose="020B0503020000020004" pitchFamily="50" charset="-127"/>
                </a:rPr>
                <a:t>Ocul</a:t>
              </a:r>
              <a:r>
                <a:rPr lang="en-US" altLang="ko-KR" sz="1800" kern="0" spc="-100" dirty="0">
                  <a:solidFill>
                    <a:srgbClr val="000000"/>
                  </a:solidFill>
                  <a:latin typeface="맑은 고딕" panose="020B0503020000020004" pitchFamily="50" charset="-127"/>
                  <a:ea typeface="맑은 고딕" panose="020B0503020000020004" pitchFamily="50" charset="-127"/>
                </a:rPr>
                <a:t> </a:t>
              </a:r>
              <a:r>
                <a:rPr lang="en-US" altLang="ko-KR" sz="1800" kern="0" spc="-100" dirty="0" err="1">
                  <a:solidFill>
                    <a:srgbClr val="000000"/>
                  </a:solidFill>
                  <a:latin typeface="맑은 고딕" panose="020B0503020000020004" pitchFamily="50" charset="-127"/>
                  <a:ea typeface="맑은 고딕" panose="020B0503020000020004" pitchFamily="50" charset="-127"/>
                </a:rPr>
                <a:t>Immunol</a:t>
              </a:r>
              <a:r>
                <a:rPr lang="en-US" altLang="ko-KR" sz="1800" kern="0" spc="-100" dirty="0">
                  <a:solidFill>
                    <a:srgbClr val="000000"/>
                  </a:solidFill>
                  <a:latin typeface="맑은 고딕" panose="020B0503020000020004" pitchFamily="50" charset="-127"/>
                  <a:ea typeface="맑은 고딕" panose="020B0503020000020004" pitchFamily="50" charset="-127"/>
                </a:rPr>
                <a:t> Inflamm.</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2020: 1–5.</a:t>
              </a:r>
            </a:p>
            <a:p>
              <a:pPr marL="365125" indent="-365125" algn="just"/>
              <a:r>
                <a:rPr lang="en-US" altLang="ko-KR" sz="1800" spc="-100" dirty="0">
                  <a:latin typeface="맑은 고딕" panose="020B0503020000020004" pitchFamily="50" charset="-127"/>
                  <a:ea typeface="맑은 고딕" panose="020B0503020000020004" pitchFamily="50" charset="-127"/>
                </a:rPr>
                <a:t>[2]</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 Alexander EG. et al. The species Severe acute respiratory syndrome-related coronavirus: classifying 2019-nCoV and naming it SARS-CoV-2,Nature Microbiology2020;5:536–544</a:t>
              </a:r>
            </a:p>
            <a:p>
              <a:pPr marL="365125" indent="-365125" algn="just"/>
              <a:r>
                <a:rPr lang="en-US" altLang="ko-KR" sz="1800" spc="-100" dirty="0">
                  <a:latin typeface="맑은 고딕" panose="020B0503020000020004" pitchFamily="50" charset="-127"/>
                  <a:ea typeface="맑은 고딕" panose="020B0503020000020004" pitchFamily="50" charset="-127"/>
                </a:rPr>
                <a:t>[3] </a:t>
              </a:r>
              <a:r>
                <a:rPr lang="en-US" altLang="ko-KR" sz="1800" kern="0" spc="-100" dirty="0" err="1">
                  <a:solidFill>
                    <a:srgbClr val="000000"/>
                  </a:solidFill>
                  <a:effectLst/>
                  <a:latin typeface="맑은 고딕" panose="020B0503020000020004" pitchFamily="50" charset="-127"/>
                  <a:ea typeface="맑은 고딕" panose="020B0503020000020004" pitchFamily="50" charset="-127"/>
                </a:rPr>
                <a:t>Deeksha</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 P. et al. Mesenchymal stem cells in SARS-CoV-2 infection: A hype or hope,</a:t>
              </a:r>
              <a:r>
                <a:rPr lang="en-US" altLang="ko-KR" sz="1800" kern="0" spc="-100" dirty="0">
                  <a:solidFill>
                    <a:srgbClr val="800080"/>
                  </a:solidFill>
                  <a:latin typeface="맑은 고딕" panose="020B0503020000020004" pitchFamily="50" charset="-127"/>
                  <a:ea typeface="맑은 고딕" panose="020B0503020000020004" pitchFamily="50" charset="-127"/>
                </a:rPr>
                <a:t> Life Sciences </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2021; 284:119901</a:t>
              </a:r>
            </a:p>
            <a:p>
              <a:pPr marL="365125" indent="-365125" algn="just"/>
              <a:r>
                <a:rPr lang="en-US" altLang="ko-KR" sz="1800" spc="-100" dirty="0">
                  <a:latin typeface="맑은 고딕" panose="020B0503020000020004" pitchFamily="50" charset="-127"/>
                  <a:ea typeface="맑은 고딕" panose="020B0503020000020004" pitchFamily="50" charset="-127"/>
                </a:rPr>
                <a:t>[4] </a:t>
              </a:r>
              <a:r>
                <a:rPr lang="en-US" altLang="ko-KR" sz="1800" kern="0" spc="-100" dirty="0" err="1">
                  <a:solidFill>
                    <a:srgbClr val="000000"/>
                  </a:solidFill>
                  <a:effectLst/>
                  <a:latin typeface="맑은 고딕" panose="020B0503020000020004" pitchFamily="50" charset="-127"/>
                  <a:ea typeface="맑은 고딕" panose="020B0503020000020004" pitchFamily="50" charset="-127"/>
                </a:rPr>
                <a:t>Eurosurveillance</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 Editorial Team. Note from the editors: World Health Organization declares novel coronavirus (2019-nCoV) sixth public health emergency of international concern, Euro </a:t>
              </a:r>
              <a:r>
                <a:rPr lang="en-US" altLang="ko-KR" sz="1800" kern="0" spc="-100" dirty="0" err="1">
                  <a:solidFill>
                    <a:srgbClr val="000000"/>
                  </a:solidFill>
                  <a:effectLst/>
                  <a:latin typeface="맑은 고딕" panose="020B0503020000020004" pitchFamily="50" charset="-127"/>
                  <a:ea typeface="맑은 고딕" panose="020B0503020000020004" pitchFamily="50" charset="-127"/>
                </a:rPr>
                <a:t>Surveill</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 2020;5:200131e</a:t>
              </a:r>
            </a:p>
            <a:p>
              <a:pPr marL="365125" indent="-365125" algn="just"/>
              <a:r>
                <a:rPr lang="en-US" altLang="ko-KR" sz="1800" spc="-100" dirty="0">
                  <a:latin typeface="맑은 고딕" panose="020B0503020000020004" pitchFamily="50" charset="-127"/>
                  <a:ea typeface="맑은 고딕" panose="020B0503020000020004" pitchFamily="50" charset="-127"/>
                </a:rPr>
                <a:t>[5] </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World Health Organization. WHO Coronavirus(COVID-19) Dashboard </a:t>
              </a:r>
              <a:r>
                <a:rPr lang="en-US" altLang="ko-KR" sz="1800" kern="0" spc="-100" dirty="0" err="1">
                  <a:solidFill>
                    <a:srgbClr val="000000"/>
                  </a:solidFill>
                  <a:effectLst/>
                  <a:latin typeface="맑은 고딕" panose="020B0503020000020004" pitchFamily="50" charset="-127"/>
                  <a:ea typeface="맑은 고딕" panose="020B0503020000020004" pitchFamily="50" charset="-127"/>
                </a:rPr>
                <a:t>Overview,</a:t>
              </a:r>
              <a:r>
                <a:rPr lang="en-US" altLang="ko-KR" sz="1800" kern="0" spc="-100" dirty="0" err="1">
                  <a:solidFill>
                    <a:srgbClr val="000000"/>
                  </a:solidFill>
                  <a:latin typeface="맑은 고딕" panose="020B0503020000020004" pitchFamily="50" charset="-127"/>
                  <a:ea typeface="맑은 고딕" panose="020B0503020000020004" pitchFamily="50" charset="-127"/>
                </a:rPr>
                <a:t>https</a:t>
              </a:r>
              <a:r>
                <a:rPr lang="en-US" altLang="ko-KR" sz="1800" kern="0" spc="-100" dirty="0">
                  <a:solidFill>
                    <a:srgbClr val="000000"/>
                  </a:solidFill>
                  <a:latin typeface="맑은 고딕" panose="020B0503020000020004" pitchFamily="50" charset="-127"/>
                  <a:ea typeface="맑은 고딕" panose="020B0503020000020004" pitchFamily="50" charset="-127"/>
                </a:rPr>
                <a:t>://covid19.who.int/</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 2021.8.30.</a:t>
              </a:r>
            </a:p>
            <a:p>
              <a:pPr marL="365125" indent="-365125" algn="just"/>
              <a:r>
                <a:rPr lang="en-US" altLang="ko-KR" sz="1800" spc="-100" dirty="0">
                  <a:latin typeface="맑은 고딕" panose="020B0503020000020004" pitchFamily="50" charset="-127"/>
                  <a:ea typeface="맑은 고딕" panose="020B0503020000020004" pitchFamily="50" charset="-127"/>
                </a:rPr>
                <a:t>[6] </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Park SU, Epidemiology, Virology, and Clinical Features of Severe Acute Respiratory Syndrome Coronavirus 2 (SARS-CoV-2; Coronavirus Disease-19), </a:t>
              </a:r>
              <a:r>
                <a:rPr lang="en-US" altLang="ko-KR" sz="1800" kern="0" spc="-100" dirty="0" err="1">
                  <a:solidFill>
                    <a:srgbClr val="000000"/>
                  </a:solidFill>
                  <a:effectLst/>
                  <a:latin typeface="맑은 고딕" panose="020B0503020000020004" pitchFamily="50" charset="-127"/>
                  <a:ea typeface="맑은 고딕" panose="020B0503020000020004" pitchFamily="50" charset="-127"/>
                </a:rPr>
                <a:t>Pediatr</a:t>
              </a:r>
              <a:r>
                <a:rPr lang="en-US" altLang="ko-KR" sz="1800" kern="0" spc="-100" dirty="0">
                  <a:solidFill>
                    <a:srgbClr val="000000"/>
                  </a:solidFill>
                  <a:effectLst/>
                  <a:latin typeface="맑은 고딕" panose="020B0503020000020004" pitchFamily="50" charset="-127"/>
                  <a:ea typeface="맑은 고딕" panose="020B0503020000020004" pitchFamily="50" charset="-127"/>
                </a:rPr>
                <a:t> Infect Vaccine. 2020;1:1-10.</a:t>
              </a:r>
            </a:p>
            <a:p>
              <a:pPr marL="365125" indent="-365125" algn="just"/>
              <a:r>
                <a:rPr lang="en-US" altLang="ko-KR" sz="1800" kern="0" spc="-100" dirty="0">
                  <a:solidFill>
                    <a:srgbClr val="000000"/>
                  </a:solidFill>
                  <a:latin typeface="맑은 고딕" panose="020B0503020000020004" pitchFamily="50" charset="-127"/>
                  <a:ea typeface="맑은 고딕" panose="020B0503020000020004" pitchFamily="50" charset="-127"/>
                </a:rPr>
                <a:t>[7] </a:t>
              </a:r>
              <a:r>
                <a:rPr lang="en-US" altLang="ko-KR" sz="1600" kern="0" spc="-100" dirty="0">
                  <a:solidFill>
                    <a:srgbClr val="000000"/>
                  </a:solidFill>
                  <a:effectLst/>
                  <a:latin typeface="맑은 고딕" panose="020B0503020000020004" pitchFamily="50" charset="-127"/>
                  <a:ea typeface="맑은 고딕" panose="020B0503020000020004" pitchFamily="50" charset="-127"/>
                </a:rPr>
                <a:t>World Health Organization, “Coronavirus Overview”, https://www.who.int/health-topics/ </a:t>
              </a:r>
              <a:r>
                <a:rPr lang="en-US" altLang="ko-KR" sz="1600" kern="0" spc="-100" dirty="0" err="1">
                  <a:solidFill>
                    <a:srgbClr val="000000"/>
                  </a:solidFill>
                  <a:effectLst/>
                  <a:latin typeface="맑은 고딕" panose="020B0503020000020004" pitchFamily="50" charset="-127"/>
                  <a:ea typeface="맑은 고딕" panose="020B0503020000020004" pitchFamily="50" charset="-127"/>
                </a:rPr>
                <a:t>coronavirus#tab</a:t>
              </a:r>
              <a:r>
                <a:rPr lang="en-US" altLang="ko-KR" sz="1600" kern="0" spc="-100" dirty="0">
                  <a:solidFill>
                    <a:srgbClr val="000000"/>
                  </a:solidFill>
                  <a:effectLst/>
                  <a:latin typeface="맑은 고딕" panose="020B0503020000020004" pitchFamily="50" charset="-127"/>
                  <a:ea typeface="맑은 고딕" panose="020B0503020000020004" pitchFamily="50" charset="-127"/>
                </a:rPr>
                <a:t>=tab_1, 2021.8.30.</a:t>
              </a:r>
            </a:p>
            <a:p>
              <a:pPr marL="365125" indent="-365125" algn="just"/>
              <a:r>
                <a:rPr lang="en-US" altLang="ko-KR" sz="1800" kern="0" spc="-100" dirty="0">
                  <a:solidFill>
                    <a:srgbClr val="000000"/>
                  </a:solidFill>
                  <a:effectLst/>
                  <a:latin typeface="맑은 고딕" panose="020B0503020000020004" pitchFamily="50" charset="-127"/>
                  <a:ea typeface="맑은 고딕" panose="020B0503020000020004" pitchFamily="50" charset="-127"/>
                </a:rPr>
                <a:t>[8] </a:t>
              </a:r>
              <a:r>
                <a:rPr lang="en-US" altLang="ko-KR" sz="1600" kern="0" spc="-100" dirty="0" err="1">
                  <a:solidFill>
                    <a:srgbClr val="000000"/>
                  </a:solidFill>
                  <a:effectLst/>
                  <a:latin typeface="맑은 고딕" panose="020B0503020000020004" pitchFamily="50" charset="-127"/>
                  <a:ea typeface="맑은 고딕" panose="020B0503020000020004" pitchFamily="50" charset="-127"/>
                </a:rPr>
                <a:t>Alexios</a:t>
              </a:r>
              <a:r>
                <a:rPr lang="en-US" altLang="ko-KR" sz="1600" kern="0" spc="-100" dirty="0">
                  <a:solidFill>
                    <a:srgbClr val="000000"/>
                  </a:solidFill>
                  <a:effectLst/>
                  <a:latin typeface="맑은 고딕" panose="020B0503020000020004" pitchFamily="50" charset="-127"/>
                  <a:ea typeface="맑은 고딕" panose="020B0503020000020004" pitchFamily="50" charset="-127"/>
                </a:rPr>
                <a:t> AP. Conjunctivitis as a Sentinel of SARS-CoV-2 Infection: a Need of Revision for Mild Symptoms,</a:t>
              </a:r>
              <a:r>
                <a:rPr lang="en-US" altLang="ko-KR" sz="1600" kern="0" spc="-100" dirty="0">
                  <a:solidFill>
                    <a:srgbClr val="800080"/>
                  </a:solidFill>
                  <a:latin typeface="맑은 고딕" panose="020B0503020000020004" pitchFamily="50" charset="-127"/>
                  <a:ea typeface="맑은 고딕" panose="020B0503020000020004" pitchFamily="50" charset="-127"/>
                </a:rPr>
                <a:t> SN Comprehensive Clinical Medicine </a:t>
              </a:r>
              <a:r>
                <a:rPr lang="en-US" altLang="ko-KR" sz="1600" kern="0" spc="-100" dirty="0">
                  <a:solidFill>
                    <a:srgbClr val="000000"/>
                  </a:solidFill>
                  <a:effectLst/>
                  <a:latin typeface="맑은 고딕" panose="020B0503020000020004" pitchFamily="50" charset="-127"/>
                  <a:ea typeface="맑은 고딕" panose="020B0503020000020004" pitchFamily="50" charset="-127"/>
                </a:rPr>
                <a:t>2020;2:859–864</a:t>
              </a:r>
            </a:p>
          </p:txBody>
        </p:sp>
      </p:grpSp>
      <p:pic>
        <p:nvPicPr>
          <p:cNvPr id="19" name="그림 18">
            <a:extLst>
              <a:ext uri="{FF2B5EF4-FFF2-40B4-BE49-F238E27FC236}">
                <a16:creationId xmlns:a16="http://schemas.microsoft.com/office/drawing/2014/main" id="{DED5FD4B-3BFC-4E21-B9BE-7D82FC43ED9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8451" b="94836" l="5379" r="95355">
                        <a14:foregroundMark x1="33741" y1="17840" x2="33007" y2="39202"/>
                        <a14:foregroundMark x1="9046" y1="34507" x2="12469" y2="30516"/>
                        <a14:foregroundMark x1="13692" y1="28873" x2="23716" y2="18779"/>
                        <a14:foregroundMark x1="23716" y1="18779" x2="33252" y2="13615"/>
                        <a14:foregroundMark x1="48655" y1="29812" x2="48655" y2="70892"/>
                        <a14:foregroundMark x1="28606" y1="57746" x2="70660" y2="53991"/>
                        <a14:foregroundMark x1="59658" y1="64085" x2="49144" y2="30282"/>
                        <a14:foregroundMark x1="88509" y1="38732" x2="90709" y2="56808"/>
                        <a14:foregroundMark x1="90709" y1="56808" x2="75550" y2="70657"/>
                        <a14:foregroundMark x1="55012" y1="17136" x2="53545" y2="41549"/>
                        <a14:foregroundMark x1="34230" y1="12441" x2="50367" y2="10094"/>
                        <a14:foregroundMark x1="50611" y1="8920" x2="72861" y2="15258"/>
                        <a14:foregroundMark x1="9046" y1="36385" x2="7335" y2="53286"/>
                        <a14:foregroundMark x1="13447" y1="40610" x2="14670" y2="56103"/>
                        <a14:foregroundMark x1="14670" y1="56103" x2="14914" y2="56808"/>
                        <a14:foregroundMark x1="27873" y1="52582" x2="30562" y2="62676"/>
                        <a14:foregroundMark x1="52567" y1="63380" x2="52567" y2="71127"/>
                        <a14:foregroundMark x1="36430" y1="63380" x2="50856" y2="65258"/>
                        <a14:foregroundMark x1="50856" y1="65258" x2="63814" y2="63380"/>
                        <a14:foregroundMark x1="63814" y1="63380" x2="71883" y2="54460"/>
                        <a14:foregroundMark x1="41565" y1="77230" x2="57457" y2="76761"/>
                        <a14:foregroundMark x1="49389" y1="90376" x2="58680" y2="87559"/>
                        <a14:foregroundMark x1="48900" y1="94836" x2="75306" y2="87793"/>
                        <a14:foregroundMark x1="75306" y1="87793" x2="78240" y2="85446"/>
                        <a14:foregroundMark x1="83130" y1="83333" x2="91198" y2="68779"/>
                        <a14:foregroundMark x1="93399" y1="41549" x2="95599" y2="55164"/>
                        <a14:foregroundMark x1="95599" y1="55164" x2="90220" y2="68545"/>
                        <a14:foregroundMark x1="72372" y1="14319" x2="89976" y2="31690"/>
                        <a14:foregroundMark x1="89976" y1="31690" x2="93399" y2="41080"/>
                        <a14:foregroundMark x1="5868" y1="44601" x2="12225" y2="72770"/>
                        <a14:foregroundMark x1="12225" y1="72770" x2="18337" y2="80516"/>
                        <a14:foregroundMark x1="5379" y1="51643" x2="9780" y2="70892"/>
                        <a14:foregroundMark x1="17604" y1="80986" x2="28851" y2="89202"/>
                        <a14:foregroundMark x1="28851" y1="89202" x2="44743" y2="94366"/>
                        <a14:foregroundMark x1="44743" y1="94366" x2="59413" y2="94836"/>
                        <a14:foregroundMark x1="59413" y1="94836" x2="75795" y2="89202"/>
                        <a14:foregroundMark x1="75795" y1="89202" x2="76773" y2="88263"/>
                        <a14:foregroundMark x1="95110" y1="60094" x2="92910" y2="69014"/>
                        <a14:foregroundMark x1="35208" y1="74413" x2="62347" y2="73239"/>
                        <a14:foregroundMark x1="65526" y1="70892" x2="62103" y2="78638"/>
                        <a14:foregroundMark x1="36430" y1="37793" x2="35941" y2="47418"/>
                      </a14:backgroundRemoval>
                    </a14:imgEffect>
                  </a14:imgLayer>
                </a14:imgProps>
              </a:ext>
            </a:extLst>
          </a:blip>
          <a:stretch>
            <a:fillRect/>
          </a:stretch>
        </p:blipFill>
        <p:spPr>
          <a:xfrm>
            <a:off x="17354078" y="871123"/>
            <a:ext cx="3125186" cy="3255084"/>
          </a:xfrm>
          <a:prstGeom prst="rect">
            <a:avLst/>
          </a:prstGeom>
        </p:spPr>
      </p:pic>
      <p:graphicFrame>
        <p:nvGraphicFramePr>
          <p:cNvPr id="20" name="표 19">
            <a:extLst>
              <a:ext uri="{FF2B5EF4-FFF2-40B4-BE49-F238E27FC236}">
                <a16:creationId xmlns:a16="http://schemas.microsoft.com/office/drawing/2014/main" id="{A0BC1E52-81B3-4211-B3C7-5BCB39B78AB6}"/>
              </a:ext>
            </a:extLst>
          </p:cNvPr>
          <p:cNvGraphicFramePr>
            <a:graphicFrameLocks noGrp="1"/>
          </p:cNvGraphicFramePr>
          <p:nvPr>
            <p:extLst>
              <p:ext uri="{D42A27DB-BD31-4B8C-83A1-F6EECF244321}">
                <p14:modId xmlns:p14="http://schemas.microsoft.com/office/powerpoint/2010/main" val="413027640"/>
              </p:ext>
            </p:extLst>
          </p:nvPr>
        </p:nvGraphicFramePr>
        <p:xfrm>
          <a:off x="765974" y="13691384"/>
          <a:ext cx="9832281" cy="8781687"/>
        </p:xfrm>
        <a:graphic>
          <a:graphicData uri="http://schemas.openxmlformats.org/drawingml/2006/table">
            <a:tbl>
              <a:tblPr/>
              <a:tblGrid>
                <a:gridCol w="602328">
                  <a:extLst>
                    <a:ext uri="{9D8B030D-6E8A-4147-A177-3AD203B41FA5}">
                      <a16:colId xmlns:a16="http://schemas.microsoft.com/office/drawing/2014/main" val="2609933845"/>
                    </a:ext>
                  </a:extLst>
                </a:gridCol>
                <a:gridCol w="792088">
                  <a:extLst>
                    <a:ext uri="{9D8B030D-6E8A-4147-A177-3AD203B41FA5}">
                      <a16:colId xmlns:a16="http://schemas.microsoft.com/office/drawing/2014/main" val="3694749455"/>
                    </a:ext>
                  </a:extLst>
                </a:gridCol>
                <a:gridCol w="864096">
                  <a:extLst>
                    <a:ext uri="{9D8B030D-6E8A-4147-A177-3AD203B41FA5}">
                      <a16:colId xmlns:a16="http://schemas.microsoft.com/office/drawing/2014/main" val="3833585520"/>
                    </a:ext>
                  </a:extLst>
                </a:gridCol>
                <a:gridCol w="1152128">
                  <a:extLst>
                    <a:ext uri="{9D8B030D-6E8A-4147-A177-3AD203B41FA5}">
                      <a16:colId xmlns:a16="http://schemas.microsoft.com/office/drawing/2014/main" val="4114811227"/>
                    </a:ext>
                  </a:extLst>
                </a:gridCol>
                <a:gridCol w="1152128">
                  <a:extLst>
                    <a:ext uri="{9D8B030D-6E8A-4147-A177-3AD203B41FA5}">
                      <a16:colId xmlns:a16="http://schemas.microsoft.com/office/drawing/2014/main" val="3334169678"/>
                    </a:ext>
                  </a:extLst>
                </a:gridCol>
                <a:gridCol w="2952328">
                  <a:extLst>
                    <a:ext uri="{9D8B030D-6E8A-4147-A177-3AD203B41FA5}">
                      <a16:colId xmlns:a16="http://schemas.microsoft.com/office/drawing/2014/main" val="4024039497"/>
                    </a:ext>
                  </a:extLst>
                </a:gridCol>
                <a:gridCol w="2317185">
                  <a:extLst>
                    <a:ext uri="{9D8B030D-6E8A-4147-A177-3AD203B41FA5}">
                      <a16:colId xmlns:a16="http://schemas.microsoft.com/office/drawing/2014/main" val="3457763266"/>
                    </a:ext>
                  </a:extLst>
                </a:gridCol>
              </a:tblGrid>
              <a:tr h="598742">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Case No.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Gender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ratio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Ages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sz="1400" b="1" kern="0" spc="-100" dirty="0">
                          <a:solidFill>
                            <a:srgbClr val="000000"/>
                          </a:solidFill>
                          <a:effectLst/>
                          <a:latin typeface="맑은 고딕" panose="020B0503020000020004" pitchFamily="50" charset="-127"/>
                          <a:ea typeface="맑은 고딕" panose="020B0503020000020004" pitchFamily="50" charset="-127"/>
                        </a:rPr>
                        <a:t>No. COVID-19  patients</a:t>
                      </a:r>
                      <a:endParaRPr lang="ko-KR" altLang="en-US" sz="1400" b="1" kern="0" spc="-10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No. conjunctival </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disease patients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Ocular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symptoms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Treatment</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19921481"/>
                  </a:ext>
                </a:extLst>
              </a:tr>
              <a:tr h="853376">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1</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M:65.8%</a:t>
                      </a:r>
                    </a:p>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F:34.2%</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65.8</a:t>
                      </a:r>
                      <a:r>
                        <a:rPr lang="ko-KR" altLang="en-US" sz="1400" kern="0" spc="0" baseline="0" dirty="0">
                          <a:solidFill>
                            <a:srgbClr val="000000"/>
                          </a:solidFill>
                          <a:effectLst/>
                          <a:latin typeface="맑은 고딕" panose="020B0503020000020004" pitchFamily="50" charset="-127"/>
                          <a:ea typeface="맑은 고딕" panose="020B0503020000020004" pitchFamily="50" charset="-127"/>
                        </a:rPr>
                        <a:t> </a:t>
                      </a:r>
                      <a:r>
                        <a:rPr lang="en-US" altLang="ko-KR" sz="1400" kern="0" spc="0" baseline="0" dirty="0">
                          <a:solidFill>
                            <a:srgbClr val="000000"/>
                          </a:solidFill>
                          <a:effectLst/>
                          <a:latin typeface="맑은 고딕" panose="020B0503020000020004" pitchFamily="50" charset="-127"/>
                          <a:ea typeface="맑은 고딕" panose="020B0503020000020004" pitchFamily="50" charset="-127"/>
                        </a:rPr>
                        <a:t>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38</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12</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결막충혈</a:t>
                      </a:r>
                      <a:r>
                        <a:rPr lang="en-US" altLang="ko-KR" sz="1400" kern="0" spc="0">
                          <a:solidFill>
                            <a:srgbClr val="000000"/>
                          </a:solidFill>
                          <a:effectLst/>
                          <a:latin typeface="맑은 고딕" panose="020B0503020000020004" pitchFamily="50" charset="-127"/>
                          <a:ea typeface="맑은 고딕" panose="020B0503020000020004" pitchFamily="50" charset="-127"/>
                        </a:rPr>
                        <a:t>(7.9%), </a:t>
                      </a:r>
                      <a:r>
                        <a:rPr lang="ko-KR" altLang="en-US" sz="1400" kern="0" spc="0">
                          <a:solidFill>
                            <a:srgbClr val="000000"/>
                          </a:solidFill>
                          <a:effectLst/>
                          <a:latin typeface="맑은 고딕" panose="020B0503020000020004" pitchFamily="50" charset="-127"/>
                          <a:ea typeface="맑은 고딕" panose="020B0503020000020004" pitchFamily="50" charset="-127"/>
                        </a:rPr>
                        <a:t>결막부종</a:t>
                      </a:r>
                      <a:r>
                        <a:rPr lang="en-US" altLang="ko-KR" sz="1400" kern="0" spc="0">
                          <a:solidFill>
                            <a:srgbClr val="000000"/>
                          </a:solidFill>
                          <a:effectLst/>
                          <a:latin typeface="맑은 고딕" panose="020B0503020000020004" pitchFamily="50" charset="-127"/>
                          <a:ea typeface="맑은 고딕" panose="020B0503020000020004" pitchFamily="50" charset="-127"/>
                        </a:rPr>
                        <a:t>(18.4%), </a:t>
                      </a: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r>
                        <a:rPr lang="en-US" altLang="ko-KR" sz="1400" kern="0" spc="0">
                          <a:solidFill>
                            <a:srgbClr val="000000"/>
                          </a:solidFill>
                          <a:effectLst/>
                          <a:latin typeface="맑은 고딕" panose="020B0503020000020004" pitchFamily="50" charset="-127"/>
                          <a:ea typeface="맑은 고딕" panose="020B0503020000020004" pitchFamily="50" charset="-127"/>
                        </a:rPr>
                        <a:t>(18.4%), </a:t>
                      </a:r>
                      <a:r>
                        <a:rPr lang="ko-KR" altLang="en-US" sz="1400" kern="0" spc="0">
                          <a:solidFill>
                            <a:srgbClr val="000000"/>
                          </a:solidFill>
                          <a:effectLst/>
                          <a:latin typeface="맑은 고딕" panose="020B0503020000020004" pitchFamily="50" charset="-127"/>
                          <a:ea typeface="맑은 고딕" panose="020B0503020000020004" pitchFamily="50" charset="-127"/>
                        </a:rPr>
                        <a:t>분비물 증가</a:t>
                      </a:r>
                      <a:r>
                        <a:rPr lang="en-US" altLang="ko-KR" sz="1400" kern="0" spc="0">
                          <a:solidFill>
                            <a:srgbClr val="000000"/>
                          </a:solidFill>
                          <a:effectLst/>
                          <a:latin typeface="맑은 고딕" panose="020B0503020000020004" pitchFamily="50" charset="-127"/>
                          <a:ea typeface="맑은 고딕" panose="020B0503020000020004" pitchFamily="50" charset="-127"/>
                        </a:rPr>
                        <a:t>(18.4%)</a:t>
                      </a:r>
                      <a:endParaRPr lang="ko-KR" altLang="en-US" sz="1400" kern="0" spc="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a:solidFill>
                            <a:srgbClr val="000000"/>
                          </a:solidFill>
                          <a:effectLst/>
                          <a:latin typeface="맑은 고딕" panose="020B0503020000020004" pitchFamily="50" charset="-127"/>
                          <a:ea typeface="맑은 고딕" panose="020B0503020000020004" pitchFamily="50" charset="-127"/>
                        </a:rPr>
                        <a:t>N/A</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7958116"/>
                  </a:ext>
                </a:extLst>
              </a:tr>
              <a:tr h="853376">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2</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40~50y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534</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33</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안구 건조</a:t>
                      </a:r>
                      <a:r>
                        <a:rPr lang="en-US" altLang="ko-KR" sz="1400" kern="0" spc="0" dirty="0">
                          <a:solidFill>
                            <a:srgbClr val="000000"/>
                          </a:solidFill>
                          <a:effectLst/>
                          <a:latin typeface="맑은 고딕" panose="020B0503020000020004" pitchFamily="50" charset="-127"/>
                          <a:ea typeface="맑은 고딕" panose="020B0503020000020004" pitchFamily="50" charset="-127"/>
                        </a:rPr>
                        <a:t>(21.0%), </a:t>
                      </a:r>
                      <a:r>
                        <a:rPr lang="ko-KR" altLang="en-US" sz="1400" kern="0" spc="0" dirty="0">
                          <a:solidFill>
                            <a:srgbClr val="000000"/>
                          </a:solidFill>
                          <a:effectLst/>
                          <a:latin typeface="맑은 고딕" panose="020B0503020000020004" pitchFamily="50" charset="-127"/>
                          <a:ea typeface="맑은 고딕" panose="020B0503020000020004" pitchFamily="50" charset="-127"/>
                        </a:rPr>
                        <a:t>흐린 시력</a:t>
                      </a:r>
                      <a:r>
                        <a:rPr lang="en-US" altLang="ko-KR" sz="1400" kern="0" spc="0" dirty="0">
                          <a:solidFill>
                            <a:srgbClr val="000000"/>
                          </a:solidFill>
                          <a:effectLst/>
                          <a:latin typeface="맑은 고딕" panose="020B0503020000020004" pitchFamily="50" charset="-127"/>
                          <a:ea typeface="맑은 고딕" panose="020B0503020000020004" pitchFamily="50" charset="-127"/>
                        </a:rPr>
                        <a:t>(12.7%),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이물감</a:t>
                      </a:r>
                      <a:r>
                        <a:rPr lang="en-US" altLang="ko-KR" sz="1400" kern="0" spc="0" dirty="0">
                          <a:solidFill>
                            <a:srgbClr val="000000"/>
                          </a:solidFill>
                          <a:effectLst/>
                          <a:latin typeface="맑은 고딕" panose="020B0503020000020004" pitchFamily="50" charset="-127"/>
                          <a:ea typeface="맑은 고딕" panose="020B0503020000020004" pitchFamily="50" charset="-127"/>
                        </a:rPr>
                        <a:t>(11.8%), </a:t>
                      </a:r>
                      <a:r>
                        <a:rPr lang="ko-KR" altLang="en-US" sz="1400" kern="0" spc="0" dirty="0">
                          <a:solidFill>
                            <a:srgbClr val="000000"/>
                          </a:solidFill>
                          <a:effectLst/>
                          <a:latin typeface="맑은 고딕" panose="020B0503020000020004" pitchFamily="50" charset="-127"/>
                          <a:ea typeface="맑은 고딕" panose="020B0503020000020004" pitchFamily="50" charset="-127"/>
                        </a:rPr>
                        <a:t>결막충혈</a:t>
                      </a:r>
                      <a:r>
                        <a:rPr lang="en-US" altLang="ko-KR" sz="1400" kern="0" spc="0" dirty="0">
                          <a:solidFill>
                            <a:srgbClr val="000000"/>
                          </a:solidFill>
                          <a:effectLst/>
                          <a:latin typeface="맑은 고딕" panose="020B0503020000020004" pitchFamily="50" charset="-127"/>
                          <a:ea typeface="맑은 고딕" panose="020B0503020000020004" pitchFamily="50" charset="-127"/>
                        </a:rPr>
                        <a:t>(4.7%)</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1971826"/>
                  </a:ext>
                </a:extLst>
              </a:tr>
              <a:tr h="564865">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3</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63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여포</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점상</a:t>
                      </a:r>
                      <a:r>
                        <a:rPr lang="ko-KR" altLang="en-US" sz="1400" kern="0" spc="0" dirty="0">
                          <a:solidFill>
                            <a:srgbClr val="000000"/>
                          </a:solidFill>
                          <a:effectLst/>
                          <a:latin typeface="맑은 고딕" panose="020B0503020000020004" pitchFamily="50" charset="-127"/>
                          <a:ea typeface="맑은 고딕" panose="020B0503020000020004" pitchFamily="50" charset="-127"/>
                        </a:rPr>
                        <a:t> 출혈</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안검판</a:t>
                      </a:r>
                      <a:r>
                        <a:rPr lang="ko-KR" altLang="en-US" sz="1400" kern="0" spc="0" dirty="0">
                          <a:solidFill>
                            <a:srgbClr val="000000"/>
                          </a:solidFill>
                          <a:effectLst/>
                          <a:latin typeface="맑은 고딕" panose="020B0503020000020004" pitchFamily="50" charset="-127"/>
                          <a:ea typeface="맑은 고딕" panose="020B0503020000020004" pitchFamily="50" charset="-127"/>
                        </a:rPr>
                        <a:t> 출혈</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충혈</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황백색</a:t>
                      </a:r>
                      <a:r>
                        <a:rPr lang="ko-KR" altLang="en-US"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반투</a:t>
                      </a:r>
                      <a:r>
                        <a:rPr lang="ko-KR" altLang="en-US"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거짓막</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덱사메타손</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아지트로마이신</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654235"/>
                  </a:ext>
                </a:extLst>
              </a:tr>
              <a:tr h="1069080">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4</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32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결막충혈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가벼운 부종</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상</a:t>
                      </a:r>
                      <a:r>
                        <a:rPr lang="en-US" altLang="ko-KR" sz="1400" kern="0" spc="0">
                          <a:solidFill>
                            <a:srgbClr val="000000"/>
                          </a:solidFill>
                          <a:effectLst/>
                          <a:latin typeface="맑은 고딕" panose="020B0503020000020004" pitchFamily="50" charset="-127"/>
                          <a:ea typeface="맑은 고딕" panose="020B0503020000020004" pitchFamily="50" charset="-127"/>
                        </a:rPr>
                        <a:t>·</a:t>
                      </a:r>
                      <a:r>
                        <a:rPr lang="ko-KR" altLang="en-US" sz="1400" kern="0" spc="0">
                          <a:solidFill>
                            <a:srgbClr val="000000"/>
                          </a:solidFill>
                          <a:effectLst/>
                          <a:latin typeface="맑은 고딕" panose="020B0503020000020004" pitchFamily="50" charset="-127"/>
                          <a:ea typeface="맑은 고딕" panose="020B0503020000020004" pitchFamily="50" charset="-127"/>
                        </a:rPr>
                        <a:t>하부 안구 구석에 여포</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분비물 증가</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과도한 눈물 분비</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불편감</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히드록시클로로퀸</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아지트로마이신</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3248216"/>
                  </a:ext>
                </a:extLst>
              </a:tr>
              <a:tr h="564865">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5</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M:60%</a:t>
                      </a:r>
                    </a:p>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F:40%</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72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301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35</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점액 분비물</a:t>
                      </a:r>
                      <a:r>
                        <a:rPr lang="en-US" altLang="ko-KR" sz="1400" kern="0" spc="0">
                          <a:solidFill>
                            <a:srgbClr val="000000"/>
                          </a:solidFill>
                          <a:effectLst/>
                          <a:latin typeface="맑은 고딕" panose="020B0503020000020004" pitchFamily="50" charset="-127"/>
                          <a:ea typeface="맑은 고딕" panose="020B0503020000020004" pitchFamily="50" charset="-127"/>
                        </a:rPr>
                        <a:t>(100%), </a:t>
                      </a:r>
                      <a:r>
                        <a:rPr lang="ko-KR" altLang="en-US" sz="1400" kern="0" spc="0">
                          <a:solidFill>
                            <a:srgbClr val="000000"/>
                          </a:solidFill>
                          <a:effectLst/>
                          <a:latin typeface="맑은 고딕" panose="020B0503020000020004" pitchFamily="50" charset="-127"/>
                          <a:ea typeface="맑은 고딕" panose="020B0503020000020004" pitchFamily="50" charset="-127"/>
                        </a:rPr>
                        <a:t>눈물</a:t>
                      </a:r>
                      <a:r>
                        <a:rPr lang="en-US" altLang="ko-KR" sz="1400" kern="0" spc="0">
                          <a:solidFill>
                            <a:srgbClr val="000000"/>
                          </a:solidFill>
                          <a:effectLst/>
                          <a:latin typeface="맑은 고딕" panose="020B0503020000020004" pitchFamily="50" charset="-127"/>
                          <a:ea typeface="맑은 고딕" panose="020B0503020000020004" pitchFamily="50" charset="-127"/>
                        </a:rPr>
                        <a:t>(62.8%), </a:t>
                      </a:r>
                      <a:r>
                        <a:rPr lang="ko-KR" altLang="en-US" sz="1400" kern="0" spc="0">
                          <a:solidFill>
                            <a:srgbClr val="000000"/>
                          </a:solidFill>
                          <a:effectLst/>
                          <a:latin typeface="맑은 고딕" panose="020B0503020000020004" pitchFamily="50" charset="-127"/>
                          <a:ea typeface="맑은 고딕" panose="020B0503020000020004" pitchFamily="50" charset="-127"/>
                        </a:rPr>
                        <a:t>이물감</a:t>
                      </a:r>
                      <a:r>
                        <a:rPr lang="en-US" altLang="ko-KR" sz="1400" kern="0" spc="0">
                          <a:solidFill>
                            <a:srgbClr val="000000"/>
                          </a:solidFill>
                          <a:effectLst/>
                          <a:latin typeface="맑은 고딕" panose="020B0503020000020004" pitchFamily="50" charset="-127"/>
                          <a:ea typeface="맑은 고딕" panose="020B0503020000020004" pitchFamily="50" charset="-127"/>
                        </a:rPr>
                        <a:t>(57.2%)</a:t>
                      </a:r>
                      <a:endParaRPr lang="ko-KR" altLang="en-US" sz="1400" kern="0" spc="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5996380"/>
                  </a:ext>
                </a:extLst>
              </a:tr>
              <a:tr h="848117">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6</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40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따끔거림</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하이드록시클로로퀸</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간시클로버</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폴리비닐알코올</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포비돈</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2539612"/>
                  </a:ext>
                </a:extLst>
              </a:tr>
              <a:tr h="279260">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7</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38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부종</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윤활류</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2893030"/>
                  </a:ext>
                </a:extLst>
              </a:tr>
              <a:tr h="279260">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8</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27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불편감</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여포</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윤활류</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5756140"/>
                  </a:ext>
                </a:extLst>
              </a:tr>
              <a:tr h="279260">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9</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140" dirty="0">
                          <a:solidFill>
                            <a:srgbClr val="000000"/>
                          </a:solidFill>
                          <a:effectLst/>
                          <a:latin typeface="맑은 고딕" panose="020B0503020000020004" pitchFamily="50" charset="-127"/>
                          <a:ea typeface="맑은 고딕" panose="020B0503020000020004" pitchFamily="50" charset="-127"/>
                        </a:rPr>
                        <a:t>51.8±11.8 y</a:t>
                      </a:r>
                      <a:endParaRPr lang="ko-KR" altLang="en-US" sz="1400" kern="0" spc="-14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28</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10</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여포</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결막하 출혈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여포</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a:solidFill>
                            <a:srgbClr val="000000"/>
                          </a:solidFill>
                          <a:effectLst/>
                          <a:latin typeface="맑은 고딕" panose="020B0503020000020004" pitchFamily="50" charset="-127"/>
                          <a:ea typeface="맑은 고딕" panose="020B0503020000020004" pitchFamily="50" charset="-127"/>
                        </a:rPr>
                        <a:t>N/A</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325949"/>
                  </a:ext>
                </a:extLst>
              </a:tr>
              <a:tr h="279260">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10</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57.6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72</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간시클로버</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0688036"/>
                  </a:ext>
                </a:extLst>
              </a:tr>
              <a:tr h="279260">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11</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27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눈꺼풀 부종</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코르티코이드</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항생제</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9115789"/>
                  </a:ext>
                </a:extLst>
              </a:tr>
              <a:tr h="591226">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12</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24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안구 통증</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이물감</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가려움</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부종</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눈물</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황색 분비물</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결막하 출혈</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시프로플록사신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덱사메타손</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인공눈물</a:t>
                      </a: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0500920"/>
                  </a:ext>
                </a:extLst>
              </a:tr>
              <a:tr h="559607">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13</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67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유리체 혼탁</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수정체 혼탁</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rowSpan="3">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레보플록사신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간시클로버</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5277303"/>
                  </a:ext>
                </a:extLst>
              </a:tr>
              <a:tr h="279260">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14</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32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부종</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vMerge="1">
                  <a:txBody>
                    <a:bodyPr/>
                    <a:lstStyle/>
                    <a:p>
                      <a:pPr marL="0" marR="0" indent="0" algn="ctr" fontAlgn="base" latinLnBrk="0">
                        <a:lnSpc>
                          <a:spcPct val="100000"/>
                        </a:lnSpc>
                        <a:spcBef>
                          <a:spcPts val="0"/>
                        </a:spcBef>
                        <a:spcAft>
                          <a:spcPts val="0"/>
                        </a:spcAft>
                      </a:pP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6848499"/>
                  </a:ext>
                </a:extLst>
              </a:tr>
              <a:tr h="279260">
                <a:tc>
                  <a:txBody>
                    <a:bodyPr/>
                    <a:lstStyle/>
                    <a:p>
                      <a:pPr marL="0" marR="0" indent="0" algn="ctr" fontAlgn="base" latinLnBrk="0">
                        <a:lnSpc>
                          <a:spcPct val="100000"/>
                        </a:lnSpc>
                        <a:spcBef>
                          <a:spcPts val="0"/>
                        </a:spcBef>
                        <a:spcAft>
                          <a:spcPts val="0"/>
                        </a:spcAft>
                      </a:pPr>
                      <a:r>
                        <a:rPr lang="en-US" sz="1400" kern="0" spc="-30" dirty="0">
                          <a:solidFill>
                            <a:srgbClr val="000000"/>
                          </a:solidFill>
                          <a:effectLst/>
                          <a:latin typeface="맑은 고딕" panose="020B0503020000020004" pitchFamily="50" charset="-127"/>
                          <a:ea typeface="맑은 고딕" panose="020B0503020000020004" pitchFamily="50" charset="-127"/>
                        </a:rPr>
                        <a:t>15</a:t>
                      </a:r>
                    </a:p>
                  </a:txBody>
                  <a:tcPr marL="50237" marR="50237" marT="13889" marB="13889"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16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p>
                  </a:txBody>
                  <a:tcPr marL="50237" marR="50237" marT="13889" marB="13889"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ctr" fontAlgn="base" latinLnBrk="0">
                        <a:lnSpc>
                          <a:spcPct val="100000"/>
                        </a:lnSpc>
                        <a:spcBef>
                          <a:spcPts val="0"/>
                        </a:spcBef>
                        <a:spcAft>
                          <a:spcPts val="0"/>
                        </a:spcAft>
                      </a:pP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50237" marR="50237" marT="13889" marB="13889"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739097"/>
                  </a:ext>
                </a:extLst>
              </a:tr>
            </a:tbl>
          </a:graphicData>
        </a:graphic>
      </p:graphicFrame>
      <p:sp>
        <p:nvSpPr>
          <p:cNvPr id="21" name="Rectangle 1">
            <a:extLst>
              <a:ext uri="{FF2B5EF4-FFF2-40B4-BE49-F238E27FC236}">
                <a16:creationId xmlns:a16="http://schemas.microsoft.com/office/drawing/2014/main" id="{1C278C30-C830-49ED-B3C7-2A30ED2207BB}"/>
              </a:ext>
            </a:extLst>
          </p:cNvPr>
          <p:cNvSpPr>
            <a:spLocks noChangeArrowheads="1"/>
          </p:cNvSpPr>
          <p:nvPr/>
        </p:nvSpPr>
        <p:spPr bwMode="auto">
          <a:xfrm>
            <a:off x="1441073" y="14339172"/>
            <a:ext cx="2160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ko-KR" altLang="en-US"/>
          </a:p>
        </p:txBody>
      </p:sp>
      <p:graphicFrame>
        <p:nvGraphicFramePr>
          <p:cNvPr id="23" name="표 22">
            <a:extLst>
              <a:ext uri="{FF2B5EF4-FFF2-40B4-BE49-F238E27FC236}">
                <a16:creationId xmlns:a16="http://schemas.microsoft.com/office/drawing/2014/main" id="{79A5B872-18D0-4C0A-B820-6F6CB21A634B}"/>
              </a:ext>
            </a:extLst>
          </p:cNvPr>
          <p:cNvGraphicFramePr>
            <a:graphicFrameLocks noGrp="1"/>
          </p:cNvGraphicFramePr>
          <p:nvPr>
            <p:extLst>
              <p:ext uri="{D42A27DB-BD31-4B8C-83A1-F6EECF244321}">
                <p14:modId xmlns:p14="http://schemas.microsoft.com/office/powerpoint/2010/main" val="2075069423"/>
              </p:ext>
            </p:extLst>
          </p:nvPr>
        </p:nvGraphicFramePr>
        <p:xfrm>
          <a:off x="710771" y="23085623"/>
          <a:ext cx="9911053" cy="2388192"/>
        </p:xfrm>
        <a:graphic>
          <a:graphicData uri="http://schemas.openxmlformats.org/drawingml/2006/table">
            <a:tbl>
              <a:tblPr/>
              <a:tblGrid>
                <a:gridCol w="623452">
                  <a:extLst>
                    <a:ext uri="{9D8B030D-6E8A-4147-A177-3AD203B41FA5}">
                      <a16:colId xmlns:a16="http://schemas.microsoft.com/office/drawing/2014/main" val="21796882"/>
                    </a:ext>
                  </a:extLst>
                </a:gridCol>
                <a:gridCol w="797035">
                  <a:extLst>
                    <a:ext uri="{9D8B030D-6E8A-4147-A177-3AD203B41FA5}">
                      <a16:colId xmlns:a16="http://schemas.microsoft.com/office/drawing/2014/main" val="1535782911"/>
                    </a:ext>
                  </a:extLst>
                </a:gridCol>
                <a:gridCol w="869493">
                  <a:extLst>
                    <a:ext uri="{9D8B030D-6E8A-4147-A177-3AD203B41FA5}">
                      <a16:colId xmlns:a16="http://schemas.microsoft.com/office/drawing/2014/main" val="3434357376"/>
                    </a:ext>
                  </a:extLst>
                </a:gridCol>
                <a:gridCol w="1159324">
                  <a:extLst>
                    <a:ext uri="{9D8B030D-6E8A-4147-A177-3AD203B41FA5}">
                      <a16:colId xmlns:a16="http://schemas.microsoft.com/office/drawing/2014/main" val="3306218564"/>
                    </a:ext>
                  </a:extLst>
                </a:gridCol>
                <a:gridCol w="1231782">
                  <a:extLst>
                    <a:ext uri="{9D8B030D-6E8A-4147-A177-3AD203B41FA5}">
                      <a16:colId xmlns:a16="http://schemas.microsoft.com/office/drawing/2014/main" val="2456023646"/>
                    </a:ext>
                  </a:extLst>
                </a:gridCol>
                <a:gridCol w="2898310">
                  <a:extLst>
                    <a:ext uri="{9D8B030D-6E8A-4147-A177-3AD203B41FA5}">
                      <a16:colId xmlns:a16="http://schemas.microsoft.com/office/drawing/2014/main" val="3303901733"/>
                    </a:ext>
                  </a:extLst>
                </a:gridCol>
                <a:gridCol w="2331657">
                  <a:extLst>
                    <a:ext uri="{9D8B030D-6E8A-4147-A177-3AD203B41FA5}">
                      <a16:colId xmlns:a16="http://schemas.microsoft.com/office/drawing/2014/main" val="4167586983"/>
                    </a:ext>
                  </a:extLst>
                </a:gridCol>
              </a:tblGrid>
              <a:tr h="628331">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Case No.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Gender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ratio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Ages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sz="1400" b="1" kern="0" spc="-100" dirty="0">
                          <a:solidFill>
                            <a:srgbClr val="000000"/>
                          </a:solidFill>
                          <a:effectLst/>
                          <a:latin typeface="맑은 고딕" panose="020B0503020000020004" pitchFamily="50" charset="-127"/>
                          <a:ea typeface="맑은 고딕" panose="020B0503020000020004" pitchFamily="50" charset="-127"/>
                        </a:rPr>
                        <a:t>No. COVID-19  patients</a:t>
                      </a:r>
                      <a:endParaRPr lang="ko-KR" altLang="en-US" sz="1400" b="1" kern="0" spc="-10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No. scleral</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disease patients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Ocular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symptoms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Treatment</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27684481"/>
                  </a:ext>
                </a:extLst>
              </a:tr>
              <a:tr h="939804">
                <a:tc>
                  <a:txBody>
                    <a:bodyPr/>
                    <a:lstStyle/>
                    <a:p>
                      <a:pPr marL="0" marR="0" indent="0" algn="ctr" fontAlgn="base" latinLnBrk="0">
                        <a:lnSpc>
                          <a:spcPct val="160000"/>
                        </a:lnSpc>
                        <a:spcBef>
                          <a:spcPts val="0"/>
                        </a:spcBef>
                        <a:spcAft>
                          <a:spcPts val="0"/>
                        </a:spcAft>
                      </a:pPr>
                      <a:r>
                        <a:rPr lang="en-US" sz="1400" kern="0" spc="0">
                          <a:solidFill>
                            <a:srgbClr val="000000"/>
                          </a:solidFill>
                          <a:effectLst/>
                          <a:latin typeface="맑은 고딕" panose="020B0503020000020004" pitchFamily="50" charset="-127"/>
                          <a:ea typeface="맑은 고딕" panose="020B0503020000020004" pitchFamily="50" charset="-127"/>
                        </a:rPr>
                        <a:t>1</a:t>
                      </a:r>
                      <a:endParaRPr 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남자</a:t>
                      </a: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29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충혈</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이물감</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플루오로메톨론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비타민</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아지트로마이신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파라</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세타몰</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4013458"/>
                  </a:ext>
                </a:extLst>
              </a:tr>
              <a:tr h="655661">
                <a:tc>
                  <a:txBody>
                    <a:bodyPr/>
                    <a:lstStyle/>
                    <a:p>
                      <a:pPr marL="0" marR="0" indent="0" algn="ctr" fontAlgn="base" latinLnBrk="0">
                        <a:lnSpc>
                          <a:spcPct val="160000"/>
                        </a:lnSpc>
                        <a:spcBef>
                          <a:spcPts val="0"/>
                        </a:spcBef>
                        <a:spcAft>
                          <a:spcPts val="0"/>
                        </a:spcAft>
                      </a:pPr>
                      <a:r>
                        <a:rPr lang="en-US" sz="1400" kern="0" spc="0">
                          <a:solidFill>
                            <a:srgbClr val="000000"/>
                          </a:solidFill>
                          <a:effectLst/>
                          <a:latin typeface="맑은 고딕" panose="020B0503020000020004" pitchFamily="50" charset="-127"/>
                          <a:ea typeface="맑은 고딕" panose="020B0503020000020004" pitchFamily="50" charset="-127"/>
                        </a:rPr>
                        <a:t>2</a:t>
                      </a:r>
                    </a:p>
                  </a:txBody>
                  <a:tcPr marL="89075" marR="89075" marT="24627" marB="2462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여자</a:t>
                      </a: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31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충혈</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이물감</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유루</a:t>
                      </a:r>
                      <a:r>
                        <a:rPr lang="en-US" altLang="ko-KR" sz="1400" kern="0" spc="0">
                          <a:solidFill>
                            <a:srgbClr val="000000"/>
                          </a:solidFill>
                          <a:effectLst/>
                          <a:latin typeface="맑은 고딕" panose="020B0503020000020004" pitchFamily="50" charset="-127"/>
                          <a:ea typeface="맑은 고딕" panose="020B0503020000020004" pitchFamily="50" charset="-127"/>
                        </a:rPr>
                        <a:t>, </a:t>
                      </a:r>
                      <a:r>
                        <a:rPr lang="ko-KR" altLang="en-US" sz="1400" kern="0" spc="0">
                          <a:solidFill>
                            <a:srgbClr val="000000"/>
                          </a:solidFill>
                          <a:effectLst/>
                          <a:latin typeface="맑은 고딕" panose="020B0503020000020004" pitchFamily="50" charset="-127"/>
                          <a:ea typeface="맑은 고딕" panose="020B0503020000020004" pitchFamily="50" charset="-127"/>
                        </a:rPr>
                        <a:t>눈부심</a:t>
                      </a:r>
                    </a:p>
                  </a:txBody>
                  <a:tcPr marL="89075" marR="89075" marT="24627" marB="2462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플루오로메톨론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인공눈물</a:t>
                      </a:r>
                    </a:p>
                  </a:txBody>
                  <a:tcPr marL="89075" marR="89075" marT="24627" marB="2462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0500983"/>
                  </a:ext>
                </a:extLst>
              </a:tr>
            </a:tbl>
          </a:graphicData>
        </a:graphic>
      </p:graphicFrame>
      <p:graphicFrame>
        <p:nvGraphicFramePr>
          <p:cNvPr id="26" name="표 25">
            <a:extLst>
              <a:ext uri="{FF2B5EF4-FFF2-40B4-BE49-F238E27FC236}">
                <a16:creationId xmlns:a16="http://schemas.microsoft.com/office/drawing/2014/main" id="{D098804A-1B85-4D7E-B883-CC479346117D}"/>
              </a:ext>
            </a:extLst>
          </p:cNvPr>
          <p:cNvGraphicFramePr>
            <a:graphicFrameLocks noGrp="1"/>
          </p:cNvGraphicFramePr>
          <p:nvPr>
            <p:extLst>
              <p:ext uri="{D42A27DB-BD31-4B8C-83A1-F6EECF244321}">
                <p14:modId xmlns:p14="http://schemas.microsoft.com/office/powerpoint/2010/main" val="451634890"/>
              </p:ext>
            </p:extLst>
          </p:nvPr>
        </p:nvGraphicFramePr>
        <p:xfrm>
          <a:off x="11062431" y="15939590"/>
          <a:ext cx="9774295" cy="4569587"/>
        </p:xfrm>
        <a:graphic>
          <a:graphicData uri="http://schemas.openxmlformats.org/drawingml/2006/table">
            <a:tbl>
              <a:tblPr/>
              <a:tblGrid>
                <a:gridCol w="637462">
                  <a:extLst>
                    <a:ext uri="{9D8B030D-6E8A-4147-A177-3AD203B41FA5}">
                      <a16:colId xmlns:a16="http://schemas.microsoft.com/office/drawing/2014/main" val="29978978"/>
                    </a:ext>
                  </a:extLst>
                </a:gridCol>
                <a:gridCol w="801462">
                  <a:extLst>
                    <a:ext uri="{9D8B030D-6E8A-4147-A177-3AD203B41FA5}">
                      <a16:colId xmlns:a16="http://schemas.microsoft.com/office/drawing/2014/main" val="3107469621"/>
                    </a:ext>
                  </a:extLst>
                </a:gridCol>
                <a:gridCol w="874322">
                  <a:extLst>
                    <a:ext uri="{9D8B030D-6E8A-4147-A177-3AD203B41FA5}">
                      <a16:colId xmlns:a16="http://schemas.microsoft.com/office/drawing/2014/main" val="1434129378"/>
                    </a:ext>
                  </a:extLst>
                </a:gridCol>
                <a:gridCol w="874322">
                  <a:extLst>
                    <a:ext uri="{9D8B030D-6E8A-4147-A177-3AD203B41FA5}">
                      <a16:colId xmlns:a16="http://schemas.microsoft.com/office/drawing/2014/main" val="3365581882"/>
                    </a:ext>
                  </a:extLst>
                </a:gridCol>
                <a:gridCol w="1092902">
                  <a:extLst>
                    <a:ext uri="{9D8B030D-6E8A-4147-A177-3AD203B41FA5}">
                      <a16:colId xmlns:a16="http://schemas.microsoft.com/office/drawing/2014/main" val="1750408324"/>
                    </a:ext>
                  </a:extLst>
                </a:gridCol>
                <a:gridCol w="2768686">
                  <a:extLst>
                    <a:ext uri="{9D8B030D-6E8A-4147-A177-3AD203B41FA5}">
                      <a16:colId xmlns:a16="http://schemas.microsoft.com/office/drawing/2014/main" val="1291040777"/>
                    </a:ext>
                  </a:extLst>
                </a:gridCol>
                <a:gridCol w="2725139">
                  <a:extLst>
                    <a:ext uri="{9D8B030D-6E8A-4147-A177-3AD203B41FA5}">
                      <a16:colId xmlns:a16="http://schemas.microsoft.com/office/drawing/2014/main" val="2907422779"/>
                    </a:ext>
                  </a:extLst>
                </a:gridCol>
              </a:tblGrid>
              <a:tr h="332994">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Case No.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Gender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ratio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Ages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sz="1400" b="1" kern="0" spc="-100" dirty="0">
                          <a:solidFill>
                            <a:srgbClr val="000000"/>
                          </a:solidFill>
                          <a:effectLst/>
                          <a:latin typeface="맑은 고딕" panose="020B0503020000020004" pitchFamily="50" charset="-127"/>
                          <a:ea typeface="맑은 고딕" panose="020B0503020000020004" pitchFamily="50" charset="-127"/>
                        </a:rPr>
                        <a:t>No. COVID-19  patients</a:t>
                      </a:r>
                      <a:endParaRPr lang="ko-KR" altLang="en-US" sz="1400" b="1" kern="0" spc="-10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No. optic nerve</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disease patients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Ocular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symptoms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Treatment</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35796918"/>
                  </a:ext>
                </a:extLst>
              </a:tr>
              <a:tr h="404876">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1</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15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눈부심</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시신경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병변</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시력 상실</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두통</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메틸</a:t>
                      </a:r>
                      <a:r>
                        <a:rPr lang="ko-KR" altLang="en-US"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프레드니솔론</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1155004"/>
                  </a:ext>
                </a:extLst>
              </a:tr>
              <a:tr h="953516">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2</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F</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29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안구 통증</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시력 저하</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시야 축소</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구심점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근위부탈수초</a:t>
                      </a:r>
                      <a:r>
                        <a:rPr lang="ko-KR" altLang="en-US"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병변</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시신경염</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안구운동장애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색채도 인지 저하</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메틸</a:t>
                      </a:r>
                      <a:r>
                        <a:rPr lang="ko-KR" altLang="en-US"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프레드니솔론</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982335"/>
                  </a:ext>
                </a:extLst>
              </a:tr>
              <a:tr h="404876">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3</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36</a:t>
                      </a:r>
                      <a:r>
                        <a:rPr lang="ko-KR" altLang="en-US" sz="1400" kern="0" spc="0" baseline="0" dirty="0">
                          <a:solidFill>
                            <a:srgbClr val="000000"/>
                          </a:solidFill>
                          <a:effectLst/>
                          <a:latin typeface="맑은 고딕" panose="020B0503020000020004" pitchFamily="50" charset="-127"/>
                          <a:ea typeface="맑은 고딕" panose="020B0503020000020004" pitchFamily="50" charset="-127"/>
                        </a:rPr>
                        <a:t> </a:t>
                      </a:r>
                      <a:r>
                        <a:rPr lang="en-US" altLang="ko-KR" sz="1400" kern="0" spc="0" baseline="0" dirty="0">
                          <a:solidFill>
                            <a:srgbClr val="000000"/>
                          </a:solidFill>
                          <a:effectLst/>
                          <a:latin typeface="맑은 고딕" panose="020B0503020000020004" pitchFamily="50" charset="-127"/>
                          <a:ea typeface="맑은 고딕" panose="020B0503020000020004" pitchFamily="50" charset="-127"/>
                        </a:rPr>
                        <a:t>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복시</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안검하수</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산동</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외안근마비</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하이드록시클로로퀸</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면역글로불린</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6730395"/>
                  </a:ext>
                </a:extLst>
              </a:tr>
              <a:tr h="274701">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4</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F</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31</a:t>
                      </a:r>
                      <a:r>
                        <a:rPr lang="ko-KR" altLang="en-US" sz="1400" kern="0" spc="0" baseline="0" dirty="0">
                          <a:solidFill>
                            <a:srgbClr val="000000"/>
                          </a:solidFill>
                          <a:effectLst/>
                          <a:latin typeface="맑은 고딕" panose="020B0503020000020004" pitchFamily="50" charset="-127"/>
                          <a:ea typeface="맑은 고딕" panose="020B0503020000020004" pitchFamily="50" charset="-127"/>
                        </a:rPr>
                        <a:t> </a:t>
                      </a:r>
                      <a:r>
                        <a:rPr lang="en-US" altLang="ko-KR" sz="1400" kern="0" spc="0" baseline="0" dirty="0">
                          <a:solidFill>
                            <a:srgbClr val="000000"/>
                          </a:solidFill>
                          <a:effectLst/>
                          <a:latin typeface="맑은 고딕" panose="020B0503020000020004" pitchFamily="50" charset="-127"/>
                          <a:ea typeface="맑은 고딕" panose="020B0503020000020004" pitchFamily="50" charset="-127"/>
                        </a:rPr>
                        <a:t>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외안근마비</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하이드록시클로로퀸</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4033459"/>
                  </a:ext>
                </a:extLst>
              </a:tr>
              <a:tr h="1064514">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5</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62</a:t>
                      </a:r>
                      <a:r>
                        <a:rPr lang="ko-KR" altLang="en-US" sz="1400" kern="0" spc="0" baseline="0" dirty="0">
                          <a:solidFill>
                            <a:srgbClr val="000000"/>
                          </a:solidFill>
                          <a:effectLst/>
                          <a:latin typeface="맑은 고딕" panose="020B0503020000020004" pitchFamily="50" charset="-127"/>
                          <a:ea typeface="맑은 고딕" panose="020B0503020000020004" pitchFamily="50" charset="-127"/>
                        </a:rPr>
                        <a:t> </a:t>
                      </a:r>
                      <a:r>
                        <a:rPr lang="en-US" altLang="ko-KR" sz="1400" kern="0" spc="0" baseline="0" dirty="0">
                          <a:solidFill>
                            <a:srgbClr val="000000"/>
                          </a:solidFill>
                          <a:effectLst/>
                          <a:latin typeface="맑은 고딕" panose="020B0503020000020004" pitchFamily="50" charset="-127"/>
                          <a:ea typeface="맑은 고딕" panose="020B0503020000020004" pitchFamily="50" charset="-127"/>
                        </a:rPr>
                        <a:t>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복시</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좌측 눈꺼풀 처짐</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목시플록사신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오셀타미비르</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메틸프레드니솔론</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리바비린</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로피나비르</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아세트아미노펜</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이부프로펜</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7730809"/>
                  </a:ext>
                </a:extLst>
              </a:tr>
              <a:tr h="368935">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6</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26</a:t>
                      </a:r>
                      <a:r>
                        <a:rPr lang="ko-KR" altLang="en-US" sz="1400" kern="0" spc="0" baseline="0" dirty="0">
                          <a:solidFill>
                            <a:srgbClr val="000000"/>
                          </a:solidFill>
                          <a:effectLst/>
                          <a:latin typeface="맑은 고딕" panose="020B0503020000020004" pitchFamily="50" charset="-127"/>
                          <a:ea typeface="맑은 고딕" panose="020B0503020000020004" pitchFamily="50" charset="-127"/>
                        </a:rPr>
                        <a:t> </a:t>
                      </a:r>
                      <a:r>
                        <a:rPr lang="en-US" altLang="ko-KR" sz="1400" kern="0" spc="0" baseline="0" dirty="0">
                          <a:solidFill>
                            <a:srgbClr val="000000"/>
                          </a:solidFill>
                          <a:effectLst/>
                          <a:latin typeface="맑은 고딕" panose="020B0503020000020004" pitchFamily="50" charset="-127"/>
                          <a:ea typeface="맑은 고딕" panose="020B0503020000020004" pitchFamily="50" charset="-127"/>
                        </a:rPr>
                        <a:t>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20">
                          <a:solidFill>
                            <a:srgbClr val="000000"/>
                          </a:solidFill>
                          <a:effectLst/>
                          <a:latin typeface="맑은 고딕" panose="020B0503020000020004" pitchFamily="50" charset="-127"/>
                          <a:ea typeface="맑은 고딕" panose="020B0503020000020004" pitchFamily="50" charset="-127"/>
                        </a:rPr>
                        <a:t>아급성</a:t>
                      </a:r>
                      <a:r>
                        <a:rPr lang="en-US" altLang="ko-KR" sz="1400" kern="0" spc="-20">
                          <a:solidFill>
                            <a:srgbClr val="000000"/>
                          </a:solidFill>
                          <a:effectLst/>
                          <a:latin typeface="맑은 고딕" panose="020B0503020000020004" pitchFamily="50" charset="-127"/>
                          <a:ea typeface="맑은 고딕" panose="020B0503020000020004" pitchFamily="50" charset="-127"/>
                        </a:rPr>
                        <a:t>, </a:t>
                      </a:r>
                      <a:r>
                        <a:rPr lang="ko-KR" altLang="en-US" sz="1400" kern="0" spc="-20">
                          <a:solidFill>
                            <a:srgbClr val="000000"/>
                          </a:solidFill>
                          <a:effectLst/>
                          <a:latin typeface="맑은 고딕" panose="020B0503020000020004" pitchFamily="50" charset="-127"/>
                          <a:ea typeface="맑은 고딕" panose="020B0503020000020004" pitchFamily="50" charset="-127"/>
                        </a:rPr>
                        <a:t>순차적 시력 손실</a:t>
                      </a:r>
                      <a:r>
                        <a:rPr lang="en-US" altLang="ko-KR" sz="1400" kern="0" spc="-20">
                          <a:solidFill>
                            <a:srgbClr val="000000"/>
                          </a:solidFill>
                          <a:effectLst/>
                          <a:latin typeface="맑은 고딕" panose="020B0503020000020004" pitchFamily="50" charset="-127"/>
                          <a:ea typeface="맑은 고딕" panose="020B0503020000020004" pitchFamily="50" charset="-127"/>
                        </a:rPr>
                        <a:t>, </a:t>
                      </a:r>
                      <a:r>
                        <a:rPr lang="ko-KR" altLang="en-US" sz="1400" kern="0" spc="-20">
                          <a:solidFill>
                            <a:srgbClr val="000000"/>
                          </a:solidFill>
                          <a:effectLst/>
                          <a:latin typeface="맑은 고딕" panose="020B0503020000020004" pitchFamily="50" charset="-127"/>
                          <a:ea typeface="맑은 고딕" panose="020B0503020000020004" pitchFamily="50" charset="-127"/>
                        </a:rPr>
                        <a:t>우측 눈 망막 출혈</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메틸프레드니솔론</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841144"/>
                  </a:ext>
                </a:extLst>
              </a:tr>
            </a:tbl>
          </a:graphicData>
        </a:graphic>
      </p:graphicFrame>
      <p:graphicFrame>
        <p:nvGraphicFramePr>
          <p:cNvPr id="31" name="표 30">
            <a:extLst>
              <a:ext uri="{FF2B5EF4-FFF2-40B4-BE49-F238E27FC236}">
                <a16:creationId xmlns:a16="http://schemas.microsoft.com/office/drawing/2014/main" id="{2D8A5EDA-DF76-4858-8495-51CFA66F497C}"/>
              </a:ext>
            </a:extLst>
          </p:cNvPr>
          <p:cNvGraphicFramePr>
            <a:graphicFrameLocks noGrp="1"/>
          </p:cNvGraphicFramePr>
          <p:nvPr>
            <p:extLst>
              <p:ext uri="{D42A27DB-BD31-4B8C-83A1-F6EECF244321}">
                <p14:modId xmlns:p14="http://schemas.microsoft.com/office/powerpoint/2010/main" val="2041784226"/>
              </p:ext>
            </p:extLst>
          </p:nvPr>
        </p:nvGraphicFramePr>
        <p:xfrm>
          <a:off x="11096269" y="21177960"/>
          <a:ext cx="9740457" cy="4318241"/>
        </p:xfrm>
        <a:graphic>
          <a:graphicData uri="http://schemas.openxmlformats.org/drawingml/2006/table">
            <a:tbl>
              <a:tblPr/>
              <a:tblGrid>
                <a:gridCol w="668176">
                  <a:extLst>
                    <a:ext uri="{9D8B030D-6E8A-4147-A177-3AD203B41FA5}">
                      <a16:colId xmlns:a16="http://schemas.microsoft.com/office/drawing/2014/main" val="3333734744"/>
                    </a:ext>
                  </a:extLst>
                </a:gridCol>
                <a:gridCol w="792088">
                  <a:extLst>
                    <a:ext uri="{9D8B030D-6E8A-4147-A177-3AD203B41FA5}">
                      <a16:colId xmlns:a16="http://schemas.microsoft.com/office/drawing/2014/main" val="1934550024"/>
                    </a:ext>
                  </a:extLst>
                </a:gridCol>
                <a:gridCol w="818837">
                  <a:extLst>
                    <a:ext uri="{9D8B030D-6E8A-4147-A177-3AD203B41FA5}">
                      <a16:colId xmlns:a16="http://schemas.microsoft.com/office/drawing/2014/main" val="4018726018"/>
                    </a:ext>
                  </a:extLst>
                </a:gridCol>
                <a:gridCol w="874358">
                  <a:extLst>
                    <a:ext uri="{9D8B030D-6E8A-4147-A177-3AD203B41FA5}">
                      <a16:colId xmlns:a16="http://schemas.microsoft.com/office/drawing/2014/main" val="339735523"/>
                    </a:ext>
                  </a:extLst>
                </a:gridCol>
                <a:gridCol w="1187125">
                  <a:extLst>
                    <a:ext uri="{9D8B030D-6E8A-4147-A177-3AD203B41FA5}">
                      <a16:colId xmlns:a16="http://schemas.microsoft.com/office/drawing/2014/main" val="2243076973"/>
                    </a:ext>
                  </a:extLst>
                </a:gridCol>
                <a:gridCol w="2664296">
                  <a:extLst>
                    <a:ext uri="{9D8B030D-6E8A-4147-A177-3AD203B41FA5}">
                      <a16:colId xmlns:a16="http://schemas.microsoft.com/office/drawing/2014/main" val="3423636165"/>
                    </a:ext>
                  </a:extLst>
                </a:gridCol>
                <a:gridCol w="2735577">
                  <a:extLst>
                    <a:ext uri="{9D8B030D-6E8A-4147-A177-3AD203B41FA5}">
                      <a16:colId xmlns:a16="http://schemas.microsoft.com/office/drawing/2014/main" val="581855466"/>
                    </a:ext>
                  </a:extLst>
                </a:gridCol>
              </a:tblGrid>
              <a:tr h="667497">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Case No.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Gender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ratio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Ages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sz="1400" b="1" kern="0" spc="-100" dirty="0">
                          <a:solidFill>
                            <a:srgbClr val="000000"/>
                          </a:solidFill>
                          <a:effectLst/>
                          <a:latin typeface="맑은 고딕" panose="020B0503020000020004" pitchFamily="50" charset="-127"/>
                          <a:ea typeface="맑은 고딕" panose="020B0503020000020004" pitchFamily="50" charset="-127"/>
                        </a:rPr>
                        <a:t>No. COVID-19  patients</a:t>
                      </a:r>
                      <a:endParaRPr lang="ko-KR" altLang="en-US" sz="1400" b="1" kern="0" spc="-10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No. retinal</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disease patients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Ocular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symptoms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Treatment</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44420778"/>
                  </a:ext>
                </a:extLst>
              </a:tr>
              <a:tr h="553333">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1</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M: 50%</a:t>
                      </a:r>
                    </a:p>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F: 50%</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12</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4</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면화 반점</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망막상 미</a:t>
                      </a:r>
                      <a:r>
                        <a:rPr lang="en-US" altLang="ko-KR" sz="1400" kern="0" spc="0" dirty="0">
                          <a:solidFill>
                            <a:srgbClr val="000000"/>
                          </a:solidFill>
                          <a:effectLst/>
                          <a:latin typeface="맑은 고딕" panose="020B0503020000020004" pitchFamily="50" charset="-127"/>
                          <a:ea typeface="맑은 고딕" panose="020B0503020000020004" pitchFamily="50" charset="-127"/>
                        </a:rPr>
                        <a:t> y</a:t>
                      </a:r>
                      <a:r>
                        <a:rPr lang="ko-KR" altLang="en-US" sz="1400" kern="0" spc="0" dirty="0">
                          <a:solidFill>
                            <a:srgbClr val="000000"/>
                          </a:solidFill>
                          <a:effectLst/>
                          <a:latin typeface="맑은 고딕" panose="020B0503020000020004" pitchFamily="50" charset="-127"/>
                          <a:ea typeface="맑은 고딕" panose="020B0503020000020004" pitchFamily="50" charset="-127"/>
                        </a:rPr>
                        <a:t>출혈</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251712"/>
                  </a:ext>
                </a:extLst>
              </a:tr>
              <a:tr h="943551">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2</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49.9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54</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망막출혈 </a:t>
                      </a:r>
                      <a:r>
                        <a:rPr lang="en-US" altLang="ko-KR" sz="1400" kern="0" spc="0" dirty="0">
                          <a:solidFill>
                            <a:srgbClr val="000000"/>
                          </a:solidFill>
                          <a:effectLst/>
                          <a:latin typeface="맑은 고딕" panose="020B0503020000020004" pitchFamily="50" charset="-127"/>
                          <a:ea typeface="맑은 고딕" panose="020B0503020000020004" pitchFamily="50" charset="-127"/>
                        </a:rPr>
                        <a:t>5(9.3%),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면화반점 </a:t>
                      </a:r>
                      <a:r>
                        <a:rPr lang="en-US" altLang="ko-KR" sz="1400" kern="0" spc="0" dirty="0">
                          <a:solidFill>
                            <a:srgbClr val="000000"/>
                          </a:solidFill>
                          <a:effectLst/>
                          <a:latin typeface="맑은 고딕" panose="020B0503020000020004" pitchFamily="50" charset="-127"/>
                          <a:ea typeface="맑은 고딕" panose="020B0503020000020004" pitchFamily="50" charset="-127"/>
                        </a:rPr>
                        <a:t>4(7.4%),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정맥 팽창 </a:t>
                      </a:r>
                      <a:r>
                        <a:rPr lang="en-US" altLang="ko-KR" sz="1400" kern="0" spc="0" dirty="0">
                          <a:solidFill>
                            <a:srgbClr val="000000"/>
                          </a:solidFill>
                          <a:effectLst/>
                          <a:latin typeface="맑은 고딕" panose="020B0503020000020004" pitchFamily="50" charset="-127"/>
                          <a:ea typeface="맑은 고딕" panose="020B0503020000020004" pitchFamily="50" charset="-127"/>
                        </a:rPr>
                        <a:t>15(27.7%),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결정종</a:t>
                      </a:r>
                      <a:r>
                        <a:rPr lang="ko-KR" altLang="en-US" sz="1400" kern="0" spc="0" dirty="0">
                          <a:solidFill>
                            <a:srgbClr val="000000"/>
                          </a:solidFill>
                          <a:effectLst/>
                          <a:latin typeface="맑은 고딕" panose="020B0503020000020004" pitchFamily="50" charset="-127"/>
                          <a:ea typeface="맑은 고딕" panose="020B0503020000020004" pitchFamily="50" charset="-127"/>
                        </a:rPr>
                        <a:t> </a:t>
                      </a:r>
                      <a:r>
                        <a:rPr lang="en-US" altLang="ko-KR" sz="1400" kern="0" spc="0" dirty="0">
                          <a:solidFill>
                            <a:srgbClr val="000000"/>
                          </a:solidFill>
                          <a:effectLst/>
                          <a:latin typeface="맑은 고딕" panose="020B0503020000020004" pitchFamily="50" charset="-127"/>
                          <a:ea typeface="맑은 고딕" panose="020B0503020000020004" pitchFamily="50" charset="-127"/>
                        </a:rPr>
                        <a:t>6(11.1%), </a:t>
                      </a:r>
                      <a:r>
                        <a:rPr lang="ko-KR" altLang="en-US" sz="1400" kern="0" spc="0" dirty="0">
                          <a:solidFill>
                            <a:srgbClr val="000000"/>
                          </a:solidFill>
                          <a:effectLst/>
                          <a:latin typeface="맑은 고딕" panose="020B0503020000020004" pitchFamily="50" charset="-127"/>
                          <a:ea typeface="맑은 고딕" panose="020B0503020000020004" pitchFamily="50" charset="-127"/>
                        </a:rPr>
                        <a:t>구불구불한 혈관 </a:t>
                      </a:r>
                      <a:r>
                        <a:rPr lang="en-US" altLang="ko-KR" sz="1400" kern="0" spc="0" dirty="0">
                          <a:solidFill>
                            <a:srgbClr val="000000"/>
                          </a:solidFill>
                          <a:effectLst/>
                          <a:latin typeface="맑은 고딕" panose="020B0503020000020004" pitchFamily="50" charset="-127"/>
                          <a:ea typeface="맑은 고딕" panose="020B0503020000020004" pitchFamily="50" charset="-127"/>
                        </a:rPr>
                        <a:t>7(12.9%)</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608535"/>
                  </a:ext>
                </a:extLst>
              </a:tr>
              <a:tr h="553333">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3</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M: 67%</a:t>
                      </a:r>
                    </a:p>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F: 33%</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63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129</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9</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황반</a:t>
                      </a:r>
                      <a:r>
                        <a:rPr lang="ko-KR" altLang="en-US" sz="1400" kern="0" spc="0" dirty="0">
                          <a:solidFill>
                            <a:srgbClr val="000000"/>
                          </a:solidFill>
                          <a:effectLst/>
                          <a:latin typeface="맑은 고딕" panose="020B0503020000020004" pitchFamily="50" charset="-127"/>
                          <a:ea typeface="맑은 고딕" panose="020B0503020000020004" pitchFamily="50" charset="-127"/>
                        </a:rPr>
                        <a:t> 결절</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436693"/>
                  </a:ext>
                </a:extLst>
              </a:tr>
              <a:tr h="275330">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4</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56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시신경 원반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병변</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항응고제</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헤파린</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2803404"/>
                  </a:ext>
                </a:extLst>
              </a:tr>
              <a:tr h="275330">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5</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49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미세</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출혈</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2224811"/>
                  </a:ext>
                </a:extLst>
              </a:tr>
              <a:tr h="297399">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6</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35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시신경섬유층경색</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미세출혈</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N/A</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6228252"/>
                  </a:ext>
                </a:extLst>
              </a:tr>
              <a:tr h="468741">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7</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57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망막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병변</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암포테리신</a:t>
                      </a:r>
                      <a:r>
                        <a:rPr lang="en-US" altLang="ko-KR" sz="1400" kern="0" spc="0" dirty="0">
                          <a:solidFill>
                            <a:srgbClr val="000000"/>
                          </a:solidFill>
                          <a:effectLst/>
                          <a:latin typeface="맑은 고딕" panose="020B0503020000020004" pitchFamily="50" charset="-127"/>
                          <a:ea typeface="맑은 고딕" panose="020B0503020000020004" pitchFamily="50" charset="-127"/>
                        </a:rPr>
                        <a:t>,</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p>
                      <a:pPr marL="0" marR="0" indent="0" algn="ctr" fontAlgn="base" latinLnBrk="0">
                        <a:lnSpc>
                          <a:spcPct val="100000"/>
                        </a:lnSpc>
                        <a:spcBef>
                          <a:spcPts val="0"/>
                        </a:spcBef>
                        <a:spcAft>
                          <a:spcPts val="0"/>
                        </a:spcAft>
                      </a:pPr>
                      <a:r>
                        <a:rPr lang="ko-KR" altLang="en-US" sz="1400" kern="0" spc="0" dirty="0" err="1">
                          <a:solidFill>
                            <a:srgbClr val="000000"/>
                          </a:solidFill>
                          <a:effectLst/>
                          <a:latin typeface="맑은 고딕" panose="020B0503020000020004" pitchFamily="50" charset="-127"/>
                          <a:ea typeface="맑은 고딕" panose="020B0503020000020004" pitchFamily="50" charset="-127"/>
                        </a:rPr>
                        <a:t>보리코나졸</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3556"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8054137"/>
                  </a:ext>
                </a:extLst>
              </a:tr>
              <a:tr h="275330">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8</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F</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59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ko-KR" altLang="en-US" sz="1400" kern="0" spc="0">
                          <a:solidFill>
                            <a:srgbClr val="000000"/>
                          </a:solidFill>
                          <a:effectLst/>
                          <a:latin typeface="맑은 고딕" panose="020B0503020000020004" pitchFamily="50" charset="-127"/>
                          <a:ea typeface="맑은 고딕" panose="020B0503020000020004" pitchFamily="50" charset="-127"/>
                        </a:rPr>
                        <a:t>황반 병변</a:t>
                      </a: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0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ATT</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31012"/>
                  </a:ext>
                </a:extLst>
              </a:tr>
            </a:tbl>
          </a:graphicData>
        </a:graphic>
      </p:graphicFrame>
      <p:graphicFrame>
        <p:nvGraphicFramePr>
          <p:cNvPr id="33" name="표 32">
            <a:extLst>
              <a:ext uri="{FF2B5EF4-FFF2-40B4-BE49-F238E27FC236}">
                <a16:creationId xmlns:a16="http://schemas.microsoft.com/office/drawing/2014/main" id="{E0C24AA9-B6C6-4AB7-A5FB-8869AC5BB243}"/>
              </a:ext>
            </a:extLst>
          </p:cNvPr>
          <p:cNvGraphicFramePr>
            <a:graphicFrameLocks noGrp="1"/>
          </p:cNvGraphicFramePr>
          <p:nvPr>
            <p:extLst>
              <p:ext uri="{D42A27DB-BD31-4B8C-83A1-F6EECF244321}">
                <p14:modId xmlns:p14="http://schemas.microsoft.com/office/powerpoint/2010/main" val="250511028"/>
              </p:ext>
            </p:extLst>
          </p:nvPr>
        </p:nvGraphicFramePr>
        <p:xfrm>
          <a:off x="11012243" y="13691384"/>
          <a:ext cx="9740457" cy="1561275"/>
        </p:xfrm>
        <a:graphic>
          <a:graphicData uri="http://schemas.openxmlformats.org/drawingml/2006/table">
            <a:tbl>
              <a:tblPr/>
              <a:tblGrid>
                <a:gridCol w="669844">
                  <a:extLst>
                    <a:ext uri="{9D8B030D-6E8A-4147-A177-3AD203B41FA5}">
                      <a16:colId xmlns:a16="http://schemas.microsoft.com/office/drawing/2014/main" val="3610791883"/>
                    </a:ext>
                  </a:extLst>
                </a:gridCol>
                <a:gridCol w="717812">
                  <a:extLst>
                    <a:ext uri="{9D8B030D-6E8A-4147-A177-3AD203B41FA5}">
                      <a16:colId xmlns:a16="http://schemas.microsoft.com/office/drawing/2014/main" val="2850171484"/>
                    </a:ext>
                  </a:extLst>
                </a:gridCol>
                <a:gridCol w="861375">
                  <a:extLst>
                    <a:ext uri="{9D8B030D-6E8A-4147-A177-3AD203B41FA5}">
                      <a16:colId xmlns:a16="http://schemas.microsoft.com/office/drawing/2014/main" val="3230872224"/>
                    </a:ext>
                  </a:extLst>
                </a:gridCol>
                <a:gridCol w="933156">
                  <a:extLst>
                    <a:ext uri="{9D8B030D-6E8A-4147-A177-3AD203B41FA5}">
                      <a16:colId xmlns:a16="http://schemas.microsoft.com/office/drawing/2014/main" val="866442020"/>
                    </a:ext>
                  </a:extLst>
                </a:gridCol>
                <a:gridCol w="1076718">
                  <a:extLst>
                    <a:ext uri="{9D8B030D-6E8A-4147-A177-3AD203B41FA5}">
                      <a16:colId xmlns:a16="http://schemas.microsoft.com/office/drawing/2014/main" val="2487809885"/>
                    </a:ext>
                  </a:extLst>
                </a:gridCol>
                <a:gridCol w="2727686">
                  <a:extLst>
                    <a:ext uri="{9D8B030D-6E8A-4147-A177-3AD203B41FA5}">
                      <a16:colId xmlns:a16="http://schemas.microsoft.com/office/drawing/2014/main" val="792569425"/>
                    </a:ext>
                  </a:extLst>
                </a:gridCol>
                <a:gridCol w="2753866">
                  <a:extLst>
                    <a:ext uri="{9D8B030D-6E8A-4147-A177-3AD203B41FA5}">
                      <a16:colId xmlns:a16="http://schemas.microsoft.com/office/drawing/2014/main" val="582768473"/>
                    </a:ext>
                  </a:extLst>
                </a:gridCol>
              </a:tblGrid>
              <a:tr h="332994">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Case No.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Gender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ratio</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Ages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sz="1400" b="1" kern="0" spc="-100" dirty="0">
                          <a:solidFill>
                            <a:srgbClr val="000000"/>
                          </a:solidFill>
                          <a:effectLst/>
                          <a:latin typeface="맑은 고딕" panose="020B0503020000020004" pitchFamily="50" charset="-127"/>
                          <a:ea typeface="맑은 고딕" panose="020B0503020000020004" pitchFamily="50" charset="-127"/>
                        </a:rPr>
                        <a:t>No. COVID-19  patients</a:t>
                      </a:r>
                      <a:endParaRPr lang="ko-KR" altLang="en-US" sz="1400" b="1" kern="0" spc="-10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No. Lacrimal cell </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disease patients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Ocular</a:t>
                      </a:r>
                      <a:r>
                        <a:rPr lang="en-US" altLang="ko-KR" sz="1400" b="1" kern="0" spc="-30" baseline="0" dirty="0">
                          <a:solidFill>
                            <a:srgbClr val="000000"/>
                          </a:solidFill>
                          <a:effectLst/>
                          <a:latin typeface="맑은 고딕" panose="020B0503020000020004" pitchFamily="50" charset="-127"/>
                          <a:ea typeface="맑은 고딕" panose="020B0503020000020004" pitchFamily="50" charset="-127"/>
                        </a:rPr>
                        <a:t> symptoms</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0" algn="ctr" fontAlgn="base" latinLnBrk="0">
                        <a:lnSpc>
                          <a:spcPct val="100000"/>
                        </a:lnSpc>
                        <a:spcBef>
                          <a:spcPts val="0"/>
                        </a:spcBef>
                        <a:spcAft>
                          <a:spcPts val="0"/>
                        </a:spcAft>
                      </a:pPr>
                      <a:r>
                        <a:rPr lang="en-US" altLang="ko-KR" sz="1400" b="1" kern="0" spc="-30" dirty="0">
                          <a:solidFill>
                            <a:srgbClr val="000000"/>
                          </a:solidFill>
                          <a:effectLst/>
                          <a:latin typeface="맑은 고딕" panose="020B0503020000020004" pitchFamily="50" charset="-127"/>
                          <a:ea typeface="맑은 고딕" panose="020B0503020000020004" pitchFamily="50" charset="-127"/>
                        </a:rPr>
                        <a:t>Treatment</a:t>
                      </a:r>
                      <a:endParaRPr lang="ko-KR" altLang="en-US" sz="1400" b="1" kern="0" spc="-3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556"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24367409"/>
                  </a:ext>
                </a:extLst>
              </a:tr>
              <a:tr h="515874">
                <a:tc>
                  <a:txBody>
                    <a:bodyPr/>
                    <a:lstStyle/>
                    <a:p>
                      <a:pPr marL="0" marR="0" indent="0" algn="ctr" fontAlgn="base" latinLnBrk="0">
                        <a:lnSpc>
                          <a:spcPct val="160000"/>
                        </a:lnSpc>
                        <a:spcBef>
                          <a:spcPts val="0"/>
                        </a:spcBef>
                        <a:spcAft>
                          <a:spcPts val="0"/>
                        </a:spcAft>
                      </a:pPr>
                      <a:r>
                        <a:rPr lang="en-US" sz="1400" kern="0" spc="0" dirty="0">
                          <a:solidFill>
                            <a:srgbClr val="000000"/>
                          </a:solidFill>
                          <a:effectLst/>
                          <a:latin typeface="맑은 고딕" panose="020B0503020000020004" pitchFamily="50" charset="-127"/>
                          <a:ea typeface="맑은 고딕" panose="020B0503020000020004" pitchFamily="50" charset="-127"/>
                        </a:rPr>
                        <a:t>1</a:t>
                      </a:r>
                    </a:p>
                  </a:txBody>
                  <a:tcPr marL="64770" marR="64770" marT="17907" marB="17907" anchor="ctr">
                    <a:lnL w="12700" cap="flat" cmpd="sng" algn="ctr">
                      <a:solidFill>
                        <a:schemeClr val="tx1"/>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M</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22 y</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en-US" altLang="ko-KR" sz="1400" kern="0" spc="0" dirty="0">
                          <a:solidFill>
                            <a:srgbClr val="000000"/>
                          </a:solidFill>
                          <a:effectLst/>
                          <a:latin typeface="맑은 고딕" panose="020B0503020000020004" pitchFamily="50" charset="-127"/>
                          <a:ea typeface="맑은 고딕" panose="020B0503020000020004" pitchFamily="50" charset="-127"/>
                        </a:rPr>
                        <a:t>1</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충혈</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눈꺼풀부종</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눈물샘 부위 불편함</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a:solidFill>
                            <a:srgbClr val="000000"/>
                          </a:solidFill>
                          <a:effectLst/>
                          <a:latin typeface="맑은 고딕" panose="020B0503020000020004" pitchFamily="50" charset="-127"/>
                          <a:ea typeface="맑은 고딕" panose="020B0503020000020004" pitchFamily="50" charset="-127"/>
                        </a:rPr>
                        <a:t>시야 흐림</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r>
                        <a:rPr lang="ko-KR" altLang="en-US" sz="1400" kern="0" spc="0" dirty="0" err="1">
                          <a:solidFill>
                            <a:srgbClr val="000000"/>
                          </a:solidFill>
                          <a:effectLst/>
                          <a:latin typeface="맑은 고딕" panose="020B0503020000020004" pitchFamily="50" charset="-127"/>
                          <a:ea typeface="맑은 고딕" panose="020B0503020000020004" pitchFamily="50" charset="-127"/>
                        </a:rPr>
                        <a:t>외완근마비</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txBody>
                  <a:tcPr marL="64770" marR="64770" marT="17907" marB="17907" anchor="ctr">
                    <a:lnL w="3556" cap="flat" cmpd="sng" algn="ctr">
                      <a:solidFill>
                        <a:srgbClr val="000000"/>
                      </a:solidFill>
                      <a:prstDash val="solid"/>
                      <a:round/>
                      <a:headEnd type="none" w="med" len="med"/>
                      <a:tailEnd type="none" w="med" len="med"/>
                    </a:lnL>
                    <a:lnR w="3556" cap="flat" cmpd="sng" algn="ctr">
                      <a:solidFill>
                        <a:srgbClr val="000000"/>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스테로이드</a:t>
                      </a:r>
                      <a:r>
                        <a:rPr lang="en-US" altLang="ko-KR" sz="1400" kern="0" spc="0" dirty="0">
                          <a:solidFill>
                            <a:srgbClr val="000000"/>
                          </a:solidFill>
                          <a:effectLst/>
                          <a:latin typeface="맑은 고딕" panose="020B0503020000020004" pitchFamily="50" charset="-127"/>
                          <a:ea typeface="맑은 고딕" panose="020B0503020000020004" pitchFamily="50" charset="-127"/>
                        </a:rPr>
                        <a:t>, </a:t>
                      </a:r>
                      <a:endParaRPr lang="ko-KR" altLang="en-US" sz="1400" kern="0" spc="0" dirty="0">
                        <a:solidFill>
                          <a:srgbClr val="000000"/>
                        </a:solidFill>
                        <a:effectLst/>
                        <a:latin typeface="맑은 고딕" panose="020B0503020000020004" pitchFamily="50" charset="-127"/>
                        <a:ea typeface="맑은 고딕" panose="020B0503020000020004" pitchFamily="50" charset="-127"/>
                      </a:endParaRPr>
                    </a:p>
                    <a:p>
                      <a:pPr marL="0" marR="0" indent="0" algn="ctr" fontAlgn="base" latinLnBrk="0">
                        <a:lnSpc>
                          <a:spcPct val="160000"/>
                        </a:lnSpc>
                        <a:spcBef>
                          <a:spcPts val="0"/>
                        </a:spcBef>
                        <a:spcAft>
                          <a:spcPts val="0"/>
                        </a:spcAft>
                      </a:pPr>
                      <a:r>
                        <a:rPr lang="ko-KR" altLang="en-US" sz="1400" kern="0" spc="0" dirty="0">
                          <a:solidFill>
                            <a:srgbClr val="000000"/>
                          </a:solidFill>
                          <a:effectLst/>
                          <a:latin typeface="맑은 고딕" panose="020B0503020000020004" pitchFamily="50" charset="-127"/>
                          <a:ea typeface="맑은 고딕" panose="020B0503020000020004" pitchFamily="50" charset="-127"/>
                        </a:rPr>
                        <a:t>항생제</a:t>
                      </a:r>
                    </a:p>
                  </a:txBody>
                  <a:tcPr marL="64770" marR="64770" marT="17907" marB="17907" anchor="ctr">
                    <a:lnL w="3556"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556"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7725191"/>
                  </a:ext>
                </a:extLst>
              </a:tr>
            </a:tbl>
          </a:graphicData>
        </a:graphic>
      </p:graphicFrame>
      <p:sp>
        <p:nvSpPr>
          <p:cNvPr id="7" name="사각형: 둥근 모서리 6">
            <a:extLst>
              <a:ext uri="{FF2B5EF4-FFF2-40B4-BE49-F238E27FC236}">
                <a16:creationId xmlns:a16="http://schemas.microsoft.com/office/drawing/2014/main" id="{6EC88CB7-309E-4296-85DA-46D0E3947FAC}"/>
              </a:ext>
            </a:extLst>
          </p:cNvPr>
          <p:cNvSpPr/>
          <p:nvPr/>
        </p:nvSpPr>
        <p:spPr bwMode="auto">
          <a:xfrm>
            <a:off x="765974" y="13108926"/>
            <a:ext cx="1771710" cy="464449"/>
          </a:xfrm>
          <a:prstGeom prst="roundRect">
            <a:avLst/>
          </a:prstGeom>
          <a:solidFill>
            <a:srgbClr val="FBE1B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086100" rtl="0" eaLnBrk="1" fontAlgn="base" latinLnBrk="1" hangingPunct="1">
              <a:lnSpc>
                <a:spcPct val="100000"/>
              </a:lnSpc>
              <a:spcBef>
                <a:spcPct val="0"/>
              </a:spcBef>
              <a:spcAft>
                <a:spcPct val="0"/>
              </a:spcAft>
              <a:buClrTx/>
              <a:buSzTx/>
              <a:buFontTx/>
              <a:buNone/>
              <a:tabLst/>
            </a:pPr>
            <a:r>
              <a:rPr kumimoji="1" lang="en-US" altLang="ko-KR" sz="2000" b="1" i="0" u="none" strike="noStrike" cap="none" normalizeH="0" baseline="0" dirty="0">
                <a:ln>
                  <a:noFill/>
                </a:ln>
                <a:effectLst/>
                <a:latin typeface="맑은 고딕" panose="020B0503020000020004" pitchFamily="50" charset="-127"/>
                <a:ea typeface="맑은 고딕" panose="020B0503020000020004" pitchFamily="50" charset="-127"/>
              </a:rPr>
              <a:t>Conjunctiva</a:t>
            </a:r>
            <a:r>
              <a:rPr kumimoji="1" lang="ko-KR" altLang="en-US" sz="2000" b="1" i="0" u="none" strike="noStrike" cap="none" normalizeH="0" baseline="0" dirty="0">
                <a:ln>
                  <a:noFill/>
                </a:ln>
                <a:effectLst/>
                <a:latin typeface="맑은 고딕" panose="020B0503020000020004" pitchFamily="50" charset="-127"/>
                <a:ea typeface="맑은 고딕" panose="020B0503020000020004" pitchFamily="50" charset="-127"/>
              </a:rPr>
              <a:t> </a:t>
            </a:r>
          </a:p>
        </p:txBody>
      </p:sp>
      <p:sp>
        <p:nvSpPr>
          <p:cNvPr id="45" name="사각형: 둥근 모서리 44">
            <a:extLst>
              <a:ext uri="{FF2B5EF4-FFF2-40B4-BE49-F238E27FC236}">
                <a16:creationId xmlns:a16="http://schemas.microsoft.com/office/drawing/2014/main" id="{62481161-1C80-4F4A-B224-52DEB9BE679C}"/>
              </a:ext>
            </a:extLst>
          </p:cNvPr>
          <p:cNvSpPr/>
          <p:nvPr/>
        </p:nvSpPr>
        <p:spPr bwMode="auto">
          <a:xfrm>
            <a:off x="691973" y="22561212"/>
            <a:ext cx="1265695" cy="464449"/>
          </a:xfrm>
          <a:prstGeom prst="roundRect">
            <a:avLst/>
          </a:prstGeom>
          <a:solidFill>
            <a:srgbClr val="FBE1B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2000" b="1" dirty="0">
                <a:latin typeface="맑은 고딕" panose="020B0503020000020004" pitchFamily="50" charset="-127"/>
                <a:ea typeface="맑은 고딕" panose="020B0503020000020004" pitchFamily="50" charset="-127"/>
              </a:rPr>
              <a:t>Sclera</a:t>
            </a:r>
            <a:endParaRPr kumimoji="1" lang="ko-KR" altLang="en-US" sz="2000" b="1" i="0" u="none" strike="noStrike" cap="none" normalizeH="0" baseline="0" dirty="0">
              <a:ln>
                <a:noFill/>
              </a:ln>
              <a:effectLst/>
              <a:latin typeface="맑은 고딕" panose="020B0503020000020004" pitchFamily="50" charset="-127"/>
              <a:ea typeface="맑은 고딕" panose="020B0503020000020004" pitchFamily="50" charset="-127"/>
            </a:endParaRPr>
          </a:p>
        </p:txBody>
      </p:sp>
      <p:sp>
        <p:nvSpPr>
          <p:cNvPr id="46" name="사각형: 둥근 모서리 45">
            <a:extLst>
              <a:ext uri="{FF2B5EF4-FFF2-40B4-BE49-F238E27FC236}">
                <a16:creationId xmlns:a16="http://schemas.microsoft.com/office/drawing/2014/main" id="{FA9EC4B8-AF94-4A0E-A279-1A6BAF5678A1}"/>
              </a:ext>
            </a:extLst>
          </p:cNvPr>
          <p:cNvSpPr/>
          <p:nvPr/>
        </p:nvSpPr>
        <p:spPr bwMode="auto">
          <a:xfrm>
            <a:off x="11014266" y="15395359"/>
            <a:ext cx="1913767" cy="464449"/>
          </a:xfrm>
          <a:prstGeom prst="roundRect">
            <a:avLst/>
          </a:prstGeom>
          <a:solidFill>
            <a:srgbClr val="FBE1B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2000" b="1" dirty="0">
                <a:latin typeface="맑은 고딕" panose="020B0503020000020004" pitchFamily="50" charset="-127"/>
                <a:ea typeface="맑은 고딕" panose="020B0503020000020004" pitchFamily="50" charset="-127"/>
              </a:rPr>
              <a:t>Optic nerves</a:t>
            </a:r>
            <a:endParaRPr kumimoji="1" lang="ko-KR" altLang="en-US" sz="2000" b="1" i="0" u="none" strike="noStrike" cap="none" normalizeH="0" baseline="0" dirty="0">
              <a:ln>
                <a:noFill/>
              </a:ln>
              <a:effectLst/>
              <a:latin typeface="맑은 고딕" panose="020B0503020000020004" pitchFamily="50" charset="-127"/>
              <a:ea typeface="맑은 고딕" panose="020B0503020000020004" pitchFamily="50" charset="-127"/>
            </a:endParaRPr>
          </a:p>
        </p:txBody>
      </p:sp>
      <p:sp>
        <p:nvSpPr>
          <p:cNvPr id="47" name="사각형: 둥근 모서리 46">
            <a:extLst>
              <a:ext uri="{FF2B5EF4-FFF2-40B4-BE49-F238E27FC236}">
                <a16:creationId xmlns:a16="http://schemas.microsoft.com/office/drawing/2014/main" id="{D2FFA300-37DC-4FB9-9EFD-995F48E4D2ED}"/>
              </a:ext>
            </a:extLst>
          </p:cNvPr>
          <p:cNvSpPr/>
          <p:nvPr/>
        </p:nvSpPr>
        <p:spPr bwMode="auto">
          <a:xfrm>
            <a:off x="10983762" y="13108926"/>
            <a:ext cx="1913767" cy="464449"/>
          </a:xfrm>
          <a:prstGeom prst="roundRect">
            <a:avLst/>
          </a:prstGeom>
          <a:solidFill>
            <a:srgbClr val="FBE1B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086100" rtl="0" eaLnBrk="1" fontAlgn="base" latinLnBrk="1" hangingPunct="1">
              <a:lnSpc>
                <a:spcPct val="100000"/>
              </a:lnSpc>
              <a:spcBef>
                <a:spcPct val="0"/>
              </a:spcBef>
              <a:spcAft>
                <a:spcPct val="0"/>
              </a:spcAft>
              <a:buClrTx/>
              <a:buSzTx/>
              <a:buFontTx/>
              <a:buNone/>
              <a:tabLst/>
            </a:pPr>
            <a:r>
              <a:rPr lang="en-US" altLang="ko-KR" sz="2000" b="1" dirty="0">
                <a:latin typeface="맑은 고딕" panose="020B0503020000020004" pitchFamily="50" charset="-127"/>
                <a:ea typeface="맑은 고딕" panose="020B0503020000020004" pitchFamily="50" charset="-127"/>
              </a:rPr>
              <a:t>Lacrimal cell</a:t>
            </a:r>
            <a:endParaRPr kumimoji="1" lang="ko-KR" altLang="en-US" sz="2000" b="1" i="0" u="none" strike="noStrike" cap="none" normalizeH="0" baseline="0" dirty="0">
              <a:ln>
                <a:noFill/>
              </a:ln>
              <a:effectLst/>
              <a:latin typeface="맑은 고딕" panose="020B0503020000020004" pitchFamily="50" charset="-127"/>
              <a:ea typeface="맑은 고딕" panose="020B0503020000020004" pitchFamily="50" charset="-127"/>
            </a:endParaRPr>
          </a:p>
        </p:txBody>
      </p:sp>
      <p:sp>
        <p:nvSpPr>
          <p:cNvPr id="48" name="사각형: 둥근 모서리 47">
            <a:extLst>
              <a:ext uri="{FF2B5EF4-FFF2-40B4-BE49-F238E27FC236}">
                <a16:creationId xmlns:a16="http://schemas.microsoft.com/office/drawing/2014/main" id="{381089D2-2B79-4FCB-8202-1C38068F77F3}"/>
              </a:ext>
            </a:extLst>
          </p:cNvPr>
          <p:cNvSpPr/>
          <p:nvPr/>
        </p:nvSpPr>
        <p:spPr bwMode="auto">
          <a:xfrm>
            <a:off x="11016063" y="20631984"/>
            <a:ext cx="1527450" cy="464449"/>
          </a:xfrm>
          <a:prstGeom prst="roundRect">
            <a:avLst/>
          </a:prstGeom>
          <a:solidFill>
            <a:srgbClr val="FBE1B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086100" rtl="0" eaLnBrk="1" fontAlgn="base" latinLnBrk="1" hangingPunct="1">
              <a:lnSpc>
                <a:spcPct val="100000"/>
              </a:lnSpc>
              <a:spcBef>
                <a:spcPct val="0"/>
              </a:spcBef>
              <a:spcAft>
                <a:spcPct val="0"/>
              </a:spcAft>
              <a:buClrTx/>
              <a:buSzTx/>
              <a:buFontTx/>
              <a:buNone/>
              <a:tabLst/>
            </a:pPr>
            <a:r>
              <a:rPr kumimoji="1" lang="en-US" altLang="ko-KR" sz="2000" b="1" i="0" u="none" strike="noStrike" cap="none" normalizeH="0" baseline="0" dirty="0">
                <a:ln>
                  <a:noFill/>
                </a:ln>
                <a:effectLst/>
                <a:latin typeface="맑은 고딕" panose="020B0503020000020004" pitchFamily="50" charset="-127"/>
                <a:ea typeface="맑은 고딕" panose="020B0503020000020004" pitchFamily="50" charset="-127"/>
              </a:rPr>
              <a:t>The</a:t>
            </a:r>
            <a:r>
              <a:rPr kumimoji="1" lang="en-US" altLang="ko-KR" sz="2000" b="1" i="0" u="none" strike="noStrike" cap="none" normalizeH="0" dirty="0">
                <a:ln>
                  <a:noFill/>
                </a:ln>
                <a:effectLst/>
                <a:latin typeface="맑은 고딕" panose="020B0503020000020004" pitchFamily="50" charset="-127"/>
                <a:ea typeface="맑은 고딕" panose="020B0503020000020004" pitchFamily="50" charset="-127"/>
              </a:rPr>
              <a:t> retina</a:t>
            </a:r>
            <a:endParaRPr kumimoji="1" lang="ko-KR" altLang="en-US" sz="2000" b="1" i="0" u="none" strike="noStrike" cap="none" normalizeH="0" baseline="0" dirty="0">
              <a:ln>
                <a:noFill/>
              </a:ln>
              <a:effectLst/>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902048453"/>
      </p:ext>
    </p:extLst>
  </p:cSld>
  <p:clrMapOvr>
    <a:masterClrMapping/>
  </p:clrMapOvr>
</p:sld>
</file>

<file path=ppt/theme/theme1.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086100" rtl="0" eaLnBrk="1" fontAlgn="base" latinLnBrk="1" hangingPunct="1">
          <a:lnSpc>
            <a:spcPct val="100000"/>
          </a:lnSpc>
          <a:spcBef>
            <a:spcPct val="0"/>
          </a:spcBef>
          <a:spcAft>
            <a:spcPct val="0"/>
          </a:spcAft>
          <a:buClrTx/>
          <a:buSzTx/>
          <a:buFontTx/>
          <a:buNone/>
          <a:tabLst/>
          <a:defRPr kumimoji="1" lang="ko-KR" altLang="en-US" sz="61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8177</TotalTime>
  <Words>1291</Words>
  <Application>Microsoft Office PowerPoint</Application>
  <PresentationFormat>사용자 지정</PresentationFormat>
  <Paragraphs>296</Paragraphs>
  <Slides>1</Slides>
  <Notes>1</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vt:i4>
      </vt:variant>
    </vt:vector>
  </HeadingPairs>
  <TitlesOfParts>
    <vt:vector size="6" baseType="lpstr">
      <vt:lpstr>굴림</vt:lpstr>
      <vt:lpstr>맑은 고딕</vt:lpstr>
      <vt:lpstr>맑은 고딕</vt:lpstr>
      <vt:lpstr>Calibri</vt:lpstr>
      <vt:lpstr>기본 디자인</vt:lpstr>
      <vt:lpstr>PowerPoint 프레젠테이션</vt:lpstr>
    </vt:vector>
  </TitlesOfParts>
  <Company>WinXP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WinXP</dc:creator>
  <cp:lastModifiedBy>곽은지</cp:lastModifiedBy>
  <cp:revision>237</cp:revision>
  <dcterms:created xsi:type="dcterms:W3CDTF">2007-11-27T23:16:29Z</dcterms:created>
  <dcterms:modified xsi:type="dcterms:W3CDTF">2021-11-29T03:24:27Z</dcterms:modified>
</cp:coreProperties>
</file>