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5" autoAdjust="0"/>
    <p:restoredTop sz="94589"/>
  </p:normalViewPr>
  <p:slideViewPr>
    <p:cSldViewPr>
      <p:cViewPr>
        <p:scale>
          <a:sx n="26" d="100"/>
          <a:sy n="26" d="100"/>
        </p:scale>
        <p:origin x="2525" y="-1488"/>
      </p:cViewPr>
      <p:guideLst>
        <p:guide orient="horz" pos="10206"/>
        <p:guide pos="68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C159E85A-7BBA-4707-AB4C-C7BD614F8D83}" type="datetime1">
              <a:rPr lang="ko-KR" altLang="en-US"/>
              <a:pPr lvl="0">
                <a:defRPr/>
              </a:pPr>
              <a:t>2021-11-26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81BFC8B4-D810-491B-A7CC-11E9B61D19A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81BFC8B4-D810-491B-A7CC-11E9B61D19A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/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2.jpe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>
          <a:xfrm>
            <a:off x="481430" y="518421"/>
            <a:ext cx="20611272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3089186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ko-KR" altLang="en-US" sz="6000" b="1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주시각도에 따른 전안부 형상과</a:t>
            </a:r>
          </a:p>
          <a:p>
            <a:pPr marL="0" marR="0" lvl="0" indent="0" algn="ctr" defTabSz="3089186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ko-KR" altLang="en-US" sz="6000" b="1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멀티포컬 콘택트렌즈 편심의 상관관계</a:t>
            </a:r>
          </a:p>
          <a:p>
            <a:pPr marL="0" marR="0" lvl="0" indent="0" algn="ctr" defTabSz="3089186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2002" b="1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0" marR="0" lvl="0" indent="0" algn="ctr" defTabSz="3089186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ko-KR" altLang="en-US" sz="4004" b="1" i="0" u="sng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최지수 </a:t>
            </a:r>
            <a:r>
              <a:rPr kumimoji="1" lang="ko-KR" altLang="en-US" sz="4004" b="1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∙ 박미정</a:t>
            </a:r>
            <a:r>
              <a:rPr kumimoji="1" lang="ko-KR" altLang="en-US" sz="4400" b="1" i="0" u="none" strike="noStrike" kern="1200" cap="none" spc="0" normalizeH="0" baseline="3000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  <a:r>
              <a:rPr kumimoji="1" lang="ko-KR" altLang="en-US" sz="4004" b="1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∙ 김소라</a:t>
            </a:r>
            <a:r>
              <a:rPr kumimoji="1" lang="ko-KR" altLang="en-US" sz="4000" b="1" i="0" u="none" strike="noStrike" kern="1200" cap="none" spc="0" normalizeH="0" baseline="3000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*</a:t>
            </a:r>
            <a:r>
              <a:rPr kumimoji="1" lang="ko-KR" altLang="en-US" sz="4004" b="1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</a:p>
          <a:p>
            <a:pPr marL="0" marR="0" lvl="0" indent="0" algn="ctr" defTabSz="3089186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en-US" altLang="ko-KR" sz="2002" b="1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0" marR="0" lvl="0" indent="0" algn="ctr" defTabSz="3084552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1" lang="ko-KR" altLang="en-US" sz="3600" b="1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서울과학기술대학교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lstStyle/>
          <a:p>
            <a:pPr lvl="0">
              <a:defRPr/>
            </a:pPr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389" tIns="45694" rIns="91389" bIns="45694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389" tIns="45694" rIns="91389" bIns="45694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389" tIns="45694" rIns="91389" bIns="45694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42810" y="31532840"/>
            <a:ext cx="7002779" cy="64620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3599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2021</a:t>
            </a:r>
            <a:r>
              <a:rPr lang="ko-KR" altLang="en-US" sz="3599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 한국안광학회 동계학술대회</a:t>
            </a:r>
            <a:endParaRPr lang="ko-KR" altLang="en-US" sz="3599">
              <a:latin typeface="맑은 고딕"/>
              <a:ea typeface="맑은 고딕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2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688211" y="1161423"/>
            <a:ext cx="3311561" cy="2435487"/>
          </a:xfrm>
          <a:prstGeom prst="ellipse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481428" y="4915271"/>
            <a:ext cx="11832090" cy="4791386"/>
            <a:chOff x="482172" y="5050192"/>
            <a:chExt cx="6873606" cy="6155676"/>
          </a:xfrm>
        </p:grpSpPr>
        <p:sp>
          <p:nvSpPr>
            <p:cNvPr id="4" name="직사각형 3"/>
            <p:cNvSpPr/>
            <p:nvPr/>
          </p:nvSpPr>
          <p:spPr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defTabSz="3084552">
                <a:defRPr/>
              </a:pPr>
              <a:endParaRPr lang="ko-KR" altLang="en-US" sz="6097">
                <a:latin typeface="맑은 고딕"/>
                <a:ea typeface="맑은 고딕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623858" y="5050192"/>
              <a:ext cx="6590233" cy="1044469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algn="ctr" defTabSz="3084552">
                <a:defRPr/>
              </a:pPr>
              <a:r>
                <a:rPr lang="en-US" altLang="ko-KR" sz="3993" b="1">
                  <a:solidFill>
                    <a:schemeClr val="bg1"/>
                  </a:solidFill>
                  <a:latin typeface="맑은 고딕"/>
                  <a:ea typeface="맑은 고딕"/>
                  <a:cs typeface="Calibri"/>
                </a:rPr>
                <a:t>INTRODUCTION</a:t>
              </a:r>
              <a:endParaRPr lang="ko-KR" altLang="en-US" sz="3993" b="1">
                <a:solidFill>
                  <a:schemeClr val="bg1"/>
                </a:solidFill>
                <a:latin typeface="맑은 고딕"/>
                <a:ea typeface="맑은 고딕"/>
                <a:cs typeface="Calibri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2661679" y="4915271"/>
            <a:ext cx="8431022" cy="4791385"/>
            <a:chOff x="7572016" y="5050191"/>
            <a:chExt cx="13553236" cy="6155677"/>
          </a:xfrm>
        </p:grpSpPr>
        <p:sp>
          <p:nvSpPr>
            <p:cNvPr id="7" name="직사각형 6"/>
            <p:cNvSpPr/>
            <p:nvPr/>
          </p:nvSpPr>
          <p:spPr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defTabSz="3084552">
                <a:defRPr/>
              </a:pPr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7826160" y="5050191"/>
              <a:ext cx="13082858" cy="103591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algn="ctr" defTabSz="3084552">
                <a:defRPr/>
              </a:pPr>
              <a:r>
                <a:rPr lang="en-US" altLang="ko-KR" sz="3993" b="1">
                  <a:solidFill>
                    <a:schemeClr val="bg1"/>
                  </a:solidFill>
                  <a:latin typeface="맑은 고딕"/>
                  <a:ea typeface="맑은 고딕"/>
                  <a:cs typeface="Calibri"/>
                </a:rPr>
                <a:t>METHODS</a:t>
              </a:r>
            </a:p>
            <a:p>
              <a:pPr algn="ctr" defTabSz="3084552">
                <a:defRPr/>
              </a:pPr>
              <a:endParaRPr lang="ko-KR" altLang="en-US" sz="3998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1429" y="10023221"/>
            <a:ext cx="20614080" cy="17044824"/>
            <a:chOff x="507976" y="11821109"/>
            <a:chExt cx="20620088" cy="11936116"/>
          </a:xfrm>
        </p:grpSpPr>
        <p:sp>
          <p:nvSpPr>
            <p:cNvPr id="8" name="직사각형 7"/>
            <p:cNvSpPr/>
            <p:nvPr/>
          </p:nvSpPr>
          <p:spPr>
            <a:xfrm>
              <a:off x="507976" y="12070077"/>
              <a:ext cx="20620088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defTabSz="3084552">
                <a:defRPr/>
              </a:pPr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>
            <a:xfrm>
              <a:off x="654943" y="11821109"/>
              <a:ext cx="20285158" cy="699942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ctr" anchorCtr="0">
              <a:prstTxWarp prst="textNoShape">
                <a:avLst/>
              </a:prstTxWarp>
            </a:bodyPr>
            <a:lstStyle/>
            <a:p>
              <a:pPr algn="ctr" defTabSz="3084552">
                <a:defRPr/>
              </a:pPr>
              <a:r>
                <a:rPr lang="en-US" altLang="ko-KR" sz="3993" b="1">
                  <a:solidFill>
                    <a:schemeClr val="bg1"/>
                  </a:solidFill>
                  <a:latin typeface="맑은 고딕"/>
                  <a:ea typeface="맑은 고딕"/>
                  <a:cs typeface="Calibri"/>
                </a:rPr>
                <a:t>RESULTS</a:t>
              </a:r>
              <a:endParaRPr lang="ko-KR" altLang="en-US" sz="3993" b="1">
                <a:solidFill>
                  <a:schemeClr val="bg1"/>
                </a:solidFill>
                <a:latin typeface="맑은 고딕"/>
                <a:ea typeface="맑은 고딕"/>
                <a:cs typeface="Calibri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81429" y="27352524"/>
            <a:ext cx="7484169" cy="3819430"/>
            <a:chOff x="560593" y="24225368"/>
            <a:chExt cx="10122519" cy="6955016"/>
          </a:xfrm>
        </p:grpSpPr>
        <p:sp>
          <p:nvSpPr>
            <p:cNvPr id="9" name="직사각형 8"/>
            <p:cNvSpPr/>
            <p:nvPr/>
          </p:nvSpPr>
          <p:spPr>
            <a:xfrm>
              <a:off x="560593" y="24559984"/>
              <a:ext cx="10122519" cy="66204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defTabSz="3084552">
                <a:defRPr/>
              </a:pPr>
              <a:endParaRPr lang="ko-KR" altLang="en-US" sz="6097"/>
            </a:p>
          </p:txBody>
        </p:sp>
        <p:sp>
          <p:nvSpPr>
            <p:cNvPr id="59" name="모서리가 둥근 직사각형 58"/>
            <p:cNvSpPr/>
            <p:nvPr/>
          </p:nvSpPr>
          <p:spPr>
            <a:xfrm>
              <a:off x="684448" y="24225368"/>
              <a:ext cx="9826275" cy="122030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ctr" anchorCtr="0">
              <a:prstTxWarp prst="textNoShape">
                <a:avLst/>
              </a:prstTxWarp>
            </a:bodyPr>
            <a:lstStyle/>
            <a:p>
              <a:pPr algn="ctr" defTabSz="3081471">
                <a:defRPr/>
              </a:pPr>
              <a:r>
                <a:rPr lang="en-US" altLang="ko-KR" sz="3993" b="1">
                  <a:solidFill>
                    <a:schemeClr val="bg1"/>
                  </a:solidFill>
                  <a:latin typeface="맑은 고딕"/>
                  <a:ea typeface="맑은 고딕"/>
                  <a:cs typeface="Calibri"/>
                </a:rPr>
                <a:t>CONCLUSIONS</a:t>
              </a:r>
              <a:endParaRPr lang="ko-KR" altLang="en-US" sz="3993" b="1">
                <a:solidFill>
                  <a:schemeClr val="bg1"/>
                </a:solidFill>
                <a:latin typeface="맑은 고딕"/>
                <a:ea typeface="맑은 고딕"/>
                <a:cs typeface="Calibri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209062" y="27352524"/>
            <a:ext cx="12883640" cy="3819433"/>
            <a:chOff x="11007969" y="24247702"/>
            <a:chExt cx="10123200" cy="6955021"/>
          </a:xfrm>
        </p:grpSpPr>
        <p:sp>
          <p:nvSpPr>
            <p:cNvPr id="10" name="직사각형 9"/>
            <p:cNvSpPr/>
            <p:nvPr/>
          </p:nvSpPr>
          <p:spPr>
            <a:xfrm>
              <a:off x="11007969" y="24586266"/>
              <a:ext cx="10123200" cy="661645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t" anchorCtr="0">
              <a:prstTxWarp prst="textNoShape">
                <a:avLst/>
              </a:prstTxWarp>
            </a:bodyPr>
            <a:lstStyle/>
            <a:p>
              <a:pPr defTabSz="3084552">
                <a:defRPr/>
              </a:pPr>
              <a:endParaRPr lang="ko-KR" altLang="en-US" sz="6097"/>
            </a:p>
          </p:txBody>
        </p:sp>
        <p:sp>
          <p:nvSpPr>
            <p:cNvPr id="66" name="모서리가 둥근 직사각형 65"/>
            <p:cNvSpPr/>
            <p:nvPr/>
          </p:nvSpPr>
          <p:spPr>
            <a:xfrm>
              <a:off x="11233398" y="24247702"/>
              <a:ext cx="9721080" cy="1293456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vert="horz" wrap="square" lIns="91389" tIns="45694" rIns="91389" bIns="45694" anchor="ctr" anchorCtr="0">
              <a:prstTxWarp prst="textNoShape">
                <a:avLst/>
              </a:prstTxWarp>
            </a:bodyPr>
            <a:lstStyle/>
            <a:p>
              <a:pPr algn="ctr" defTabSz="3081471">
                <a:defRPr/>
              </a:pPr>
              <a:r>
                <a:rPr lang="en-CA" altLang="ko-KR" sz="3993" b="1">
                  <a:solidFill>
                    <a:schemeClr val="bg1"/>
                  </a:solidFill>
                  <a:latin typeface="맑은 고딕"/>
                  <a:ea typeface="맑은 고딕"/>
                  <a:cs typeface="Calibri"/>
                </a:rPr>
                <a:t>REFERENCES</a:t>
              </a:r>
              <a:endParaRPr lang="ko-KR" altLang="en-US" sz="3993" b="1">
                <a:solidFill>
                  <a:schemeClr val="bg1"/>
                </a:solidFill>
                <a:latin typeface="맑은 고딕"/>
                <a:ea typeface="맑은 고딕"/>
                <a:cs typeface="Calibri"/>
              </a:endParaRPr>
            </a:p>
          </p:txBody>
        </p:sp>
      </p:grpSp>
      <p:pic>
        <p:nvPicPr>
          <p:cNvPr id="32" name="_x470427808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17910260" y="992699"/>
            <a:ext cx="3081338" cy="3067050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511754" y="5904881"/>
            <a:ext cx="11557866" cy="3503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멀티포컬렌즈 착용 시 선명한 이미지를 얻기 위해서는 광학부 영역이 모든 응시 방향에서 동공 부위를 덮고 있어야 하며 렌즈의 움직임에 의존되지 않아야 함</a:t>
            </a:r>
            <a:r>
              <a:rPr lang="en-US" altLang="ko-KR" sz="2400" baseline="30000">
                <a:solidFill>
                  <a:srgbClr val="000000"/>
                </a:solidFill>
                <a:latin typeface="맑은 고딕"/>
                <a:ea typeface="맑은 고딕"/>
              </a:rPr>
              <a:t>[1]</a:t>
            </a:r>
          </a:p>
          <a:p>
            <a:pPr marL="171450" marR="0" lvl="0" indent="-17145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endParaRPr lang="en-US" altLang="ko-KR" sz="100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r>
              <a:rPr kumimoji="1" lang="ko-KR" altLang="en-US" sz="24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한국인은 안검이 각막의 넓은 부위를 덮고</a:t>
            </a:r>
            <a:r>
              <a:rPr kumimoji="1" lang="en-US" altLang="ko-KR" sz="24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, </a:t>
            </a:r>
            <a:r>
              <a:rPr kumimoji="1" lang="ko-KR" altLang="en-US" sz="24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안검의 말림이 심하여</a:t>
            </a:r>
            <a:r>
              <a:rPr lang="en-US" altLang="ko-KR" sz="2400" baseline="30000">
                <a:solidFill>
                  <a:srgbClr val="000000"/>
                </a:solidFill>
                <a:latin typeface="맑은 고딕"/>
                <a:ea typeface="맑은 고딕"/>
              </a:rPr>
              <a:t>[2]</a:t>
            </a:r>
            <a:r>
              <a:rPr kumimoji="1" lang="en-US" altLang="ko-KR" sz="2400" b="0" i="0" u="none" strike="noStrike" kern="1200" cap="none" spc="0" normalizeH="0" baseline="3000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  <a:r>
              <a:rPr kumimoji="1" lang="ko-KR" altLang="en-US" sz="24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렌즈 피팅 시 안검에 의한 영향이 크게 나타남</a:t>
            </a:r>
            <a:r>
              <a:rPr lang="en-US" altLang="ko-KR" sz="2400" baseline="30000">
                <a:solidFill>
                  <a:srgbClr val="000000"/>
                </a:solidFill>
                <a:latin typeface="맑은 고딕"/>
                <a:ea typeface="맑은 고딕"/>
              </a:rPr>
              <a:t>[3]</a:t>
            </a:r>
          </a:p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endParaRPr kumimoji="1" lang="en-US" altLang="ko-KR" sz="1200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r>
              <a:rPr kumimoji="1" lang="ko-KR" altLang="en-US" sz="24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근거리 작업 시에는 보통 하방을 주시하게 되는데</a:t>
            </a:r>
            <a:r>
              <a:rPr kumimoji="1" lang="en-US" altLang="ko-KR" sz="24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,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이때 </a:t>
            </a:r>
            <a:r>
              <a:rPr kumimoji="1" lang="ko-KR" altLang="en-US" sz="24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하방주시 시 안검의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 모양이 정면주시 시와 달라짐</a:t>
            </a:r>
            <a:r>
              <a:rPr lang="en-US" altLang="ko-KR" sz="2400" baseline="30000">
                <a:solidFill>
                  <a:srgbClr val="000000"/>
                </a:solidFill>
                <a:latin typeface="맑은 고딕"/>
                <a:ea typeface="맑은 고딕"/>
              </a:rPr>
              <a:t>[4]</a:t>
            </a:r>
          </a:p>
          <a:p>
            <a:pPr marL="171450" marR="0" lvl="0" indent="-17145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endParaRPr kumimoji="1" lang="en-US" altLang="ko-KR" sz="1000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r>
              <a:rPr kumimoji="1" lang="ko-KR" altLang="en-US" sz="24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이에 본 연구에서는 주시 각도에 따라 나타나는 전안부 형상 요인의 변화가         세 종류의 멀티포컬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 콘택트렌즈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이하 렌즈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)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편심에 미치는 영향을 조사하고자 함</a:t>
            </a:r>
            <a:endParaRPr kumimoji="1" lang="en-US" altLang="ko-KR" sz="2400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745566" y="5945133"/>
            <a:ext cx="8057858" cy="3473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20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대 남녀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42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안 대상</a:t>
            </a:r>
          </a:p>
          <a:p>
            <a:pPr marL="171450" marR="0" lvl="0" indent="-17145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endParaRPr lang="en-US" altLang="ko-KR" sz="100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주시 각도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–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정면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(0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˚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),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하방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15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˚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,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하방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40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˚</a:t>
            </a:r>
          </a:p>
          <a:p>
            <a:pPr marL="171450" marR="0" lvl="0" indent="-17145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endParaRPr lang="en-US" altLang="ko-KR" sz="100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정면 및 하방주시 시의 전안부를 촬영한 후 전안부 형상 요인을 길이 요인과 각도 요인으로 각각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5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가지 및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7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가지로 나누어 분석</a:t>
            </a:r>
          </a:p>
          <a:p>
            <a:pPr marL="171450" marR="0" lvl="0" indent="-17145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endParaRPr lang="en-US" altLang="ko-KR" sz="100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r>
              <a:rPr kumimoji="1" lang="ko-KR" altLang="en-US" sz="24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중심부 근용 비구면 디자인의 멀티포컬렌즈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3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종을 착용시킨 후 전안부 형상과 렌즈 편심과의 상관관계를   분석</a:t>
            </a:r>
            <a:endParaRPr kumimoji="1" lang="en-US" altLang="ko-KR" sz="2400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1273" y="28128980"/>
            <a:ext cx="7249480" cy="2978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latinLnBrk="1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  본 연구 결과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,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전안부 형상 요인 중 멀티포컬렌즈의 편심에 영향을 미치는 요인이 있음을 확인하였으며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,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그 요인들은 주시각도에 따라 상이함을 알 수 있었다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. </a:t>
            </a:r>
          </a:p>
          <a:p>
            <a:pPr marL="0" marR="0" lvl="0" indent="0" algn="just" defTabSz="914400" rtl="0" eaLnBrk="1" latinLnBrk="1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따라서 멀티포컬렌즈 처방 시 전안부 형상을 고려하여 디자인을 선택한다면 보다 적절한 피팅 상태를 유지할 수 있을 것이라 생각된다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.</a:t>
            </a:r>
            <a:endParaRPr kumimoji="1" lang="en-US" altLang="ko-KR" sz="2400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7007" y="11171156"/>
            <a:ext cx="20269100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정면주시 시 전안부 각도 중 내안각의 위 눈꺼풀 각도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(NS)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와 전안부 길이 중 수직 안검폭 높이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(PA),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내안각에서 아래 눈꺼풀까지의 수직 길이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(NPH)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및 외안각에서 위 눈꺼풀까지의 수직 길이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(TPH)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는 렌즈 수평중심안정위치와 유의한 상관성이 있었으며 상안검 처짐은 덜하고 하안검이 쳐진 형태의 눈꺼풀 폭이 큰 눈일수록 렌즈가 귀쪽으로 치우침</a:t>
            </a:r>
          </a:p>
          <a:p>
            <a:pPr marL="171450" marR="0" lvl="0" indent="-171450" algn="just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Font typeface="Wingdings"/>
              <a:buChar char="l"/>
              <a:defRPr/>
            </a:pPr>
            <a:endParaRPr lang="en-US" altLang="ko-KR" sz="120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L="457200" indent="-457200" algn="just">
              <a:buClr>
                <a:srgbClr val="0070C0"/>
              </a:buClr>
              <a:buFont typeface="Wingdings"/>
              <a:buChar char="l"/>
              <a:defRPr/>
            </a:pP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정면주시 시 수직 중심안정위치는 각도 중 위 눈꺼풀 각도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(Upper A)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와 내안각에서 외안각까지 기울기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(HEF)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가 클수록 하방으로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,                        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길이 중 수평 안검폭 길이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(HFW)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가 클수록 상방으로 치우침</a:t>
            </a:r>
          </a:p>
          <a:p>
            <a:pPr marL="457200" indent="-457200" algn="just">
              <a:buClr>
                <a:srgbClr val="0070C0"/>
              </a:buClr>
              <a:buFont typeface="Wingdings"/>
              <a:buChar char="l"/>
              <a:defRPr/>
            </a:pPr>
            <a:endParaRPr lang="en-US" altLang="ko-KR" sz="120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L="457200" indent="-457200" algn="just">
              <a:buClr>
                <a:srgbClr val="0070C0"/>
              </a:buClr>
              <a:buFont typeface="Wingdings"/>
              <a:buChar char="l"/>
              <a:defRPr/>
            </a:pP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15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도 하방 주시 시에는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PA, 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외안각의 아래 눈꺼풀 각도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(TI)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가 수평 방향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, HFW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와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TPH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는 수직 방향으로의 편심에 영향을 미침</a:t>
            </a:r>
          </a:p>
          <a:p>
            <a:pPr marL="457200" indent="-457200" algn="just">
              <a:buClr>
                <a:srgbClr val="0070C0"/>
              </a:buClr>
              <a:buFont typeface="Wingdings"/>
              <a:buChar char="l"/>
              <a:defRPr/>
            </a:pPr>
            <a:endParaRPr lang="en-US" altLang="ko-KR" sz="120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L="457200" indent="-457200" algn="just">
              <a:buClr>
                <a:srgbClr val="0070C0"/>
              </a:buClr>
              <a:buFont typeface="Wingdings"/>
              <a:buChar char="l"/>
              <a:defRPr/>
            </a:pP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40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도 하방 주시 시에는 </a:t>
            </a:r>
            <a:r>
              <a:rPr lang="en-US" altLang="ko-KR" sz="2400">
                <a:solidFill>
                  <a:srgbClr val="000000"/>
                </a:solidFill>
                <a:latin typeface="맑은 고딕"/>
                <a:ea typeface="맑은 고딕"/>
              </a:rPr>
              <a:t>NS</a:t>
            </a:r>
            <a:r>
              <a:rPr lang="ko-KR" altLang="en-US" sz="2400">
                <a:solidFill>
                  <a:srgbClr val="000000"/>
                </a:solidFill>
                <a:latin typeface="맑은 고딕"/>
                <a:ea typeface="맑은 고딕"/>
              </a:rPr>
              <a:t>가 작아질수록 렌즈가 귀쪽으로 편심되는 경우가 있음을 확인함</a:t>
            </a:r>
            <a:endParaRPr lang="en-US" altLang="ko-KR" sz="2400">
              <a:solidFill>
                <a:srgbClr val="000000"/>
              </a:solidFill>
              <a:latin typeface="맑은 고딕"/>
              <a:ea typeface="맑은 고딕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18833" y="14545841"/>
            <a:ext cx="5105193" cy="449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latin typeface="맑은 고딕"/>
                <a:ea typeface="맑은 고딕"/>
              </a:rPr>
              <a:t>&lt;</a:t>
            </a:r>
            <a:r>
              <a:rPr lang="ko-KR" altLang="en-US" sz="2400" b="1" dirty="0">
                <a:latin typeface="맑은 고딕"/>
                <a:ea typeface="맑은 고딕"/>
              </a:rPr>
              <a:t>정면 주시 </a:t>
            </a:r>
            <a:r>
              <a:rPr lang="en-US" altLang="ko-KR" sz="2400" b="1" dirty="0">
                <a:latin typeface="맑은 고딕"/>
                <a:ea typeface="맑은 고딕"/>
              </a:rPr>
              <a:t>- </a:t>
            </a:r>
            <a:r>
              <a:rPr lang="ko-KR" altLang="en-US" sz="2400" b="1" dirty="0">
                <a:latin typeface="맑은 고딕"/>
                <a:ea typeface="맑은 고딕"/>
              </a:rPr>
              <a:t>수평 중심안정위치</a:t>
            </a:r>
            <a:r>
              <a:rPr lang="en-US" altLang="ko-KR" sz="2400" b="1" dirty="0">
                <a:latin typeface="맑은 고딕"/>
                <a:ea typeface="맑은 고딕"/>
              </a:rPr>
              <a:t>&gt;</a:t>
            </a:r>
            <a:endParaRPr lang="ko-KR" altLang="en-US" sz="2400" b="1" dirty="0">
              <a:latin typeface="맑은 고딕"/>
              <a:ea typeface="맑은 고딕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76776" y="18722305"/>
            <a:ext cx="5252566" cy="461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2400" b="1">
                <a:latin typeface="맑은 고딕"/>
                <a:ea typeface="맑은 고딕"/>
              </a:rPr>
              <a:t>&lt;</a:t>
            </a:r>
            <a:r>
              <a:rPr lang="ko-KR" altLang="en-US" sz="2400" b="1">
                <a:latin typeface="맑은 고딕"/>
                <a:ea typeface="맑은 고딕"/>
              </a:rPr>
              <a:t>정면 주시 </a:t>
            </a:r>
            <a:r>
              <a:rPr lang="en-US" altLang="ko-KR" sz="2400" b="1">
                <a:latin typeface="맑은 고딕"/>
                <a:ea typeface="맑은 고딕"/>
              </a:rPr>
              <a:t>- </a:t>
            </a:r>
            <a:r>
              <a:rPr lang="ko-KR" altLang="en-US" sz="2400" b="1">
                <a:latin typeface="맑은 고딕"/>
                <a:ea typeface="맑은 고딕"/>
              </a:rPr>
              <a:t>수직 중심안정위치</a:t>
            </a:r>
            <a:r>
              <a:rPr lang="en-US" altLang="ko-KR" sz="2400" b="1">
                <a:latin typeface="맑은 고딕"/>
                <a:ea typeface="맑은 고딕"/>
              </a:rPr>
              <a:t>&gt;</a:t>
            </a:r>
            <a:endParaRPr lang="ko-KR" altLang="en-US" sz="2400" b="1">
              <a:latin typeface="맑은 고딕"/>
              <a:ea typeface="맑은 고딕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707629" y="18744325"/>
            <a:ext cx="4641884" cy="4504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2400" b="1">
                <a:latin typeface="맑은 고딕"/>
                <a:ea typeface="맑은 고딕"/>
              </a:rPr>
              <a:t>&lt;40</a:t>
            </a:r>
            <a:r>
              <a:rPr lang="ko-KR" altLang="en-US" sz="2400" b="1">
                <a:latin typeface="맑은 고딕"/>
                <a:ea typeface="맑은 고딕"/>
              </a:rPr>
              <a:t>˚하방 주시 </a:t>
            </a:r>
            <a:r>
              <a:rPr lang="en-US" altLang="ko-KR" sz="2400" b="1">
                <a:latin typeface="맑은 고딕"/>
                <a:ea typeface="맑은 고딕"/>
              </a:rPr>
              <a:t>- </a:t>
            </a:r>
            <a:r>
              <a:rPr lang="ko-KR" altLang="en-US" sz="2400" b="1">
                <a:latin typeface="맑은 고딕"/>
                <a:ea typeface="맑은 고딕"/>
              </a:rPr>
              <a:t>렌즈 편심</a:t>
            </a:r>
            <a:r>
              <a:rPr lang="en-US" altLang="ko-KR" sz="2400" b="1">
                <a:latin typeface="맑은 고딕"/>
                <a:ea typeface="맑은 고딕"/>
              </a:rPr>
              <a:t>&gt;</a:t>
            </a:r>
            <a:endParaRPr lang="ko-KR" altLang="en-US" sz="2400" b="1">
              <a:latin typeface="맑은 고딕"/>
              <a:ea typeface="맑은 고딕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541324" y="22849284"/>
            <a:ext cx="4641884" cy="446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2400" b="1">
                <a:latin typeface="맑은 고딕"/>
                <a:ea typeface="맑은 고딕"/>
              </a:rPr>
              <a:t>&lt;15</a:t>
            </a:r>
            <a:r>
              <a:rPr lang="ko-KR" altLang="en-US" sz="2400" b="1">
                <a:latin typeface="맑은 고딕"/>
                <a:ea typeface="맑은 고딕"/>
              </a:rPr>
              <a:t>˚하방 주시 </a:t>
            </a:r>
            <a:r>
              <a:rPr lang="en-US" altLang="ko-KR" sz="2400" b="1">
                <a:latin typeface="맑은 고딕"/>
                <a:ea typeface="맑은 고딕"/>
              </a:rPr>
              <a:t>- </a:t>
            </a:r>
            <a:r>
              <a:rPr lang="ko-KR" altLang="en-US" sz="2400" b="1">
                <a:latin typeface="맑은 고딕"/>
                <a:ea typeface="맑은 고딕"/>
              </a:rPr>
              <a:t>렌즈 편심</a:t>
            </a:r>
            <a:r>
              <a:rPr lang="en-US" altLang="ko-KR" sz="2400" b="1">
                <a:latin typeface="맑은 고딕"/>
                <a:ea typeface="맑은 고딕"/>
              </a:rPr>
              <a:t>&gt;</a:t>
            </a:r>
            <a:endParaRPr lang="ko-KR" altLang="en-US" sz="2400" b="1">
              <a:latin typeface="맑은 고딕"/>
              <a:ea typeface="맑은 고딕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53078" y="28040368"/>
            <a:ext cx="12450344" cy="3104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15925" indent="-415925" algn="just">
              <a:defRPr/>
            </a:pPr>
            <a:r>
              <a:rPr lang="en-US" altLang="ko-KR" sz="2200">
                <a:latin typeface="맑은 고딕 Semilight"/>
                <a:ea typeface="맑은 고딕 Semilight"/>
                <a:cs typeface="맑은 고딕 Semilight"/>
              </a:rPr>
              <a:t>[1] Pérez-Prados R, Piñero D, Pérez-Cambrodí RJ, et al. Soft multifocal simultaneous image contact lenses: a review. Clin Exp Optom. 2017;100(2):107-127.</a:t>
            </a:r>
          </a:p>
          <a:p>
            <a:pPr marL="415925" indent="-415925" algn="just">
              <a:defRPr/>
            </a:pP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[2</a:t>
            </a:r>
            <a:r>
              <a:rPr lang="en-US" altLang="ko-KR" sz="2200" kern="0" spc="0">
                <a:solidFill>
                  <a:srgbClr val="000000"/>
                </a:solidFill>
                <a:effectLst/>
                <a:latin typeface="맑은 고딕 Semilight"/>
                <a:ea typeface="맑은 고딕 Semilight"/>
                <a:cs typeface="맑은 고딕 Semilight"/>
              </a:rPr>
              <a:t>] Bae TH,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Kim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JC, Kim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WS,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 spc="0">
                <a:solidFill>
                  <a:srgbClr val="000000"/>
                </a:solidFill>
                <a:effectLst/>
                <a:latin typeface="맑은 고딕 Semilight"/>
                <a:ea typeface="맑은 고딕 Semilight"/>
                <a:cs typeface="맑은 고딕 Semilight"/>
              </a:rPr>
              <a:t>et al.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A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photogrammetic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study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of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the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eyes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in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korean</a:t>
            </a:r>
            <a:r>
              <a:rPr lang="ko-KR" altLang="en-US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 </a:t>
            </a:r>
            <a:r>
              <a:rPr lang="en-US" altLang="ko-KR" sz="2200" kern="0">
                <a:solidFill>
                  <a:srgbClr val="000000"/>
                </a:solidFill>
                <a:latin typeface="맑은 고딕 Semilight"/>
                <a:ea typeface="맑은 고딕 Semilight"/>
                <a:cs typeface="맑은 고딕 Semilight"/>
              </a:rPr>
              <a:t>youths. </a:t>
            </a:r>
            <a:r>
              <a:rPr lang="en-US" altLang="ko-KR" sz="2200" kern="0" spc="0">
                <a:solidFill>
                  <a:srgbClr val="000000"/>
                </a:solidFill>
                <a:effectLst/>
                <a:latin typeface="맑은 고딕 Semilight"/>
                <a:ea typeface="맑은 고딕 Semilight"/>
                <a:cs typeface="맑은 고딕 Semilight"/>
              </a:rPr>
              <a:t>J Korean Soc Plast Reconstr Surg. 2007;34(1):37-43.</a:t>
            </a:r>
          </a:p>
          <a:p>
            <a:pPr marL="415925" indent="-415925" algn="just">
              <a:defRPr/>
            </a:pPr>
            <a:r>
              <a:rPr lang="en-US" altLang="ko-KR" sz="2200" kern="0" spc="0">
                <a:solidFill>
                  <a:srgbClr val="000000"/>
                </a:solidFill>
                <a:effectLst/>
                <a:latin typeface="맑은 고딕 Semilight"/>
                <a:ea typeface="맑은 고딕 Semilight"/>
                <a:cs typeface="맑은 고딕 Semilight"/>
              </a:rPr>
              <a:t>[3] Contact Lens SPECTRUM. Making RGP fitting efficient and successful, 2000. </a:t>
            </a:r>
            <a:r>
              <a:rPr lang="en-US" altLang="ko-KR" sz="2200" kern="0" spc="0">
                <a:solidFill>
                  <a:srgbClr val="000000"/>
                </a:solidFill>
                <a:effectLst/>
                <a:latin typeface="맑은 고딕 Semilight"/>
                <a:ea typeface="맑은 고딕 Semilight"/>
                <a:cs typeface="맑은 고딕 Semilight"/>
                <a:hlinkClick r:id="rId6"/>
              </a:rPr>
              <a:t>https://www</a:t>
            </a:r>
            <a:r>
              <a:rPr lang="en-US" altLang="ko-KR" sz="2200" kern="0" spc="0">
                <a:solidFill>
                  <a:srgbClr val="000000"/>
                </a:solidFill>
                <a:effectLst/>
                <a:latin typeface="맑은 고딕 Semilight"/>
                <a:ea typeface="맑은 고딕 Semilight"/>
                <a:cs typeface="맑은 고딕 Semilight"/>
              </a:rPr>
              <a:t>. clspectrum.com/issues/2000/october-2000/making-rgp-fitting-efficient-and-successful(October 2000).</a:t>
            </a:r>
          </a:p>
          <a:p>
            <a:pPr marL="415925" indent="-415925" algn="just">
              <a:defRPr/>
            </a:pPr>
            <a:r>
              <a:rPr lang="en-US" altLang="ko-KR" sz="2200" kern="0" spc="0">
                <a:solidFill>
                  <a:srgbClr val="000000"/>
                </a:solidFill>
                <a:effectLst/>
                <a:latin typeface="맑은 고딕 Semilight"/>
                <a:ea typeface="맑은 고딕 Semilight"/>
                <a:cs typeface="맑은 고딕 Semilight"/>
              </a:rPr>
              <a:t>[4] Read SA, Collins MJ, Carney LG. The morphology of the palpebral fissure in different directions of vertical gaze. Optom Vis Sci. 2000;83(10):715-722.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354AD933-BF54-440E-8F68-4FAE6BB0B3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2856" y="15048863"/>
            <a:ext cx="4613672" cy="369000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7882DE0B-46B5-446F-94BD-B73CC581DC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2563" y="15060125"/>
            <a:ext cx="4608787" cy="3693600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B9A1342C-1D40-4DBB-8D0E-97330C6CFD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92884" y="15027380"/>
            <a:ext cx="4608787" cy="3693600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3CD76AFB-3F6D-4033-920A-DA3D4BED8B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632784" y="14977889"/>
            <a:ext cx="4852836" cy="3693600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0152B29A-FD66-4077-B347-1BCBE21B3E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52278" y="19179587"/>
            <a:ext cx="4604400" cy="3690084"/>
          </a:xfrm>
          <a:prstGeom prst="rect">
            <a:avLst/>
          </a:prstGeom>
        </p:spPr>
      </p:pic>
      <p:pic>
        <p:nvPicPr>
          <p:cNvPr id="27" name="그림 26">
            <a:extLst>
              <a:ext uri="{FF2B5EF4-FFF2-40B4-BE49-F238E27FC236}">
                <a16:creationId xmlns:a16="http://schemas.microsoft.com/office/drawing/2014/main" id="{9227824B-EB42-47F2-A96E-3760EC9465C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89309" y="19207118"/>
            <a:ext cx="4604400" cy="3690084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305BC200-E6CB-4F7A-9C94-61CBD4E0733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25286" y="19178510"/>
            <a:ext cx="4604400" cy="3690084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12E75B2A-BB46-4B4A-A014-CE8AF5C481B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625886" y="19224794"/>
            <a:ext cx="4604400" cy="3690084"/>
          </a:xfrm>
          <a:prstGeom prst="rect">
            <a:avLst/>
          </a:prstGeom>
        </p:spPr>
      </p:pic>
      <p:pic>
        <p:nvPicPr>
          <p:cNvPr id="34" name="그림 33">
            <a:extLst>
              <a:ext uri="{FF2B5EF4-FFF2-40B4-BE49-F238E27FC236}">
                <a16:creationId xmlns:a16="http://schemas.microsoft.com/office/drawing/2014/main" id="{37DDD1C7-BCD7-4C07-A074-1C9760CD0AE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27818" y="23296246"/>
            <a:ext cx="4604400" cy="3690084"/>
          </a:xfrm>
          <a:prstGeom prst="rect">
            <a:avLst/>
          </a:prstGeom>
        </p:spPr>
      </p:pic>
      <p:pic>
        <p:nvPicPr>
          <p:cNvPr id="39" name="그림 38">
            <a:extLst>
              <a:ext uri="{FF2B5EF4-FFF2-40B4-BE49-F238E27FC236}">
                <a16:creationId xmlns:a16="http://schemas.microsoft.com/office/drawing/2014/main" id="{DB5B95E5-7220-4684-825F-DB201273372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01340" y="23296246"/>
            <a:ext cx="4604400" cy="3690084"/>
          </a:xfrm>
          <a:prstGeom prst="rect">
            <a:avLst/>
          </a:prstGeom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BE9DFE36-9792-4526-B31C-6BF6FED5348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843524" y="23293736"/>
            <a:ext cx="4604400" cy="3690084"/>
          </a:xfrm>
          <a:prstGeom prst="rect">
            <a:avLst/>
          </a:prstGeom>
        </p:spPr>
      </p:pic>
      <p:pic>
        <p:nvPicPr>
          <p:cNvPr id="41" name="그림 40">
            <a:extLst>
              <a:ext uri="{FF2B5EF4-FFF2-40B4-BE49-F238E27FC236}">
                <a16:creationId xmlns:a16="http://schemas.microsoft.com/office/drawing/2014/main" id="{11B9E5DC-C088-4C7F-B391-53377B1FF5B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443462" y="23285277"/>
            <a:ext cx="4604400" cy="36900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61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61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525</Words>
  <Application>Microsoft Office PowerPoint</Application>
  <PresentationFormat>사용자 지정</PresentationFormat>
  <Paragraphs>44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맑은 고딕</vt:lpstr>
      <vt:lpstr>맑은 고딕 Semilight</vt:lpstr>
      <vt:lpstr>Calibri</vt:lpstr>
      <vt:lpstr>Wingdings</vt:lpstr>
      <vt:lpstr>기본 디자인</vt:lpstr>
      <vt:lpstr>PowerPoint 프레젠테이션</vt:lpstr>
    </vt:vector>
  </TitlesOfParts>
  <Manager/>
  <Company>WinXP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지수 최</cp:lastModifiedBy>
  <cp:revision>223</cp:revision>
  <dcterms:created xsi:type="dcterms:W3CDTF">2007-11-27T23:16:29Z</dcterms:created>
  <dcterms:modified xsi:type="dcterms:W3CDTF">2021-11-26T08:52:40Z</dcterms:modified>
  <cp:version>1000.0000.01</cp:version>
</cp:coreProperties>
</file>