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21602700" cy="32404050"/>
  <p:notesSz cx="6858000" cy="9144000"/>
  <p:defaultTextStyle>
    <a:defPPr>
      <a:defRPr lang="ko-KR"/>
    </a:defPPr>
    <a:lvl1pPr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5pPr>
    <a:lvl6pPr marL="2286000" algn="l" defTabSz="914400" rtl="0" eaLnBrk="1" latinLnBrk="1" hangingPunct="1">
      <a:defRPr kumimoji="1" sz="6100" kern="1200">
        <a:solidFill>
          <a:schemeClr val="tx1"/>
        </a:solidFill>
        <a:latin typeface="굴림" pitchFamily="50" charset="-127"/>
        <a:ea typeface="굴림" pitchFamily="50" charset="-127"/>
        <a:cs typeface="+mn-cs"/>
      </a:defRPr>
    </a:lvl6pPr>
    <a:lvl7pPr marL="2743200" algn="l" defTabSz="914400" rtl="0" eaLnBrk="1" latinLnBrk="1" hangingPunct="1">
      <a:defRPr kumimoji="1" sz="6100" kern="1200">
        <a:solidFill>
          <a:schemeClr val="tx1"/>
        </a:solidFill>
        <a:latin typeface="굴림" pitchFamily="50" charset="-127"/>
        <a:ea typeface="굴림" pitchFamily="50" charset="-127"/>
        <a:cs typeface="+mn-cs"/>
      </a:defRPr>
    </a:lvl7pPr>
    <a:lvl8pPr marL="3200400" algn="l" defTabSz="914400" rtl="0" eaLnBrk="1" latinLnBrk="1" hangingPunct="1">
      <a:defRPr kumimoji="1" sz="6100" kern="1200">
        <a:solidFill>
          <a:schemeClr val="tx1"/>
        </a:solidFill>
        <a:latin typeface="굴림" pitchFamily="50" charset="-127"/>
        <a:ea typeface="굴림" pitchFamily="50" charset="-127"/>
        <a:cs typeface="+mn-cs"/>
      </a:defRPr>
    </a:lvl8pPr>
    <a:lvl9pPr marL="3657600" algn="l" defTabSz="914400" rtl="0" eaLnBrk="1" latinLnBrk="1" hangingPunct="1">
      <a:defRPr kumimoji="1" sz="6100" kern="1200">
        <a:solidFill>
          <a:schemeClr val="tx1"/>
        </a:solidFill>
        <a:latin typeface="굴림" pitchFamily="50" charset="-127"/>
        <a:ea typeface="굴림" pitchFamily="50" charset="-127"/>
        <a:cs typeface="+mn-cs"/>
      </a:defRPr>
    </a:lvl9pPr>
  </p:defaultTextStyle>
  <p:extLst>
    <p:ext uri="{EFAFB233-063F-42B5-8137-9DF3F51BA10A}">
      <p15:sldGuideLst xmlns:p15="http://schemas.microsoft.com/office/powerpoint/2012/main">
        <p15:guide id="1" orient="horz" pos="10206">
          <p15:clr>
            <a:srgbClr val="A4A3A4"/>
          </p15:clr>
        </p15:guide>
        <p15:guide id="2"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84D"/>
    <a:srgbClr val="6C6254"/>
    <a:srgbClr val="FFC100"/>
    <a:srgbClr val="13204E"/>
    <a:srgbClr val="002E58"/>
    <a:srgbClr val="F66A00"/>
    <a:srgbClr val="F4FFF5"/>
    <a:srgbClr val="09230E"/>
    <a:srgbClr val="606060"/>
    <a:srgbClr val="2113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4589"/>
  </p:normalViewPr>
  <p:slideViewPr>
    <p:cSldViewPr>
      <p:cViewPr varScale="1">
        <p:scale>
          <a:sx n="22" d="100"/>
          <a:sy n="22" d="100"/>
        </p:scale>
        <p:origin x="942" y="120"/>
      </p:cViewPr>
      <p:guideLst>
        <p:guide orient="horz" pos="10206"/>
        <p:guide pos="6804"/>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9E85A-7BBA-4707-AB4C-C7BD614F8D83}" type="datetimeFigureOut">
              <a:rPr lang="ko-KR" altLang="en-US" smtClean="0"/>
              <a:t>2021-11-24</a:t>
            </a:fld>
            <a:endParaRPr lang="ko-KR" altLang="en-US"/>
          </a:p>
        </p:txBody>
      </p:sp>
      <p:sp>
        <p:nvSpPr>
          <p:cNvPr id="4" name="슬라이드 이미지 개체 틀 3"/>
          <p:cNvSpPr>
            <a:spLocks noGrp="1" noRot="1" noChangeAspect="1"/>
          </p:cNvSpPr>
          <p:nvPr>
            <p:ph type="sldImg" idx="2"/>
          </p:nvPr>
        </p:nvSpPr>
        <p:spPr>
          <a:xfrm>
            <a:off x="2286000" y="685800"/>
            <a:ext cx="228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FC8B4-D810-491B-A7CC-11E9B61D19A3}" type="slidenum">
              <a:rPr lang="ko-KR" altLang="en-US" smtClean="0"/>
              <a:t>‹#›</a:t>
            </a:fld>
            <a:endParaRPr lang="ko-KR" altLang="en-US"/>
          </a:p>
        </p:txBody>
      </p:sp>
    </p:spTree>
    <p:extLst>
      <p:ext uri="{BB962C8B-B14F-4D97-AF65-F5344CB8AC3E}">
        <p14:creationId xmlns:p14="http://schemas.microsoft.com/office/powerpoint/2010/main" val="272506566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1</a:t>
            </a:fld>
            <a:endParaRPr lang="ko-KR" altLang="en-US"/>
          </a:p>
        </p:txBody>
      </p:sp>
    </p:spTree>
    <p:extLst>
      <p:ext uri="{BB962C8B-B14F-4D97-AF65-F5344CB8AC3E}">
        <p14:creationId xmlns:p14="http://schemas.microsoft.com/office/powerpoint/2010/main" val="989213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620838" y="10066338"/>
            <a:ext cx="18361025" cy="6945312"/>
          </a:xfrm>
        </p:spPr>
        <p:txBody>
          <a:bodyPr/>
          <a:lstStyle/>
          <a:p>
            <a:r>
              <a:rPr lang="ko-KR" altLang="en-US"/>
              <a:t>마스터 제목 스타일 편집</a:t>
            </a:r>
          </a:p>
        </p:txBody>
      </p:sp>
      <p:sp>
        <p:nvSpPr>
          <p:cNvPr id="3" name="부제목 2"/>
          <p:cNvSpPr>
            <a:spLocks noGrp="1"/>
          </p:cNvSpPr>
          <p:nvPr>
            <p:ph type="subTitle" idx="1"/>
          </p:nvPr>
        </p:nvSpPr>
        <p:spPr>
          <a:xfrm>
            <a:off x="3240088" y="18362613"/>
            <a:ext cx="15122525" cy="828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1B9E2791-ACE6-4D7B-80B5-40A42C4810A0}" type="slidenum">
              <a:rPr lang="en-US" altLang="ko-K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E20A841-B68D-41C3-A5BE-9D2EC7119D1E}" type="slidenum">
              <a:rPr lang="en-US" altLang="ko-K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15662275" y="1296988"/>
            <a:ext cx="4860925" cy="276494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1079500" y="1296988"/>
            <a:ext cx="14430375" cy="2764948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CE8BF22C-DD1D-42E3-A661-B02D4F6755B0}"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7DA28416-4E37-453E-AEC4-EF7985F8F01D}" type="slidenum">
              <a:rPr lang="en-US" altLang="ko-K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1706563" y="20823238"/>
            <a:ext cx="18362612" cy="643572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1706563" y="13733463"/>
            <a:ext cx="18362612" cy="7089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0B26ECA7-083E-472E-BEC2-5B88BCE56617}" type="slidenum">
              <a:rPr lang="en-US" altLang="ko-K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107950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1087755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7F0EDCC7-2DE4-4833-8BA1-E1476C00BEED}" type="slidenum">
              <a:rPr lang="en-US" altLang="ko-K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1079500" y="7253288"/>
            <a:ext cx="9545638"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1079500" y="10275888"/>
            <a:ext cx="9545638"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10974388" y="7253288"/>
            <a:ext cx="9548812"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10974388" y="10275888"/>
            <a:ext cx="9548812"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4"/>
          <p:cNvSpPr>
            <a:spLocks noGrp="1" noChangeArrowheads="1"/>
          </p:cNvSpPr>
          <p:nvPr>
            <p:ph type="dt" sz="half" idx="10"/>
          </p:nvPr>
        </p:nvSpPr>
        <p:spPr>
          <a:ln/>
        </p:spPr>
        <p:txBody>
          <a:bodyPr/>
          <a:lstStyle>
            <a:lvl1pPr>
              <a:defRPr/>
            </a:lvl1pPr>
          </a:lstStyle>
          <a:p>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04F0DAB9-1B22-4476-86E5-E69398500BA0}" type="slidenum">
              <a:rPr lang="en-US" altLang="ko-K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4"/>
          <p:cNvSpPr>
            <a:spLocks noGrp="1" noChangeArrowheads="1"/>
          </p:cNvSpPr>
          <p:nvPr>
            <p:ph type="dt" sz="half" idx="10"/>
          </p:nvPr>
        </p:nvSpPr>
        <p:spPr>
          <a:ln/>
        </p:spPr>
        <p:txBody>
          <a:bodyPr/>
          <a:lstStyle>
            <a:lvl1pPr>
              <a:defRPr/>
            </a:lvl1pPr>
          </a:lstStyle>
          <a:p>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13FF7DD7-DD0B-4B73-9CA4-77C93E1E7355}" type="slidenum">
              <a:rPr lang="en-US" altLang="ko-K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69CCBEDE-A03F-4898-9C90-165FA181EC22}" type="slidenum">
              <a:rPr lang="en-US" altLang="ko-K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079500" y="1290638"/>
            <a:ext cx="7107238" cy="5489575"/>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8445500" y="1290638"/>
            <a:ext cx="12077700" cy="276558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1079500" y="6780213"/>
            <a:ext cx="7107238" cy="2216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2025623-C564-4E20-987E-BE98D907A2D9}" type="slidenum">
              <a:rPr lang="en-US" altLang="ko-K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233863" y="22682200"/>
            <a:ext cx="12961937" cy="2678113"/>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4233863" y="2895600"/>
            <a:ext cx="12961937" cy="194421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4233863" y="25360313"/>
            <a:ext cx="12961937" cy="3803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BDD394B8-9ACC-453E-A90E-D0C5171E199E}" type="slidenum">
              <a:rPr lang="en-US" altLang="ko-K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9500" y="1296988"/>
            <a:ext cx="19443700" cy="5400675"/>
          </a:xfrm>
          <a:prstGeom prst="rect">
            <a:avLst/>
          </a:prstGeom>
          <a:noFill/>
          <a:ln w="9525">
            <a:noFill/>
            <a:miter lim="800000"/>
            <a:headEnd/>
            <a:tailEnd/>
          </a:ln>
        </p:spPr>
        <p:txBody>
          <a:bodyPr vert="horz" wrap="square" lIns="308610" tIns="154305" rIns="308610" bIns="154305" numCol="1" anchor="ctr" anchorCtr="0" compatLnSpc="1">
            <a:prstTxWarp prst="textNoShape">
              <a:avLst/>
            </a:prstTxWarp>
          </a:bodyPr>
          <a:lstStyle/>
          <a:p>
            <a:pPr lvl="0"/>
            <a:r>
              <a:rPr lang="ko-KR" altLang="en-US"/>
              <a:t>마스터 제목 스타일 편집</a:t>
            </a:r>
          </a:p>
        </p:txBody>
      </p:sp>
      <p:sp>
        <p:nvSpPr>
          <p:cNvPr id="1027" name="Rectangle 3"/>
          <p:cNvSpPr>
            <a:spLocks noGrp="1" noChangeArrowheads="1"/>
          </p:cNvSpPr>
          <p:nvPr>
            <p:ph type="body" idx="1"/>
          </p:nvPr>
        </p:nvSpPr>
        <p:spPr bwMode="auto">
          <a:xfrm>
            <a:off x="1079500" y="7561263"/>
            <a:ext cx="19443700" cy="21385212"/>
          </a:xfrm>
          <a:prstGeom prst="rect">
            <a:avLst/>
          </a:prstGeom>
          <a:noFill/>
          <a:ln w="9525">
            <a:noFill/>
            <a:miter lim="800000"/>
            <a:headEnd/>
            <a:tailEnd/>
          </a:ln>
        </p:spPr>
        <p:txBody>
          <a:bodyPr vert="horz" wrap="square" lIns="308610" tIns="154305" rIns="308610" bIns="154305"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1028" name="Rectangle 4"/>
          <p:cNvSpPr>
            <a:spLocks noGrp="1" noChangeArrowheads="1"/>
          </p:cNvSpPr>
          <p:nvPr>
            <p:ph type="dt" sz="half" idx="2"/>
          </p:nvPr>
        </p:nvSpPr>
        <p:spPr bwMode="auto">
          <a:xfrm>
            <a:off x="10795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defRPr sz="4700"/>
            </a:lvl1pPr>
          </a:lstStyle>
          <a:p>
            <a:endParaRPr lang="en-US" altLang="ko-KR"/>
          </a:p>
        </p:txBody>
      </p:sp>
      <p:sp>
        <p:nvSpPr>
          <p:cNvPr id="1029" name="Rectangle 5"/>
          <p:cNvSpPr>
            <a:spLocks noGrp="1" noChangeArrowheads="1"/>
          </p:cNvSpPr>
          <p:nvPr>
            <p:ph type="ftr" sz="quarter" idx="3"/>
          </p:nvPr>
        </p:nvSpPr>
        <p:spPr bwMode="auto">
          <a:xfrm>
            <a:off x="7380288" y="29508450"/>
            <a:ext cx="6842125"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ctr">
              <a:defRPr sz="4700"/>
            </a:lvl1pPr>
          </a:lstStyle>
          <a:p>
            <a:endParaRPr lang="en-US" altLang="ko-KR"/>
          </a:p>
        </p:txBody>
      </p:sp>
      <p:sp>
        <p:nvSpPr>
          <p:cNvPr id="1030" name="Rectangle 6"/>
          <p:cNvSpPr>
            <a:spLocks noGrp="1" noChangeArrowheads="1"/>
          </p:cNvSpPr>
          <p:nvPr>
            <p:ph type="sldNum" sz="quarter" idx="4"/>
          </p:nvPr>
        </p:nvSpPr>
        <p:spPr bwMode="auto">
          <a:xfrm>
            <a:off x="154813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r">
              <a:defRPr sz="4700"/>
            </a:lvl1pPr>
          </a:lstStyle>
          <a:p>
            <a:fld id="{8AFD4BAB-1370-4384-BFC7-D2CD913F0926}"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0" fontAlgn="base" latinLnBrk="1" hangingPunct="0">
        <a:spcBef>
          <a:spcPct val="0"/>
        </a:spcBef>
        <a:spcAft>
          <a:spcPct val="0"/>
        </a:spcAft>
        <a:defRPr kumimoji="1" sz="14900">
          <a:solidFill>
            <a:schemeClr val="tx2"/>
          </a:solidFill>
          <a:latin typeface="+mj-lt"/>
          <a:ea typeface="+mj-ea"/>
          <a:cs typeface="+mj-cs"/>
        </a:defRPr>
      </a:lvl1pPr>
      <a:lvl2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2pPr>
      <a:lvl3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3pPr>
      <a:lvl4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4pPr>
      <a:lvl5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5pPr>
      <a:lvl6pPr marL="4572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6pPr>
      <a:lvl7pPr marL="9144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7pPr>
      <a:lvl8pPr marL="13716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8pPr>
      <a:lvl9pPr marL="18288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9pPr>
    </p:titleStyle>
    <p:bodyStyle>
      <a:lvl1pPr marL="1157288" indent="-1157288" algn="l" defTabSz="3086100" rtl="0" eaLnBrk="0" fontAlgn="base" latinLnBrk="1" hangingPunct="0">
        <a:spcBef>
          <a:spcPct val="20000"/>
        </a:spcBef>
        <a:spcAft>
          <a:spcPct val="0"/>
        </a:spcAft>
        <a:buChar char="•"/>
        <a:defRPr kumimoji="1" sz="10800">
          <a:solidFill>
            <a:schemeClr val="tx1"/>
          </a:solidFill>
          <a:latin typeface="+mn-lt"/>
          <a:ea typeface="+mn-ea"/>
          <a:cs typeface="+mn-cs"/>
        </a:defRPr>
      </a:lvl1pPr>
      <a:lvl2pPr marL="2508250" indent="-965200" algn="l" defTabSz="3086100" rtl="0" eaLnBrk="0" fontAlgn="base" latinLnBrk="1" hangingPunct="0">
        <a:spcBef>
          <a:spcPct val="20000"/>
        </a:spcBef>
        <a:spcAft>
          <a:spcPct val="0"/>
        </a:spcAft>
        <a:buChar char="–"/>
        <a:defRPr kumimoji="1" sz="9500">
          <a:solidFill>
            <a:schemeClr val="tx1"/>
          </a:solidFill>
          <a:latin typeface="+mn-lt"/>
          <a:ea typeface="+mn-ea"/>
        </a:defRPr>
      </a:lvl2pPr>
      <a:lvl3pPr marL="3857625" indent="-771525" algn="l" defTabSz="3086100" rtl="0" eaLnBrk="0" fontAlgn="base" latinLnBrk="1" hangingPunct="0">
        <a:spcBef>
          <a:spcPct val="20000"/>
        </a:spcBef>
        <a:spcAft>
          <a:spcPct val="0"/>
        </a:spcAft>
        <a:buChar char="•"/>
        <a:defRPr kumimoji="1" sz="8100">
          <a:solidFill>
            <a:schemeClr val="tx1"/>
          </a:solidFill>
          <a:latin typeface="+mn-lt"/>
          <a:ea typeface="+mn-ea"/>
        </a:defRPr>
      </a:lvl3pPr>
      <a:lvl4pPr marL="5400675" indent="-771525" algn="l" defTabSz="3086100" rtl="0" eaLnBrk="0" fontAlgn="base" latinLnBrk="1" hangingPunct="0">
        <a:spcBef>
          <a:spcPct val="20000"/>
        </a:spcBef>
        <a:spcAft>
          <a:spcPct val="0"/>
        </a:spcAft>
        <a:buChar char="–"/>
        <a:defRPr kumimoji="1" sz="6800">
          <a:solidFill>
            <a:schemeClr val="tx1"/>
          </a:solidFill>
          <a:latin typeface="+mn-lt"/>
          <a:ea typeface="+mn-ea"/>
        </a:defRPr>
      </a:lvl4pPr>
      <a:lvl5pPr marL="6943725" indent="-771525" algn="l" defTabSz="3086100" rtl="0" eaLnBrk="0" fontAlgn="base" latinLnBrk="1" hangingPunct="0">
        <a:spcBef>
          <a:spcPct val="20000"/>
        </a:spcBef>
        <a:spcAft>
          <a:spcPct val="0"/>
        </a:spcAft>
        <a:buChar char="»"/>
        <a:defRPr kumimoji="1" sz="6800">
          <a:solidFill>
            <a:schemeClr val="tx1"/>
          </a:solidFill>
          <a:latin typeface="+mn-lt"/>
          <a:ea typeface="+mn-ea"/>
        </a:defRPr>
      </a:lvl5pPr>
      <a:lvl6pPr marL="7400925" indent="-771525" algn="l" defTabSz="3086100" rtl="0" fontAlgn="base" latinLnBrk="1">
        <a:spcBef>
          <a:spcPct val="20000"/>
        </a:spcBef>
        <a:spcAft>
          <a:spcPct val="0"/>
        </a:spcAft>
        <a:buChar char="»"/>
        <a:defRPr kumimoji="1" sz="6800">
          <a:solidFill>
            <a:schemeClr val="tx1"/>
          </a:solidFill>
          <a:latin typeface="+mn-lt"/>
          <a:ea typeface="+mn-ea"/>
        </a:defRPr>
      </a:lvl6pPr>
      <a:lvl7pPr marL="7858125" indent="-771525" algn="l" defTabSz="3086100" rtl="0" fontAlgn="base" latinLnBrk="1">
        <a:spcBef>
          <a:spcPct val="20000"/>
        </a:spcBef>
        <a:spcAft>
          <a:spcPct val="0"/>
        </a:spcAft>
        <a:buChar char="»"/>
        <a:defRPr kumimoji="1" sz="6800">
          <a:solidFill>
            <a:schemeClr val="tx1"/>
          </a:solidFill>
          <a:latin typeface="+mn-lt"/>
          <a:ea typeface="+mn-ea"/>
        </a:defRPr>
      </a:lvl7pPr>
      <a:lvl8pPr marL="8315325" indent="-771525" algn="l" defTabSz="3086100" rtl="0" fontAlgn="base" latinLnBrk="1">
        <a:spcBef>
          <a:spcPct val="20000"/>
        </a:spcBef>
        <a:spcAft>
          <a:spcPct val="0"/>
        </a:spcAft>
        <a:buChar char="»"/>
        <a:defRPr kumimoji="1" sz="6800">
          <a:solidFill>
            <a:schemeClr val="tx1"/>
          </a:solidFill>
          <a:latin typeface="+mn-lt"/>
          <a:ea typeface="+mn-ea"/>
        </a:defRPr>
      </a:lvl8pPr>
      <a:lvl9pPr marL="8772525" indent="-771525" algn="l" defTabSz="3086100" rtl="0" fontAlgn="base" latinLnBrk="1">
        <a:spcBef>
          <a:spcPct val="20000"/>
        </a:spcBef>
        <a:spcAft>
          <a:spcPct val="0"/>
        </a:spcAft>
        <a:buChar char="»"/>
        <a:defRPr kumimoji="1" sz="68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3"/>
          <a:stretch>
            <a:fillRect/>
          </a:stretch>
        </p:blipFill>
        <p:spPr>
          <a:xfrm>
            <a:off x="7664344" y="9094582"/>
            <a:ext cx="6681146" cy="6171339"/>
          </a:xfrm>
          <a:prstGeom prst="rect">
            <a:avLst/>
          </a:prstGeom>
        </p:spPr>
      </p:pic>
      <p:sp>
        <p:nvSpPr>
          <p:cNvPr id="23" name="AutoShape 6">
            <a:extLst>
              <a:ext uri="{FF2B5EF4-FFF2-40B4-BE49-F238E27FC236}">
                <a16:creationId xmlns:a16="http://schemas.microsoft.com/office/drawing/2014/main" id="{DC43E8A6-FC15-A040-B000-02E6EC0C6074}"/>
              </a:ext>
            </a:extLst>
          </p:cNvPr>
          <p:cNvSpPr>
            <a:spLocks noChangeArrowheads="1"/>
          </p:cNvSpPr>
          <p:nvPr/>
        </p:nvSpPr>
        <p:spPr bwMode="auto">
          <a:xfrm>
            <a:off x="482172" y="510093"/>
            <a:ext cx="20643079" cy="4036399"/>
          </a:xfrm>
          <a:prstGeom prst="roundRect">
            <a:avLst>
              <a:gd name="adj" fmla="val 16667"/>
            </a:avLst>
          </a:prstGeom>
          <a:solidFill>
            <a:srgbClr val="22384D"/>
          </a:solidFill>
          <a:ln w="50800">
            <a:solidFill>
              <a:srgbClr val="22384D"/>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defTabSz="3089186"/>
            <a:r>
              <a:rPr lang="en-US" altLang="ko-KR" sz="6000">
                <a:latin typeface="맑은 고딕" panose="020B0503020000020004" pitchFamily="50" charset="-127"/>
                <a:ea typeface="맑은 고딕" panose="020B0503020000020004" pitchFamily="50" charset="-127"/>
              </a:rPr>
              <a:t>REFRACTION</a:t>
            </a:r>
            <a:r>
              <a:rPr lang="en-US" altLang="ko-KR" sz="6000" smtClean="0">
                <a:latin typeface="맑은 고딕" panose="020B0503020000020004" pitchFamily="50" charset="-127"/>
                <a:ea typeface="맑은 고딕" panose="020B0503020000020004" pitchFamily="50" charset="-127"/>
              </a:rPr>
              <a:t>:</a:t>
            </a:r>
          </a:p>
          <a:p>
            <a:pPr algn="ctr" defTabSz="3089186"/>
            <a:r>
              <a:rPr lang="en-US" altLang="ko-KR" sz="6000" smtClean="0">
                <a:latin typeface="맑은 고딕" panose="020B0503020000020004" pitchFamily="50" charset="-127"/>
                <a:ea typeface="맑은 고딕" panose="020B0503020000020004" pitchFamily="50" charset="-127"/>
              </a:rPr>
              <a:t> </a:t>
            </a:r>
            <a:r>
              <a:rPr lang="en-US" altLang="ko-KR" sz="6000">
                <a:latin typeface="맑은 고딕" panose="020B0503020000020004" pitchFamily="50" charset="-127"/>
                <a:ea typeface="맑은 고딕" panose="020B0503020000020004" pitchFamily="50" charset="-127"/>
              </a:rPr>
              <a:t>VERTEX DISTANCE MATTERS!</a:t>
            </a:r>
            <a:endParaRPr lang="en-US" altLang="ko-KR" sz="2002" dirty="0">
              <a:solidFill>
                <a:schemeClr val="bg1"/>
              </a:solidFill>
              <a:latin typeface="맑은 고딕" panose="020B0503020000020004" pitchFamily="50" charset="-127"/>
              <a:ea typeface="맑은 고딕" panose="020B0503020000020004" pitchFamily="50" charset="-127"/>
            </a:endParaRPr>
          </a:p>
          <a:p>
            <a:pPr algn="ctr" defTabSz="3089186"/>
            <a:r>
              <a:rPr lang="en-US" altLang="ko-KR" sz="4400">
                <a:latin typeface="맑은 고딕" panose="020B0503020000020004" pitchFamily="50" charset="-127"/>
                <a:ea typeface="맑은 고딕" panose="020B0503020000020004" pitchFamily="50" charset="-127"/>
              </a:rPr>
              <a:t>Mathilde Sebag</a:t>
            </a:r>
            <a:r>
              <a:rPr lang="en-US" altLang="ko-KR" sz="4400" b="1" baseline="30000" smtClean="0">
                <a:solidFill>
                  <a:schemeClr val="bg1"/>
                </a:solidFill>
                <a:latin typeface="맑은 고딕" panose="020B0503020000020004" pitchFamily="50" charset="-127"/>
                <a:ea typeface="맑은 고딕" panose="020B0503020000020004" pitchFamily="50" charset="-127"/>
              </a:rPr>
              <a:t>1</a:t>
            </a:r>
            <a:r>
              <a:rPr lang="ko-KR" altLang="en-US" sz="4004" b="1" smtClean="0">
                <a:solidFill>
                  <a:schemeClr val="bg1"/>
                </a:solidFill>
                <a:latin typeface="맑은 고딕" panose="020B0503020000020004" pitchFamily="50" charset="-127"/>
                <a:ea typeface="맑은 고딕" panose="020B0503020000020004" pitchFamily="50" charset="-127"/>
              </a:rPr>
              <a:t> </a:t>
            </a:r>
            <a:r>
              <a:rPr lang="ko-KR" altLang="en-US" sz="4004" b="1">
                <a:solidFill>
                  <a:schemeClr val="bg1"/>
                </a:solidFill>
                <a:latin typeface="맑은 고딕" panose="020B0503020000020004" pitchFamily="50" charset="-127"/>
                <a:ea typeface="맑은 고딕" panose="020B0503020000020004" pitchFamily="50" charset="-127"/>
              </a:rPr>
              <a:t>∙ </a:t>
            </a:r>
            <a:r>
              <a:rPr lang="en-US" altLang="ko-KR" sz="4400">
                <a:latin typeface="맑은 고딕" panose="020B0503020000020004" pitchFamily="50" charset="-127"/>
                <a:ea typeface="맑은 고딕" panose="020B0503020000020004" pitchFamily="50" charset="-127"/>
              </a:rPr>
              <a:t>Dominique Meslin</a:t>
            </a:r>
            <a:r>
              <a:rPr lang="en-US" altLang="ko-KR" sz="4400" b="1" baseline="30000" smtClean="0">
                <a:solidFill>
                  <a:schemeClr val="bg1"/>
                </a:solidFill>
                <a:latin typeface="맑은 고딕" panose="020B0503020000020004" pitchFamily="50" charset="-127"/>
                <a:ea typeface="맑은 고딕" panose="020B0503020000020004" pitchFamily="50" charset="-127"/>
              </a:rPr>
              <a:t>2</a:t>
            </a:r>
            <a:r>
              <a:rPr lang="ko-KR" altLang="en-US" sz="4400" b="1" baseline="30000" smtClean="0">
                <a:solidFill>
                  <a:schemeClr val="bg1"/>
                </a:solidFill>
                <a:latin typeface="맑은 고딕" panose="020B0503020000020004" pitchFamily="50" charset="-127"/>
                <a:ea typeface="맑은 고딕" panose="020B0503020000020004" pitchFamily="50" charset="-127"/>
              </a:rPr>
              <a:t> </a:t>
            </a:r>
            <a:r>
              <a:rPr lang="ko-KR" altLang="en-US" sz="4004" b="1" smtClean="0">
                <a:solidFill>
                  <a:schemeClr val="bg1"/>
                </a:solidFill>
                <a:latin typeface="맑은 고딕" panose="020B0503020000020004" pitchFamily="50" charset="-127"/>
                <a:ea typeface="맑은 고딕" panose="020B0503020000020004" pitchFamily="50" charset="-127"/>
              </a:rPr>
              <a:t>∙</a:t>
            </a:r>
            <a:endParaRPr lang="en-US" altLang="ko-KR" sz="2002" b="1" dirty="0">
              <a:solidFill>
                <a:schemeClr val="bg1"/>
              </a:solidFill>
              <a:latin typeface="맑은 고딕" panose="020B0503020000020004" pitchFamily="50" charset="-127"/>
              <a:ea typeface="맑은 고딕" panose="020B0503020000020004" pitchFamily="50" charset="-127"/>
            </a:endParaRPr>
          </a:p>
          <a:p>
            <a:pPr algn="ctr" defTabSz="3084552"/>
            <a:r>
              <a:rPr lang="en-US" altLang="ko-KR" sz="2400" b="1" baseline="30000" smtClean="0">
                <a:solidFill>
                  <a:schemeClr val="bg1"/>
                </a:solidFill>
                <a:latin typeface="맑은 고딕" panose="020B0503020000020004" pitchFamily="50" charset="-127"/>
                <a:ea typeface="맑은 고딕" panose="020B0503020000020004" pitchFamily="50" charset="-127"/>
              </a:rPr>
              <a:t>1</a:t>
            </a:r>
            <a:r>
              <a:rPr lang="en-US" altLang="ko-KR" sz="2400">
                <a:latin typeface="맑은 고딕" panose="020B0503020000020004" pitchFamily="50" charset="-127"/>
                <a:ea typeface="맑은 고딕" panose="020B0503020000020004" pitchFamily="50" charset="-127"/>
              </a:rPr>
              <a:t>Research Manager  Research &amp; Development Department Instruments Division </a:t>
            </a:r>
            <a:r>
              <a:rPr lang="en-US" altLang="ko-KR" sz="2400" b="1">
                <a:latin typeface="맑은 고딕" panose="020B0503020000020004" pitchFamily="50" charset="-127"/>
                <a:ea typeface="맑은 고딕" panose="020B0503020000020004" pitchFamily="50" charset="-127"/>
              </a:rPr>
              <a:t>Essilor International </a:t>
            </a:r>
            <a:r>
              <a:rPr lang="en-US" altLang="ko-KR" sz="2400" b="1" smtClean="0">
                <a:solidFill>
                  <a:schemeClr val="bg1"/>
                </a:solidFill>
                <a:latin typeface="맑은 고딕" panose="020B0503020000020004" pitchFamily="50" charset="-127"/>
                <a:ea typeface="맑은 고딕" panose="020B0503020000020004" pitchFamily="50" charset="-127"/>
              </a:rPr>
              <a:t>,</a:t>
            </a:r>
          </a:p>
          <a:p>
            <a:pPr algn="ctr" defTabSz="3084552"/>
            <a:r>
              <a:rPr lang="ko-KR" altLang="en-US" sz="2400" b="1" smtClean="0">
                <a:solidFill>
                  <a:schemeClr val="bg1"/>
                </a:solidFill>
                <a:latin typeface="맑은 고딕" panose="020B0503020000020004" pitchFamily="50" charset="-127"/>
                <a:ea typeface="맑은 고딕" panose="020B0503020000020004" pitchFamily="50" charset="-127"/>
              </a:rPr>
              <a:t> </a:t>
            </a:r>
            <a:r>
              <a:rPr lang="en-US" altLang="ko-KR" sz="2400" b="1" baseline="30000" smtClean="0">
                <a:solidFill>
                  <a:schemeClr val="bg1"/>
                </a:solidFill>
                <a:latin typeface="맑은 고딕" panose="020B0503020000020004" pitchFamily="50" charset="-127"/>
                <a:ea typeface="맑은 고딕" panose="020B0503020000020004" pitchFamily="50" charset="-127"/>
              </a:rPr>
              <a:t>2</a:t>
            </a:r>
            <a:r>
              <a:rPr lang="fr-FR" altLang="ko-KR" sz="2400">
                <a:latin typeface="맑은 고딕" panose="020B0503020000020004" pitchFamily="50" charset="-127"/>
                <a:ea typeface="맑은 고딕" panose="020B0503020000020004" pitchFamily="50" charset="-127"/>
              </a:rPr>
              <a:t>Refraction Solutions Director Instruments Division </a:t>
            </a:r>
            <a:r>
              <a:rPr lang="fr-FR" altLang="ko-KR" sz="2400" b="1">
                <a:latin typeface="맑은 고딕" panose="020B0503020000020004" pitchFamily="50" charset="-127"/>
                <a:ea typeface="맑은 고딕" panose="020B0503020000020004" pitchFamily="50" charset="-127"/>
              </a:rPr>
              <a:t>Essilor </a:t>
            </a:r>
            <a:r>
              <a:rPr lang="fr-FR" altLang="ko-KR" sz="2400" b="1" smtClean="0">
                <a:latin typeface="맑은 고딕" panose="020B0503020000020004" pitchFamily="50" charset="-127"/>
                <a:ea typeface="맑은 고딕" panose="020B0503020000020004" pitchFamily="50" charset="-127"/>
              </a:rPr>
              <a:t>International</a:t>
            </a:r>
            <a:endParaRPr lang="en-US" altLang="ko-KR" sz="2400" b="1">
              <a:solidFill>
                <a:schemeClr val="bg1"/>
              </a:solidFill>
              <a:latin typeface="맑은 고딕" panose="020B0503020000020004" pitchFamily="50" charset="-127"/>
              <a:ea typeface="맑은 고딕" panose="020B0503020000020004" pitchFamily="50" charset="-127"/>
            </a:endParaRPr>
          </a:p>
          <a:p>
            <a:pPr algn="ctr" defTabSz="3084552"/>
            <a:r>
              <a:rPr lang="en-US" altLang="ko-KR" sz="2400" smtClean="0">
                <a:solidFill>
                  <a:schemeClr val="bg1"/>
                </a:solidFill>
                <a:latin typeface="맑은 고딕" panose="020B0503020000020004" pitchFamily="50" charset="-127"/>
                <a:ea typeface="맑은 고딕" panose="020B0503020000020004" pitchFamily="50" charset="-127"/>
              </a:rPr>
              <a:t>(Edited by Education &amp; Professional Services team in Esssilor Korea)</a:t>
            </a:r>
            <a:endParaRPr lang="ko-KR" altLang="en-US" sz="2400" dirty="0">
              <a:solidFill>
                <a:schemeClr val="bg1"/>
              </a:solidFill>
              <a:latin typeface="맑은 고딕" panose="020B0503020000020004" pitchFamily="50" charset="-127"/>
              <a:ea typeface="맑은 고딕" panose="020B0503020000020004" pitchFamily="50" charset="-127"/>
            </a:endParaRPr>
          </a:p>
        </p:txBody>
      </p:sp>
      <p:sp>
        <p:nvSpPr>
          <p:cNvPr id="24" name="Rectangle 333">
            <a:extLst>
              <a:ext uri="{FF2B5EF4-FFF2-40B4-BE49-F238E27FC236}">
                <a16:creationId xmlns:a16="http://schemas.microsoft.com/office/drawing/2014/main" id="{F48FD068-6691-E543-94F6-56C4316B959C}"/>
              </a:ext>
            </a:extLst>
          </p:cNvPr>
          <p:cNvSpPr>
            <a:spLocks noChangeArrowheads="1"/>
          </p:cNvSpPr>
          <p:nvPr/>
        </p:nvSpPr>
        <p:spPr bwMode="auto">
          <a:xfrm>
            <a:off x="6087" y="-107788"/>
            <a:ext cx="184912" cy="880205"/>
          </a:xfrm>
          <a:prstGeom prst="rect">
            <a:avLst/>
          </a:prstGeom>
          <a:noFill/>
          <a:ln w="9525">
            <a:noFill/>
            <a:miter lim="800000"/>
            <a:headEnd/>
            <a:tailEnd/>
          </a:ln>
        </p:spPr>
        <p:txBody>
          <a:bodyPr wrap="none" anchor="ctr">
            <a:spAutoFit/>
          </a:bodyPr>
          <a:lstStyle/>
          <a:p>
            <a:endParaRPr lang="ko-KR" altLang="en-US" sz="5114"/>
          </a:p>
        </p:txBody>
      </p:sp>
      <p:sp>
        <p:nvSpPr>
          <p:cNvPr id="25" name="Rectangle 1">
            <a:extLst>
              <a:ext uri="{FF2B5EF4-FFF2-40B4-BE49-F238E27FC236}">
                <a16:creationId xmlns:a16="http://schemas.microsoft.com/office/drawing/2014/main" id="{93BC35C2-9FE0-F949-BB10-1706E906316A}"/>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6" name="Rectangle 3">
            <a:extLst>
              <a:ext uri="{FF2B5EF4-FFF2-40B4-BE49-F238E27FC236}">
                <a16:creationId xmlns:a16="http://schemas.microsoft.com/office/drawing/2014/main" id="{A79B0C57-1040-5649-9A8A-2BA4BF75ACB6}"/>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sp>
        <p:nvSpPr>
          <p:cNvPr id="27" name="Rectangle 5">
            <a:extLst>
              <a:ext uri="{FF2B5EF4-FFF2-40B4-BE49-F238E27FC236}">
                <a16:creationId xmlns:a16="http://schemas.microsoft.com/office/drawing/2014/main" id="{2A05AB8E-942B-2A4F-BC2F-19D05B28A33F}"/>
              </a:ext>
            </a:extLst>
          </p:cNvPr>
          <p:cNvSpPr>
            <a:spLocks noChangeArrowheads="1"/>
          </p:cNvSpPr>
          <p:nvPr/>
        </p:nvSpPr>
        <p:spPr bwMode="auto">
          <a:xfrm>
            <a:off x="6087" y="-107788"/>
            <a:ext cx="184912" cy="880205"/>
          </a:xfrm>
          <a:prstGeom prst="rect">
            <a:avLst/>
          </a:prstGeom>
          <a:noFill/>
          <a:ln w="9525">
            <a:noFill/>
            <a:miter lim="800000"/>
            <a:headEnd/>
            <a:tailEnd/>
          </a:ln>
          <a:effectLst/>
        </p:spPr>
        <p:txBody>
          <a:bodyPr vert="horz" wrap="none" lIns="91530" tIns="45765" rIns="91530" bIns="45765" numCol="1" anchor="ctr" anchorCtr="0" compatLnSpc="1">
            <a:prstTxWarp prst="textNoShape">
              <a:avLst/>
            </a:prstTxWarp>
            <a:spAutoFit/>
          </a:bodyPr>
          <a:lstStyle/>
          <a:p>
            <a:endParaRPr lang="ko-KR" altLang="en-US" sz="5114"/>
          </a:p>
        </p:txBody>
      </p:sp>
      <p:pic>
        <p:nvPicPr>
          <p:cNvPr id="29" name="Picture 2" descr="D:\학과자료-20014년부터 2016년까지\2016년 학과서류\2016년 한국안광학회지 자료\한국안광학회 원마크.jpg">
            <a:extLst>
              <a:ext uri="{FF2B5EF4-FFF2-40B4-BE49-F238E27FC236}">
                <a16:creationId xmlns:a16="http://schemas.microsoft.com/office/drawing/2014/main" id="{961F878E-1ACC-7849-A942-21C0B9F2638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9273" y="1154087"/>
            <a:ext cx="3316671" cy="2439245"/>
          </a:xfrm>
          <a:prstGeom prst="ellipse">
            <a:avLst/>
          </a:prstGeom>
          <a:noFill/>
          <a:extLst>
            <a:ext uri="{909E8E84-426E-40DD-AFC4-6F175D3DCCD1}">
              <a14:hiddenFill xmlns:a14="http://schemas.microsoft.com/office/drawing/2010/main">
                <a:solidFill>
                  <a:srgbClr val="FFFFFF"/>
                </a:solidFill>
              </a14:hiddenFill>
            </a:ext>
          </a:extLst>
        </p:spPr>
      </p:pic>
      <p:sp>
        <p:nvSpPr>
          <p:cNvPr id="30" name="직사각형 3">
            <a:extLst>
              <a:ext uri="{FF2B5EF4-FFF2-40B4-BE49-F238E27FC236}">
                <a16:creationId xmlns:a16="http://schemas.microsoft.com/office/drawing/2014/main" id="{DC7F9FD0-4892-1641-AF7C-5E7069EC0072}"/>
              </a:ext>
            </a:extLst>
          </p:cNvPr>
          <p:cNvSpPr/>
          <p:nvPr/>
        </p:nvSpPr>
        <p:spPr bwMode="auto">
          <a:xfrm>
            <a:off x="475620" y="5434382"/>
            <a:ext cx="6866878" cy="592631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31" name="모서리가 둥근 직사각형 4">
            <a:extLst>
              <a:ext uri="{FF2B5EF4-FFF2-40B4-BE49-F238E27FC236}">
                <a16:creationId xmlns:a16="http://schemas.microsoft.com/office/drawing/2014/main" id="{6134D8FB-8290-8045-BF76-05A627FF8F58}"/>
              </a:ext>
            </a:extLst>
          </p:cNvPr>
          <p:cNvSpPr/>
          <p:nvPr/>
        </p:nvSpPr>
        <p:spPr bwMode="auto">
          <a:xfrm>
            <a:off x="617168" y="5045248"/>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algn="ctr" defTabSz="3086100"/>
            <a:r>
              <a:rPr lang="en-US" altLang="ko-KR"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rPr>
              <a:t>INTRODUCTION</a:t>
            </a:r>
            <a:endParaRPr lang="ko-KR" altLang="en-US" sz="4000" b="1" dirty="0">
              <a:ln w="18415" cmpd="sng">
                <a:noFill/>
                <a:prstDash val="solid"/>
              </a:ln>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marL="0" marR="0" indent="0" algn="ctr" defTabSz="3086100" rtl="0" eaLnBrk="1" fontAlgn="base" latinLnBrk="1" hangingPunct="1">
              <a:lnSpc>
                <a:spcPct val="100000"/>
              </a:lnSpc>
              <a:spcBef>
                <a:spcPct val="0"/>
              </a:spcBef>
              <a:spcAft>
                <a:spcPct val="0"/>
              </a:spcAft>
              <a:buClrTx/>
              <a:buSzTx/>
              <a:buFontTx/>
              <a:buNone/>
              <a:tabLst/>
            </a:pP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sp>
        <p:nvSpPr>
          <p:cNvPr id="35" name="TextBox 34">
            <a:extLst>
              <a:ext uri="{FF2B5EF4-FFF2-40B4-BE49-F238E27FC236}">
                <a16:creationId xmlns:a16="http://schemas.microsoft.com/office/drawing/2014/main" id="{212A05D3-E1CA-D14D-BE7B-5EA83BB9B896}"/>
              </a:ext>
            </a:extLst>
          </p:cNvPr>
          <p:cNvSpPr txBox="1"/>
          <p:nvPr/>
        </p:nvSpPr>
        <p:spPr>
          <a:xfrm>
            <a:off x="654942" y="5854081"/>
            <a:ext cx="6577515" cy="5509200"/>
          </a:xfrm>
          <a:prstGeom prst="rect">
            <a:avLst/>
          </a:prstGeom>
          <a:noFill/>
        </p:spPr>
        <p:txBody>
          <a:bodyPr wrap="square" rtlCol="0">
            <a:spAutoFit/>
          </a:bodyPr>
          <a:lstStyle/>
          <a:p>
            <a:r>
              <a:rPr lang="en-US" altLang="ko-KR" sz="2200">
                <a:latin typeface="Malgun Gothic" panose="020B0503020000020004" pitchFamily="34" charset="-127"/>
                <a:ea typeface="Malgun Gothic" panose="020B0503020000020004" pitchFamily="34" charset="-127"/>
              </a:rPr>
              <a:t>The power of an optical correction for ametropia depends on the distance between the optical corrective system and the eye – this is one of the laws of physiological optics! Since the principle of optical correction is based on making the image focal point of the lens and the far point of the eye coincide, it is essential to adjust the system’s focal distance – in other words, to modify its power – whenever the distance separating the corrective optical system from the eye is changed. For this reason, any value of an optical correction offered by a pair of eyeglasses depends on the vertex distance and every prescription should in theory be accompanied by the eye-to-phoropter distance it was established at. But in practice, this distance is rarely specified.</a:t>
            </a:r>
            <a:endParaRPr lang="en-US" sz="2200" dirty="0">
              <a:latin typeface="Malgun Gothic" panose="020B0503020000020004" pitchFamily="34" charset="-127"/>
              <a:ea typeface="Malgun Gothic" panose="020B0503020000020004" pitchFamily="34" charset="-127"/>
            </a:endParaRPr>
          </a:p>
        </p:txBody>
      </p:sp>
      <p:grpSp>
        <p:nvGrpSpPr>
          <p:cNvPr id="45" name="Group 44">
            <a:extLst>
              <a:ext uri="{FF2B5EF4-FFF2-40B4-BE49-F238E27FC236}">
                <a16:creationId xmlns:a16="http://schemas.microsoft.com/office/drawing/2014/main" id="{6D2779E3-ADC4-EF48-8296-ACE50D61D64D}"/>
              </a:ext>
            </a:extLst>
          </p:cNvPr>
          <p:cNvGrpSpPr/>
          <p:nvPr/>
        </p:nvGrpSpPr>
        <p:grpSpPr>
          <a:xfrm>
            <a:off x="7686386" y="5044262"/>
            <a:ext cx="13435055" cy="19680303"/>
            <a:chOff x="7451115" y="5069384"/>
            <a:chExt cx="13435055" cy="19195359"/>
          </a:xfrm>
        </p:grpSpPr>
        <p:sp>
          <p:nvSpPr>
            <p:cNvPr id="47" name="직사각형 3">
              <a:extLst>
                <a:ext uri="{FF2B5EF4-FFF2-40B4-BE49-F238E27FC236}">
                  <a16:creationId xmlns:a16="http://schemas.microsoft.com/office/drawing/2014/main" id="{B2443427-C0C5-0346-B692-5C65BE0375AB}"/>
                </a:ext>
              </a:extLst>
            </p:cNvPr>
            <p:cNvSpPr/>
            <p:nvPr/>
          </p:nvSpPr>
          <p:spPr bwMode="auto">
            <a:xfrm>
              <a:off x="7451115" y="5459455"/>
              <a:ext cx="13435055" cy="1880528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48" name="모서리가 둥근 직사각형 33">
              <a:extLst>
                <a:ext uri="{FF2B5EF4-FFF2-40B4-BE49-F238E27FC236}">
                  <a16:creationId xmlns:a16="http://schemas.microsoft.com/office/drawing/2014/main" id="{CC9E86ED-710F-244E-BE52-0D76D424061D}"/>
                </a:ext>
              </a:extLst>
            </p:cNvPr>
            <p:cNvSpPr/>
            <p:nvPr/>
          </p:nvSpPr>
          <p:spPr bwMode="auto">
            <a:xfrm>
              <a:off x="7577470" y="5069384"/>
              <a:ext cx="13135646" cy="876046"/>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grpSp>
        <p:nvGrpSpPr>
          <p:cNvPr id="49" name="Group 48">
            <a:extLst>
              <a:ext uri="{FF2B5EF4-FFF2-40B4-BE49-F238E27FC236}">
                <a16:creationId xmlns:a16="http://schemas.microsoft.com/office/drawing/2014/main" id="{EEAD38B5-3D15-DF45-A268-0590F6390F8D}"/>
              </a:ext>
            </a:extLst>
          </p:cNvPr>
          <p:cNvGrpSpPr/>
          <p:nvPr/>
        </p:nvGrpSpPr>
        <p:grpSpPr>
          <a:xfrm>
            <a:off x="489908" y="11569547"/>
            <a:ext cx="6866878" cy="13933140"/>
            <a:chOff x="491883" y="11481200"/>
            <a:chExt cx="6866878" cy="13204518"/>
          </a:xfrm>
        </p:grpSpPr>
        <p:grpSp>
          <p:nvGrpSpPr>
            <p:cNvPr id="50" name="Group 49">
              <a:extLst>
                <a:ext uri="{FF2B5EF4-FFF2-40B4-BE49-F238E27FC236}">
                  <a16:creationId xmlns:a16="http://schemas.microsoft.com/office/drawing/2014/main" id="{362BF6D8-B0E0-C144-AAD5-D4AB498EDA27}"/>
                </a:ext>
              </a:extLst>
            </p:cNvPr>
            <p:cNvGrpSpPr/>
            <p:nvPr/>
          </p:nvGrpSpPr>
          <p:grpSpPr>
            <a:xfrm>
              <a:off x="491883" y="11481200"/>
              <a:ext cx="6866878" cy="12455934"/>
              <a:chOff x="491883" y="11481200"/>
              <a:chExt cx="6866878" cy="12455934"/>
            </a:xfrm>
          </p:grpSpPr>
          <p:sp>
            <p:nvSpPr>
              <p:cNvPr id="52" name="직사각형 3">
                <a:extLst>
                  <a:ext uri="{FF2B5EF4-FFF2-40B4-BE49-F238E27FC236}">
                    <a16:creationId xmlns:a16="http://schemas.microsoft.com/office/drawing/2014/main" id="{2FA643DF-B50E-0F47-AFE4-DE99E84C60DC}"/>
                  </a:ext>
                </a:extLst>
              </p:cNvPr>
              <p:cNvSpPr/>
              <p:nvPr/>
            </p:nvSpPr>
            <p:spPr bwMode="auto">
              <a:xfrm>
                <a:off x="491883" y="11839944"/>
                <a:ext cx="6866878" cy="1209719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3" name="모서리가 둥근 직사각형 31">
                <a:extLst>
                  <a:ext uri="{FF2B5EF4-FFF2-40B4-BE49-F238E27FC236}">
                    <a16:creationId xmlns:a16="http://schemas.microsoft.com/office/drawing/2014/main" id="{CC2D5E5E-BEA2-4B49-9DB7-D9E946F7F05C}"/>
                  </a:ext>
                </a:extLst>
              </p:cNvPr>
              <p:cNvSpPr/>
              <p:nvPr/>
            </p:nvSpPr>
            <p:spPr bwMode="auto">
              <a:xfrm>
                <a:off x="631456" y="11481200"/>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5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M</a:t>
                </a: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ETHODS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1" name="TextBox 50">
              <a:extLst>
                <a:ext uri="{FF2B5EF4-FFF2-40B4-BE49-F238E27FC236}">
                  <a16:creationId xmlns:a16="http://schemas.microsoft.com/office/drawing/2014/main" id="{23C8C138-02DF-F84C-8DBA-2EE141BD9332}"/>
                </a:ext>
              </a:extLst>
            </p:cNvPr>
            <p:cNvSpPr txBox="1"/>
            <p:nvPr/>
          </p:nvSpPr>
          <p:spPr>
            <a:xfrm>
              <a:off x="654941" y="12385601"/>
              <a:ext cx="6546009" cy="12300117"/>
            </a:xfrm>
            <a:prstGeom prst="rect">
              <a:avLst/>
            </a:prstGeom>
            <a:noFill/>
          </p:spPr>
          <p:txBody>
            <a:bodyPr wrap="square" rtlCol="0">
              <a:spAutoFit/>
            </a:bodyPr>
            <a:lstStyle/>
            <a:p>
              <a:r>
                <a:rPr lang="en-US" altLang="ko-KR" sz="2200">
                  <a:latin typeface="Malgun Gothic" panose="020B0503020000020004" pitchFamily="34" charset="-127"/>
                  <a:ea typeface="Malgun Gothic" panose="020B0503020000020004" pitchFamily="34" charset="-127"/>
                </a:rPr>
                <a:t>Eye-to-phoropter distance was measured in a sample of 50 patients selected at random. The phoropter position was adjusted for a reference patient at a distance of 12 mm with </a:t>
              </a:r>
              <a:r>
                <a:rPr lang="en-US" altLang="ko-KR" sz="2200" smtClean="0">
                  <a:latin typeface="Malgun Gothic" panose="020B0503020000020004" pitchFamily="34" charset="-127"/>
                  <a:ea typeface="Malgun Gothic" panose="020B0503020000020004" pitchFamily="34" charset="-127"/>
                </a:rPr>
                <a:t>an adjustment </a:t>
              </a:r>
              <a:r>
                <a:rPr lang="en-US" altLang="ko-KR" sz="2200">
                  <a:latin typeface="Malgun Gothic" panose="020B0503020000020004" pitchFamily="34" charset="-127"/>
                  <a:ea typeface="Malgun Gothic" panose="020B0503020000020004" pitchFamily="34" charset="-127"/>
                </a:rPr>
                <a:t>to the forehead rest that was kept unchanged for the measurements performed on the remainder of the subjects</a:t>
              </a:r>
              <a:r>
                <a:rPr lang="en-US" altLang="ko-KR" sz="2200" smtClean="0">
                  <a:latin typeface="Malgun Gothic" panose="020B0503020000020004" pitchFamily="34" charset="-127"/>
                  <a:ea typeface="Malgun Gothic" panose="020B0503020000020004" pitchFamily="34" charset="-127"/>
                </a:rPr>
                <a:t>.</a:t>
              </a:r>
            </a:p>
            <a:p>
              <a:endParaRPr lang="en-US" sz="2200" dirty="0">
                <a:latin typeface="Malgun Gothic" panose="020B0503020000020004" pitchFamily="34" charset="-127"/>
                <a:ea typeface="Malgun Gothic" panose="020B0503020000020004" pitchFamily="34" charset="-127"/>
              </a:endParaRPr>
            </a:p>
            <a:p>
              <a:r>
                <a:rPr lang="en-US" sz="2200">
                  <a:latin typeface="Malgun Gothic" panose="020B0503020000020004" pitchFamily="34" charset="-127"/>
                  <a:ea typeface="Malgun Gothic" panose="020B0503020000020004" pitchFamily="34" charset="-127"/>
                </a:rPr>
                <a:t>Each measurement was taken as follows: the subject was placed behind the phoropter head, their gaze directed in the primary position, and was asked to look at a chart screen located 5 m away. </a:t>
              </a:r>
            </a:p>
            <a:p>
              <a:r>
                <a:rPr lang="en-US" sz="2200">
                  <a:latin typeface="Malgun Gothic" panose="020B0503020000020004" pitchFamily="34" charset="-127"/>
                  <a:ea typeface="Malgun Gothic" panose="020B0503020000020004" pitchFamily="34" charset="-127"/>
                </a:rPr>
                <a:t>The phoropter’s interpupillary distance was adjusted for each eye. Using video cameras located behind each of the phoropter’s half-heads, photos of each eye were taken laterally and appeared on the phoropter’s control panel. Virtual reticle could then be adjusted and positioned in correspondence with the apex of each cornea. </a:t>
              </a:r>
              <a:endParaRPr lang="en-US" sz="2200" smtClean="0">
                <a:latin typeface="Malgun Gothic" panose="020B0503020000020004" pitchFamily="34" charset="-127"/>
                <a:ea typeface="Malgun Gothic" panose="020B0503020000020004" pitchFamily="34" charset="-127"/>
              </a:endParaRPr>
            </a:p>
            <a:p>
              <a:endParaRPr lang="en-US" sz="2200">
                <a:latin typeface="Malgun Gothic" panose="020B0503020000020004" pitchFamily="34" charset="-127"/>
                <a:ea typeface="Malgun Gothic" panose="020B0503020000020004" pitchFamily="34" charset="-127"/>
              </a:endParaRPr>
            </a:p>
            <a:p>
              <a:r>
                <a:rPr lang="en-US" sz="2200">
                  <a:latin typeface="Malgun Gothic" panose="020B0503020000020004" pitchFamily="34" charset="-127"/>
                  <a:ea typeface="Malgun Gothic" panose="020B0503020000020004" pitchFamily="34" charset="-127"/>
                </a:rPr>
                <a:t>The adjustments were first made binocularly, and then if a difference was found between the left and right eyes, they were made monocularly. </a:t>
              </a:r>
            </a:p>
            <a:p>
              <a:r>
                <a:rPr lang="en-US" sz="2200">
                  <a:latin typeface="Malgun Gothic" panose="020B0503020000020004" pitchFamily="34" charset="-127"/>
                  <a:ea typeface="Malgun Gothic" panose="020B0503020000020004" pitchFamily="34" charset="-127"/>
                </a:rPr>
                <a:t>The system then indicated with great precision the value of the eye-to-phoropter distance in 0.5 mm increments. This measurement could be recorded. For each patient, the measurement was taken three times, the patients being asked to move back from the phoropter and then to reposition themselves. </a:t>
              </a:r>
            </a:p>
            <a:p>
              <a:endParaRPr lang="en-US" sz="2200">
                <a:latin typeface="Malgun Gothic" panose="020B0503020000020004" pitchFamily="34" charset="-127"/>
                <a:ea typeface="Malgun Gothic" panose="020B0503020000020004" pitchFamily="34" charset="-127"/>
              </a:endParaRPr>
            </a:p>
            <a:p>
              <a:r>
                <a:rPr lang="en-US" sz="2200">
                  <a:latin typeface="Malgun Gothic" panose="020B0503020000020004" pitchFamily="34" charset="-127"/>
                  <a:ea typeface="Malgun Gothic" panose="020B0503020000020004" pitchFamily="34" charset="-127"/>
                </a:rPr>
                <a:t>In addition, 30 measurements were repeated on a patient of reference, asking him to move his head back from the phoropter after each measurement and reposition himself for each new measurement.</a:t>
              </a:r>
              <a:endParaRPr lang="en-US" sz="2200" dirty="0">
                <a:latin typeface="Malgun Gothic" panose="020B0503020000020004" pitchFamily="34" charset="-127"/>
                <a:ea typeface="Malgun Gothic" panose="020B0503020000020004" pitchFamily="34" charset="-127"/>
              </a:endParaRPr>
            </a:p>
          </p:txBody>
        </p:sp>
      </p:grpSp>
      <p:grpSp>
        <p:nvGrpSpPr>
          <p:cNvPr id="54" name="Group 53">
            <a:extLst>
              <a:ext uri="{FF2B5EF4-FFF2-40B4-BE49-F238E27FC236}">
                <a16:creationId xmlns:a16="http://schemas.microsoft.com/office/drawing/2014/main" id="{D04DEDF8-04DB-084B-B010-813C900CA793}"/>
              </a:ext>
            </a:extLst>
          </p:cNvPr>
          <p:cNvGrpSpPr/>
          <p:nvPr/>
        </p:nvGrpSpPr>
        <p:grpSpPr>
          <a:xfrm>
            <a:off x="489908" y="24906294"/>
            <a:ext cx="6852590" cy="5868053"/>
            <a:chOff x="489908" y="24247705"/>
            <a:chExt cx="6866878" cy="6143579"/>
          </a:xfrm>
        </p:grpSpPr>
        <p:grpSp>
          <p:nvGrpSpPr>
            <p:cNvPr id="55" name="Group 54">
              <a:extLst>
                <a:ext uri="{FF2B5EF4-FFF2-40B4-BE49-F238E27FC236}">
                  <a16:creationId xmlns:a16="http://schemas.microsoft.com/office/drawing/2014/main" id="{75793C86-BCB2-B240-9FD8-EED5B8040249}"/>
                </a:ext>
              </a:extLst>
            </p:cNvPr>
            <p:cNvGrpSpPr/>
            <p:nvPr/>
          </p:nvGrpSpPr>
          <p:grpSpPr>
            <a:xfrm>
              <a:off x="489908" y="24247705"/>
              <a:ext cx="6866878" cy="6143579"/>
              <a:chOff x="489908" y="22342018"/>
              <a:chExt cx="6866878" cy="6143579"/>
            </a:xfrm>
          </p:grpSpPr>
          <p:sp>
            <p:nvSpPr>
              <p:cNvPr id="57" name="직사각형 3">
                <a:extLst>
                  <a:ext uri="{FF2B5EF4-FFF2-40B4-BE49-F238E27FC236}">
                    <a16:creationId xmlns:a16="http://schemas.microsoft.com/office/drawing/2014/main" id="{1B7DBF47-AEB0-2844-B28E-F95662E9377A}"/>
                  </a:ext>
                </a:extLst>
              </p:cNvPr>
              <p:cNvSpPr/>
              <p:nvPr/>
            </p:nvSpPr>
            <p:spPr bwMode="auto">
              <a:xfrm>
                <a:off x="489908" y="22725081"/>
                <a:ext cx="6866878"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58" name="모서리가 둥근 직사각형 32">
                <a:extLst>
                  <a:ext uri="{FF2B5EF4-FFF2-40B4-BE49-F238E27FC236}">
                    <a16:creationId xmlns:a16="http://schemas.microsoft.com/office/drawing/2014/main" id="{F86618F7-BBE9-1F4A-9630-023CD934DBC6}"/>
                  </a:ext>
                </a:extLst>
              </p:cNvPr>
              <p:cNvSpPr/>
              <p:nvPr/>
            </p:nvSpPr>
            <p:spPr bwMode="auto">
              <a:xfrm>
                <a:off x="631456" y="22342018"/>
                <a:ext cx="658378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56" name="TextBox 55">
              <a:extLst>
                <a:ext uri="{FF2B5EF4-FFF2-40B4-BE49-F238E27FC236}">
                  <a16:creationId xmlns:a16="http://schemas.microsoft.com/office/drawing/2014/main" id="{5F6B742B-CE78-B947-BCF3-8A72D70C6ADB}"/>
                </a:ext>
              </a:extLst>
            </p:cNvPr>
            <p:cNvSpPr txBox="1"/>
            <p:nvPr/>
          </p:nvSpPr>
          <p:spPr>
            <a:xfrm>
              <a:off x="617168" y="25119624"/>
              <a:ext cx="6546009" cy="5058976"/>
            </a:xfrm>
            <a:prstGeom prst="rect">
              <a:avLst/>
            </a:prstGeom>
            <a:noFill/>
          </p:spPr>
          <p:txBody>
            <a:bodyPr wrap="square" rtlCol="0">
              <a:spAutoFit/>
            </a:bodyPr>
            <a:lstStyle/>
            <a:p>
              <a:r>
                <a:rPr lang="en-US" altLang="ko-KR" sz="2200">
                  <a:latin typeface="Malgun Gothic" panose="020B0503020000020004" pitchFamily="34" charset="-127"/>
                  <a:ea typeface="Malgun Gothic" panose="020B0503020000020004" pitchFamily="34" charset="-127"/>
                </a:rPr>
                <a:t>Thanks to improvements in refraction and measuring instruments, vertex distance is a parameter that can </a:t>
              </a:r>
              <a:r>
                <a:rPr lang="en-US" altLang="ko-KR" sz="2200" smtClean="0">
                  <a:latin typeface="Malgun Gothic" panose="020B0503020000020004" pitchFamily="34" charset="-127"/>
                  <a:ea typeface="Malgun Gothic" panose="020B0503020000020004" pitchFamily="34" charset="-127"/>
                </a:rPr>
                <a:t>now be </a:t>
              </a:r>
              <a:r>
                <a:rPr lang="en-US" altLang="ko-KR" sz="2200">
                  <a:latin typeface="Malgun Gothic" panose="020B0503020000020004" pitchFamily="34" charset="-127"/>
                  <a:ea typeface="Malgun Gothic" panose="020B0503020000020004" pitchFamily="34" charset="-127"/>
                </a:rPr>
                <a:t>measured very accurately and thus be taken </a:t>
              </a:r>
              <a:r>
                <a:rPr lang="en-US" altLang="ko-KR" sz="2200" smtClean="0">
                  <a:latin typeface="Malgun Gothic" panose="020B0503020000020004" pitchFamily="34" charset="-127"/>
                  <a:ea typeface="Malgun Gothic" panose="020B0503020000020004" pitchFamily="34" charset="-127"/>
                </a:rPr>
                <a:t>into account</a:t>
              </a:r>
              <a:r>
                <a:rPr lang="en-US" altLang="ko-KR" sz="2200">
                  <a:latin typeface="Malgun Gothic" panose="020B0503020000020004" pitchFamily="34" charset="-127"/>
                  <a:ea typeface="Malgun Gothic" panose="020B0503020000020004" pitchFamily="34" charset="-127"/>
                </a:rPr>
                <a:t>. </a:t>
              </a:r>
              <a:endParaRPr lang="en-US" altLang="ko-KR" sz="2200" smtClean="0">
                <a:latin typeface="Malgun Gothic" panose="020B0503020000020004" pitchFamily="34" charset="-127"/>
                <a:ea typeface="Malgun Gothic" panose="020B0503020000020004" pitchFamily="34" charset="-127"/>
              </a:endParaRPr>
            </a:p>
            <a:p>
              <a:endParaRPr lang="en-US" altLang="ko-KR" sz="2200">
                <a:latin typeface="Malgun Gothic" panose="020B0503020000020004" pitchFamily="34" charset="-127"/>
                <a:ea typeface="Malgun Gothic" panose="020B0503020000020004" pitchFamily="34" charset="-127"/>
              </a:endParaRPr>
            </a:p>
            <a:p>
              <a:r>
                <a:rPr lang="en-US" altLang="ko-KR" sz="2200" smtClean="0">
                  <a:latin typeface="Malgun Gothic" panose="020B0503020000020004" pitchFamily="34" charset="-127"/>
                  <a:ea typeface="Malgun Gothic" panose="020B0503020000020004" pitchFamily="34" charset="-127"/>
                </a:rPr>
                <a:t>It </a:t>
              </a:r>
              <a:r>
                <a:rPr lang="en-US" altLang="ko-KR" sz="2200">
                  <a:latin typeface="Malgun Gothic" panose="020B0503020000020004" pitchFamily="34" charset="-127"/>
                  <a:ea typeface="Malgun Gothic" panose="020B0503020000020004" pitchFamily="34" charset="-127"/>
                </a:rPr>
                <a:t>is becoming a complementary parameter of</a:t>
              </a:r>
            </a:p>
            <a:p>
              <a:r>
                <a:rPr lang="en-US" altLang="ko-KR" sz="2200">
                  <a:latin typeface="Malgun Gothic" panose="020B0503020000020004" pitchFamily="34" charset="-127"/>
                  <a:ea typeface="Malgun Gothic" panose="020B0503020000020004" pitchFamily="34" charset="-127"/>
                </a:rPr>
                <a:t>a prescription for proposing highly accurate lenses.** </a:t>
              </a:r>
              <a:endParaRPr lang="en-US" altLang="ko-KR" sz="2200" smtClean="0">
                <a:latin typeface="Malgun Gothic" panose="020B0503020000020004" pitchFamily="34" charset="-127"/>
                <a:ea typeface="Malgun Gothic" panose="020B0503020000020004" pitchFamily="34" charset="-127"/>
              </a:endParaRPr>
            </a:p>
            <a:p>
              <a:endParaRPr lang="en-US" altLang="ko-KR" sz="2200">
                <a:latin typeface="Malgun Gothic" panose="020B0503020000020004" pitchFamily="34" charset="-127"/>
                <a:ea typeface="Malgun Gothic" panose="020B0503020000020004" pitchFamily="34" charset="-127"/>
              </a:endParaRPr>
            </a:p>
            <a:p>
              <a:r>
                <a:rPr lang="en-US" altLang="ko-KR" sz="2200" smtClean="0">
                  <a:latin typeface="Malgun Gothic" panose="020B0503020000020004" pitchFamily="34" charset="-127"/>
                  <a:ea typeface="Malgun Gothic" panose="020B0503020000020004" pitchFamily="34" charset="-127"/>
                </a:rPr>
                <a:t>All vision-care </a:t>
              </a:r>
              <a:r>
                <a:rPr lang="en-US" altLang="ko-KR" sz="2200">
                  <a:latin typeface="Malgun Gothic" panose="020B0503020000020004" pitchFamily="34" charset="-127"/>
                  <a:ea typeface="Malgun Gothic" panose="020B0503020000020004" pitchFamily="34" charset="-127"/>
                </a:rPr>
                <a:t>professionals now have the opportunity </a:t>
              </a:r>
              <a:r>
                <a:rPr lang="en-US" altLang="ko-KR" sz="2200" smtClean="0">
                  <a:latin typeface="Malgun Gothic" panose="020B0503020000020004" pitchFamily="34" charset="-127"/>
                  <a:ea typeface="Malgun Gothic" panose="020B0503020000020004" pitchFamily="34" charset="-127"/>
                </a:rPr>
                <a:t>to offer </a:t>
              </a:r>
              <a:r>
                <a:rPr lang="en-US" altLang="ko-KR" sz="2200">
                  <a:latin typeface="Malgun Gothic" panose="020B0503020000020004" pitchFamily="34" charset="-127"/>
                  <a:ea typeface="Malgun Gothic" panose="020B0503020000020004" pitchFamily="34" charset="-127"/>
                </a:rPr>
                <a:t>their patients a more accurate correction and </a:t>
              </a:r>
              <a:r>
                <a:rPr lang="en-US" altLang="ko-KR" sz="2200" smtClean="0">
                  <a:latin typeface="Malgun Gothic" panose="020B0503020000020004" pitchFamily="34" charset="-127"/>
                  <a:ea typeface="Malgun Gothic" panose="020B0503020000020004" pitchFamily="34" charset="-127"/>
                </a:rPr>
                <a:t>make them </a:t>
              </a:r>
              <a:r>
                <a:rPr lang="en-US" altLang="ko-KR" sz="2200">
                  <a:latin typeface="Malgun Gothic" panose="020B0503020000020004" pitchFamily="34" charset="-127"/>
                  <a:ea typeface="Malgun Gothic" panose="020B0503020000020004" pitchFamily="34" charset="-127"/>
                </a:rPr>
                <a:t>benefit from an even better vision.</a:t>
              </a:r>
              <a:endParaRPr lang="en-US" sz="2200" dirty="0">
                <a:latin typeface="Malgun Gothic" panose="020B0503020000020004" pitchFamily="34" charset="-127"/>
                <a:ea typeface="Malgun Gothic" panose="020B0503020000020004" pitchFamily="34" charset="-127"/>
              </a:endParaRPr>
            </a:p>
            <a:p>
              <a:endParaRPr lang="en-US" sz="2200" dirty="0">
                <a:latin typeface="Malgun Gothic" panose="020B0503020000020004" pitchFamily="34" charset="-127"/>
                <a:ea typeface="Malgun Gothic" panose="020B0503020000020004" pitchFamily="34" charset="-127"/>
              </a:endParaRPr>
            </a:p>
          </p:txBody>
        </p:sp>
      </p:grpSp>
      <p:grpSp>
        <p:nvGrpSpPr>
          <p:cNvPr id="59" name="Group 58">
            <a:extLst>
              <a:ext uri="{FF2B5EF4-FFF2-40B4-BE49-F238E27FC236}">
                <a16:creationId xmlns:a16="http://schemas.microsoft.com/office/drawing/2014/main" id="{A5E0AB7A-6A37-8540-89C9-7E7B2FF6E92C}"/>
              </a:ext>
            </a:extLst>
          </p:cNvPr>
          <p:cNvGrpSpPr/>
          <p:nvPr/>
        </p:nvGrpSpPr>
        <p:grpSpPr>
          <a:xfrm>
            <a:off x="7664344" y="24906294"/>
            <a:ext cx="13443445" cy="5868053"/>
            <a:chOff x="7602255" y="24247705"/>
            <a:chExt cx="13435055" cy="6143579"/>
          </a:xfrm>
        </p:grpSpPr>
        <p:sp>
          <p:nvSpPr>
            <p:cNvPr id="60" name="직사각형 3">
              <a:extLst>
                <a:ext uri="{FF2B5EF4-FFF2-40B4-BE49-F238E27FC236}">
                  <a16:creationId xmlns:a16="http://schemas.microsoft.com/office/drawing/2014/main" id="{1F8C45A1-9DDE-B646-B33E-60394833B10A}"/>
                </a:ext>
              </a:extLst>
            </p:cNvPr>
            <p:cNvSpPr/>
            <p:nvPr/>
          </p:nvSpPr>
          <p:spPr bwMode="auto">
            <a:xfrm>
              <a:off x="7602255" y="24630768"/>
              <a:ext cx="13435055" cy="5760516"/>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086100" rtl="0" eaLnBrk="1" fontAlgn="base" latinLnBrk="1" hangingPunct="1">
                <a:lnSpc>
                  <a:spcPct val="100000"/>
                </a:lnSpc>
                <a:spcBef>
                  <a:spcPct val="0"/>
                </a:spcBef>
                <a:spcAft>
                  <a:spcPct val="0"/>
                </a:spcAft>
                <a:buClrTx/>
                <a:buSzTx/>
                <a:buFontTx/>
                <a:buNone/>
                <a:tabLst/>
              </a:pPr>
              <a:endParaRPr kumimoji="1" lang="ko-KR" altLang="en-US" sz="6100" b="0" i="0" u="none" strike="noStrike" cap="none" normalizeH="0" baseline="0">
                <a:ln>
                  <a:noFill/>
                </a:ln>
                <a:solidFill>
                  <a:schemeClr val="tx1"/>
                </a:solidFill>
                <a:effectLst/>
                <a:latin typeface="굴림" pitchFamily="50" charset="-127"/>
                <a:ea typeface="굴림" pitchFamily="50" charset="-127"/>
              </a:endParaRPr>
            </a:p>
          </p:txBody>
        </p:sp>
        <p:sp>
          <p:nvSpPr>
            <p:cNvPr id="61" name="모서리가 둥근 직사각형 65">
              <a:extLst>
                <a:ext uri="{FF2B5EF4-FFF2-40B4-BE49-F238E27FC236}">
                  <a16:creationId xmlns:a16="http://schemas.microsoft.com/office/drawing/2014/main" id="{DFEBA183-88B1-6944-A33B-31263202C577}"/>
                </a:ext>
              </a:extLst>
            </p:cNvPr>
            <p:cNvSpPr/>
            <p:nvPr/>
          </p:nvSpPr>
          <p:spPr bwMode="auto">
            <a:xfrm>
              <a:off x="7812418" y="24247705"/>
              <a:ext cx="13070052" cy="699257"/>
            </a:xfrm>
            <a:prstGeom prst="roundRect">
              <a:avLst/>
            </a:prstGeom>
            <a:solidFill>
              <a:srgbClr val="FFC100"/>
            </a:solidFill>
            <a:ln w="9525" cap="flat" cmpd="sng" algn="ctr">
              <a:solidFill>
                <a:srgbClr val="FFC1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3086100" rtl="0" eaLnBrk="1" fontAlgn="base" latinLnBrk="1" hangingPunct="1">
                <a:lnSpc>
                  <a:spcPct val="100000"/>
                </a:lnSpc>
                <a:spcBef>
                  <a:spcPct val="0"/>
                </a:spcBef>
                <a:spcAft>
                  <a:spcPct val="0"/>
                </a:spcAft>
                <a:buClrTx/>
                <a:buSzTx/>
                <a:buFontTx/>
                <a:buNone/>
                <a:tabLst/>
              </a:pPr>
              <a:r>
                <a:rPr lang="en-CA" altLang="ko-KR" sz="4000"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kumimoji="1" lang="ko-KR" altLang="en-US" sz="4000" b="1" i="0" u="none" strike="noStrike" normalizeH="0" baseline="0"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63" name="TextBox 62">
            <a:extLst>
              <a:ext uri="{FF2B5EF4-FFF2-40B4-BE49-F238E27FC236}">
                <a16:creationId xmlns:a16="http://schemas.microsoft.com/office/drawing/2014/main" id="{8E02E9B3-5CC3-EC4F-83CD-55C55E73A6B9}"/>
              </a:ext>
            </a:extLst>
          </p:cNvPr>
          <p:cNvSpPr txBox="1"/>
          <p:nvPr/>
        </p:nvSpPr>
        <p:spPr>
          <a:xfrm>
            <a:off x="7232458" y="31572375"/>
            <a:ext cx="7067961" cy="646972"/>
          </a:xfrm>
          <a:prstGeom prst="rect">
            <a:avLst/>
          </a:prstGeom>
          <a:noFill/>
        </p:spPr>
        <p:txBody>
          <a:bodyPr wrap="none" rtlCol="0">
            <a:spAutoFit/>
          </a:bodyPr>
          <a:lstStyle/>
          <a:p>
            <a:pPr algn="ctr"/>
            <a:r>
              <a:rPr lang="en-US" altLang="ko-KR"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2021</a:t>
            </a:r>
            <a:r>
              <a:rPr lang="ko-KR" altLang="en-US" sz="3604" dirty="0" smtClean="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 </a:t>
            </a:r>
            <a:r>
              <a:rPr lang="ko-KR" altLang="en-US" sz="3604" dirty="0">
                <a:effectLst>
                  <a:outerShdw blurRad="38100" dist="38100" dir="2700000" algn="tl">
                    <a:srgbClr val="000000">
                      <a:alpha val="43137"/>
                    </a:srgbClr>
                  </a:outerShdw>
                </a:effectLst>
                <a:latin typeface="Malgun Gothic" panose="020B0503020000020004" pitchFamily="34" charset="-127"/>
                <a:ea typeface="Malgun Gothic" panose="020B0503020000020004" pitchFamily="34" charset="-127"/>
              </a:rPr>
              <a:t>한국안광학회 동계학술대회</a:t>
            </a:r>
          </a:p>
        </p:txBody>
      </p:sp>
      <p:sp>
        <p:nvSpPr>
          <p:cNvPr id="64" name="TextBox 63">
            <a:extLst>
              <a:ext uri="{FF2B5EF4-FFF2-40B4-BE49-F238E27FC236}">
                <a16:creationId xmlns:a16="http://schemas.microsoft.com/office/drawing/2014/main" id="{B695B727-642A-3044-B1B3-3686FDC4940E}"/>
              </a:ext>
            </a:extLst>
          </p:cNvPr>
          <p:cNvSpPr txBox="1"/>
          <p:nvPr/>
        </p:nvSpPr>
        <p:spPr>
          <a:xfrm>
            <a:off x="7974540" y="25851097"/>
            <a:ext cx="12973847" cy="4493538"/>
          </a:xfrm>
          <a:prstGeom prst="rect">
            <a:avLst/>
          </a:prstGeom>
          <a:noFill/>
        </p:spPr>
        <p:txBody>
          <a:bodyPr wrap="square" rtlCol="0">
            <a:spAutoFit/>
          </a:bodyPr>
          <a:lstStyle/>
          <a:p>
            <a:r>
              <a:rPr lang="en-US" altLang="ko-KR" sz="2200" smtClean="0">
                <a:latin typeface="맑은 고딕" panose="020B0503020000020004" pitchFamily="50" charset="-127"/>
                <a:ea typeface="맑은 고딕" panose="020B0503020000020004" pitchFamily="50" charset="-127"/>
              </a:rPr>
              <a:t>[1] </a:t>
            </a:r>
            <a:r>
              <a:rPr lang="en-US" altLang="ko-KR" sz="2200">
                <a:latin typeface="맑은 고딕" panose="020B0503020000020004" pitchFamily="50" charset="-127"/>
                <a:ea typeface="맑은 고딕" panose="020B0503020000020004" pitchFamily="50" charset="-127"/>
              </a:rPr>
              <a:t>Longo A., Meslin D., Une nouvelle approche de la réfraction subjective, Cahiers d’Ophtalmologie, numéro 230, pp 59-63, (Sept 2019). A new approach to subjective refraction, Points de Vue, www.pointsdevue. com (May 2020) </a:t>
            </a:r>
            <a:endParaRPr lang="en-US" altLang="ko-KR" sz="2200" smtClean="0">
              <a:latin typeface="맑은 고딕" panose="020B0503020000020004" pitchFamily="50" charset="-127"/>
              <a:ea typeface="맑은 고딕" panose="020B0503020000020004" pitchFamily="50" charset="-127"/>
            </a:endParaRPr>
          </a:p>
          <a:p>
            <a:endParaRPr lang="en-US" altLang="ko-KR" sz="2200" smtClean="0">
              <a:latin typeface="맑은 고딕" panose="020B0503020000020004" pitchFamily="50" charset="-127"/>
              <a:ea typeface="맑은 고딕" panose="020B0503020000020004" pitchFamily="50" charset="-127"/>
            </a:endParaRPr>
          </a:p>
          <a:p>
            <a:r>
              <a:rPr lang="en-US" altLang="ko-KR" sz="2200" smtClean="0">
                <a:latin typeface="맑은 고딕" panose="020B0503020000020004" pitchFamily="50" charset="-127"/>
                <a:ea typeface="맑은 고딕" panose="020B0503020000020004" pitchFamily="50" charset="-127"/>
              </a:rPr>
              <a:t>[2] </a:t>
            </a:r>
            <a:r>
              <a:rPr lang="en-US" altLang="ko-KR" sz="2200">
                <a:latin typeface="맑은 고딕" panose="020B0503020000020004" pitchFamily="50" charset="-127"/>
                <a:ea typeface="맑은 고딕" panose="020B0503020000020004" pitchFamily="50" charset="-127"/>
              </a:rPr>
              <a:t>Barthélemy B., Thiébaut T. In Contactologie. 2e éd. Optique et Vision. pp 293-305, Lavoisier (2012). </a:t>
            </a:r>
            <a:endParaRPr lang="en-US" altLang="ko-KR" sz="2200" smtClean="0">
              <a:latin typeface="맑은 고딕" panose="020B0503020000020004" pitchFamily="50" charset="-127"/>
              <a:ea typeface="맑은 고딕" panose="020B0503020000020004" pitchFamily="50" charset="-127"/>
            </a:endParaRPr>
          </a:p>
          <a:p>
            <a:endParaRPr lang="en-US" altLang="ko-KR" sz="2200" smtClean="0">
              <a:latin typeface="맑은 고딕" panose="020B0503020000020004" pitchFamily="50" charset="-127"/>
              <a:ea typeface="맑은 고딕" panose="020B0503020000020004" pitchFamily="50" charset="-127"/>
            </a:endParaRPr>
          </a:p>
          <a:p>
            <a:r>
              <a:rPr lang="en-US" altLang="ko-KR" sz="2200" smtClean="0">
                <a:latin typeface="맑은 고딕" panose="020B0503020000020004" pitchFamily="50" charset="-127"/>
                <a:ea typeface="맑은 고딕" panose="020B0503020000020004" pitchFamily="50" charset="-127"/>
              </a:rPr>
              <a:t>[3] </a:t>
            </a:r>
            <a:r>
              <a:rPr lang="en-US" altLang="ko-KR" sz="2200">
                <a:latin typeface="맑은 고딕" panose="020B0503020000020004" pitchFamily="50" charset="-127"/>
                <a:ea typeface="맑은 고딕" panose="020B0503020000020004" pitchFamily="50" charset="-127"/>
              </a:rPr>
              <a:t>Gatinel D., Distance verre-œil, at www.gatinel.com/recherche-formation/optique-paraxiale-et-pointscardinaux/formule-de-vergence/, (mise à jour 2019). </a:t>
            </a:r>
            <a:endParaRPr lang="en-US" altLang="ko-KR" sz="2200" smtClean="0">
              <a:latin typeface="맑은 고딕" panose="020B0503020000020004" pitchFamily="50" charset="-127"/>
              <a:ea typeface="맑은 고딕" panose="020B0503020000020004" pitchFamily="50" charset="-127"/>
            </a:endParaRPr>
          </a:p>
          <a:p>
            <a:endParaRPr lang="en-US" altLang="ko-KR" sz="2200" smtClean="0">
              <a:latin typeface="맑은 고딕" panose="020B0503020000020004" pitchFamily="50" charset="-127"/>
              <a:ea typeface="맑은 고딕" panose="020B0503020000020004" pitchFamily="50" charset="-127"/>
            </a:endParaRPr>
          </a:p>
          <a:p>
            <a:r>
              <a:rPr lang="en-US" altLang="ko-KR" sz="2200">
                <a:latin typeface="맑은 고딕" panose="020B0503020000020004" pitchFamily="50" charset="-127"/>
                <a:ea typeface="맑은 고딕" panose="020B0503020000020004" pitchFamily="50" charset="-127"/>
              </a:rPr>
              <a:t>[</a:t>
            </a:r>
            <a:r>
              <a:rPr lang="en-US" altLang="ko-KR" sz="2200" smtClean="0">
                <a:latin typeface="맑은 고딕" panose="020B0503020000020004" pitchFamily="50" charset="-127"/>
                <a:ea typeface="맑은 고딕" panose="020B0503020000020004" pitchFamily="50" charset="-127"/>
              </a:rPr>
              <a:t>4] </a:t>
            </a:r>
            <a:r>
              <a:rPr lang="en-US" altLang="ko-KR" sz="2200">
                <a:latin typeface="맑은 고딕" panose="020B0503020000020004" pitchFamily="50" charset="-127"/>
                <a:ea typeface="맑은 고딕" panose="020B0503020000020004" pitchFamily="50" charset="-127"/>
              </a:rPr>
              <a:t>Opticians, The influence of back vertex distance in ocular refraction, at www.opticianonline.net/news/theinfluence-of-back-vertex-distance-in-ocular-refraction, (2005).</a:t>
            </a:r>
            <a:endParaRPr lang="en-US" sz="2200" dirty="0">
              <a:latin typeface="맑은 고딕" panose="020B0503020000020004" pitchFamily="50" charset="-127"/>
              <a:ea typeface="맑은 고딕" panose="020B0503020000020004" pitchFamily="50" charset="-127"/>
            </a:endParaRPr>
          </a:p>
          <a:p>
            <a:endParaRPr lang="en-US" sz="2200" dirty="0">
              <a:latin typeface="맑은 고딕" panose="020B0503020000020004" pitchFamily="50" charset="-127"/>
              <a:ea typeface="맑은 고딕" panose="020B0503020000020004" pitchFamily="50" charset="-127"/>
            </a:endParaRPr>
          </a:p>
        </p:txBody>
      </p:sp>
      <p:pic>
        <p:nvPicPr>
          <p:cNvPr id="34" name="그림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7364" y="886332"/>
            <a:ext cx="3283918" cy="3283918"/>
          </a:xfrm>
          <a:prstGeom prst="rect">
            <a:avLst/>
          </a:prstGeom>
        </p:spPr>
      </p:pic>
      <p:sp>
        <p:nvSpPr>
          <p:cNvPr id="4" name="직사각형 3"/>
          <p:cNvSpPr/>
          <p:nvPr/>
        </p:nvSpPr>
        <p:spPr>
          <a:xfrm>
            <a:off x="14401070" y="10034026"/>
            <a:ext cx="6613745" cy="4832092"/>
          </a:xfrm>
          <a:prstGeom prst="rect">
            <a:avLst/>
          </a:prstGeom>
        </p:spPr>
        <p:txBody>
          <a:bodyPr wrap="square">
            <a:spAutoFit/>
          </a:bodyPr>
          <a:lstStyle/>
          <a:p>
            <a:r>
              <a:rPr lang="en-US" altLang="ko-KR" sz="2200">
                <a:latin typeface="Malgun Gothic" panose="020B0503020000020004" pitchFamily="34" charset="-127"/>
                <a:ea typeface="Malgun Gothic" panose="020B0503020000020004" pitchFamily="34" charset="-127"/>
              </a:rPr>
              <a:t>If the calculation is performed for all the correction powers and vertex distance variations, we can represent the effects using curves such as those in Figure </a:t>
            </a:r>
            <a:r>
              <a:rPr lang="en-US" altLang="ko-KR" sz="2200" smtClean="0">
                <a:latin typeface="Malgun Gothic" panose="020B0503020000020004" pitchFamily="34" charset="-127"/>
                <a:ea typeface="Malgun Gothic" panose="020B0503020000020004" pitchFamily="34" charset="-127"/>
              </a:rPr>
              <a:t>2.</a:t>
            </a:r>
          </a:p>
          <a:p>
            <a:endParaRPr lang="en-US" altLang="ko-KR" sz="2200" smtClean="0">
              <a:latin typeface="맑은 고딕" panose="020B0503020000020004" pitchFamily="50" charset="-127"/>
              <a:ea typeface="맑은 고딕" panose="020B0503020000020004" pitchFamily="50" charset="-127"/>
            </a:endParaRPr>
          </a:p>
          <a:p>
            <a:r>
              <a:rPr lang="ko-KR" altLang="en-US" sz="2200" smtClean="0">
                <a:latin typeface="맑은 고딕" panose="020B0503020000020004" pitchFamily="50" charset="-127"/>
                <a:ea typeface="맑은 고딕" panose="020B0503020000020004" pitchFamily="50" charset="-127"/>
              </a:rPr>
              <a:t>They </a:t>
            </a:r>
            <a:r>
              <a:rPr lang="ko-KR" altLang="en-US" sz="2200">
                <a:latin typeface="맑은 고딕" panose="020B0503020000020004" pitchFamily="50" charset="-127"/>
                <a:ea typeface="맑은 고딕" panose="020B0503020000020004" pitchFamily="50" charset="-127"/>
              </a:rPr>
              <a:t>show the vertex distance variations that are necessary to induce the respective power variations of 0.25 D, 0.125 D or 0.05 D, depending on the corrective power.</a:t>
            </a:r>
          </a:p>
          <a:p>
            <a:r>
              <a:rPr lang="ko-KR" altLang="en-US" sz="2200">
                <a:latin typeface="맑은 고딕" panose="020B0503020000020004" pitchFamily="50" charset="-127"/>
                <a:ea typeface="맑은 고딕" panose="020B0503020000020004" pitchFamily="50" charset="-127"/>
              </a:rPr>
              <a:t>We could, for example, determine from this that for a power of 5.00 D, a 5 mm (or +/- 2.5 mm) vertex distance induces a 0.125 D variation. We can then see the significant effects that vertex distance variations can have on optical correction.</a:t>
            </a:r>
          </a:p>
        </p:txBody>
      </p:sp>
      <p:pic>
        <p:nvPicPr>
          <p:cNvPr id="6" name="그림 5"/>
          <p:cNvPicPr>
            <a:picLocks noChangeAspect="1"/>
          </p:cNvPicPr>
          <p:nvPr/>
        </p:nvPicPr>
        <p:blipFill>
          <a:blip r:embed="rId6"/>
          <a:stretch>
            <a:fillRect/>
          </a:stretch>
        </p:blipFill>
        <p:spPr>
          <a:xfrm>
            <a:off x="7842222" y="15657958"/>
            <a:ext cx="13028177" cy="5656635"/>
          </a:xfrm>
          <a:prstGeom prst="rect">
            <a:avLst/>
          </a:prstGeom>
        </p:spPr>
      </p:pic>
      <p:sp>
        <p:nvSpPr>
          <p:cNvPr id="7" name="직사각형 6"/>
          <p:cNvSpPr/>
          <p:nvPr/>
        </p:nvSpPr>
        <p:spPr>
          <a:xfrm>
            <a:off x="7704068" y="21415632"/>
            <a:ext cx="13394426" cy="3139321"/>
          </a:xfrm>
          <a:prstGeom prst="rect">
            <a:avLst/>
          </a:prstGeom>
        </p:spPr>
        <p:txBody>
          <a:bodyPr wrap="square">
            <a:spAutoFit/>
          </a:bodyPr>
          <a:lstStyle/>
          <a:p>
            <a:r>
              <a:rPr lang="ko-KR" altLang="en-US" sz="2200">
                <a:latin typeface="맑은 고딕" panose="020B0503020000020004" pitchFamily="50" charset="-127"/>
                <a:ea typeface="맑은 고딕" panose="020B0503020000020004" pitchFamily="50" charset="-127"/>
              </a:rPr>
              <a:t>The results of these measurements are presented </a:t>
            </a:r>
            <a:r>
              <a:rPr lang="ko-KR" altLang="en-US" sz="2200" smtClean="0">
                <a:latin typeface="맑은 고딕" panose="020B0503020000020004" pitchFamily="50" charset="-127"/>
                <a:ea typeface="맑은 고딕" panose="020B0503020000020004" pitchFamily="50" charset="-127"/>
              </a:rPr>
              <a:t>in Figure </a:t>
            </a:r>
            <a:r>
              <a:rPr lang="ko-KR" altLang="en-US" sz="2200">
                <a:latin typeface="맑은 고딕" panose="020B0503020000020004" pitchFamily="50" charset="-127"/>
                <a:ea typeface="맑은 고딕" panose="020B0503020000020004" pitchFamily="50" charset="-127"/>
              </a:rPr>
              <a:t>4. </a:t>
            </a:r>
            <a:endParaRPr lang="en-US" altLang="ko-KR" sz="2200" smtClean="0">
              <a:latin typeface="맑은 고딕" panose="020B0503020000020004" pitchFamily="50" charset="-127"/>
              <a:ea typeface="맑은 고딕" panose="020B0503020000020004" pitchFamily="50" charset="-127"/>
            </a:endParaRPr>
          </a:p>
          <a:p>
            <a:r>
              <a:rPr lang="ko-KR" altLang="en-US" sz="2200" smtClean="0">
                <a:latin typeface="맑은 고딕" panose="020B0503020000020004" pitchFamily="50" charset="-127"/>
                <a:ea typeface="맑은 고딕" panose="020B0503020000020004" pitchFamily="50" charset="-127"/>
              </a:rPr>
              <a:t>On </a:t>
            </a:r>
            <a:r>
              <a:rPr lang="ko-KR" altLang="en-US" sz="2200">
                <a:latin typeface="맑은 고딕" panose="020B0503020000020004" pitchFamily="50" charset="-127"/>
                <a:ea typeface="맑은 고딕" panose="020B0503020000020004" pitchFamily="50" charset="-127"/>
              </a:rPr>
              <a:t>the one hand, they show that the eye-to-phoropter distance varied by 15.5 mm (from 4.0 mm for the smallest to 19.5 mm for the largest) with an average established at 11.1 mm with a standard deviation of +/- 3.11 mm – which is considerable. On the other hand, the measurements repeated on one patient show a range of variation of 5.0 mm with a standard deviation of +/- 1.31 mm, that is also significant. It is thus very clear that the distance between the eye and the phoropter is an eminently variable parameter and depends on the morphology of a patient’s head as well as how the patient is positioned behind the phoropter. They show that the often-neglected parameter of eye-to-phoropter distance must absolutely be included in the calculation of a correction if it is to be accurate. </a:t>
            </a:r>
          </a:p>
        </p:txBody>
      </p:sp>
      <p:pic>
        <p:nvPicPr>
          <p:cNvPr id="8" name="그림 7"/>
          <p:cNvPicPr>
            <a:picLocks noChangeAspect="1"/>
          </p:cNvPicPr>
          <p:nvPr/>
        </p:nvPicPr>
        <p:blipFill>
          <a:blip r:embed="rId7"/>
          <a:stretch>
            <a:fillRect/>
          </a:stretch>
        </p:blipFill>
        <p:spPr>
          <a:xfrm>
            <a:off x="14832902" y="6101006"/>
            <a:ext cx="6172092" cy="3330265"/>
          </a:xfrm>
          <a:prstGeom prst="rect">
            <a:avLst/>
          </a:prstGeom>
        </p:spPr>
      </p:pic>
      <p:sp>
        <p:nvSpPr>
          <p:cNvPr id="9" name="직사각형 8"/>
          <p:cNvSpPr/>
          <p:nvPr/>
        </p:nvSpPr>
        <p:spPr>
          <a:xfrm>
            <a:off x="7974541" y="6418078"/>
            <a:ext cx="6514473" cy="2123658"/>
          </a:xfrm>
          <a:prstGeom prst="rect">
            <a:avLst/>
          </a:prstGeom>
        </p:spPr>
        <p:txBody>
          <a:bodyPr wrap="square">
            <a:spAutoFit/>
          </a:bodyPr>
          <a:lstStyle/>
          <a:p>
            <a:r>
              <a:rPr lang="ko-KR" altLang="en-US" sz="2200">
                <a:latin typeface="맑은 고딕" panose="020B0503020000020004" pitchFamily="50" charset="-127"/>
                <a:ea typeface="맑은 고딕" panose="020B0503020000020004" pitchFamily="50" charset="-127"/>
              </a:rPr>
              <a:t>To illustrate our point, a  series of measurements of eye-to-phoropter distances for patients in refraction examinations was made. This was performed using a phoropter equipped with a system of video cameras designed to determine accurate measurements* (Figure 3).</a:t>
            </a:r>
          </a:p>
        </p:txBody>
      </p:sp>
    </p:spTree>
    <p:extLst>
      <p:ext uri="{BB962C8B-B14F-4D97-AF65-F5344CB8AC3E}">
        <p14:creationId xmlns:p14="http://schemas.microsoft.com/office/powerpoint/2010/main" val="650194963"/>
      </p:ext>
    </p:extLst>
  </p:cSld>
  <p:clrMapOvr>
    <a:masterClrMapping/>
  </p:clrMapOvr>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2843</TotalTime>
  <Words>942</Words>
  <Application>Microsoft Office PowerPoint</Application>
  <PresentationFormat>사용자 지정</PresentationFormat>
  <Paragraphs>43</Paragraphs>
  <Slides>1</Slides>
  <Notes>1</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vt:i4>
      </vt:variant>
    </vt:vector>
  </HeadingPairs>
  <TitlesOfParts>
    <vt:vector size="6" baseType="lpstr">
      <vt:lpstr>굴림</vt:lpstr>
      <vt:lpstr>Malgun Gothic</vt:lpstr>
      <vt:lpstr>Malgun Gothic</vt:lpstr>
      <vt:lpstr>Calibri</vt:lpstr>
      <vt:lpstr>기본 디자인</vt:lpstr>
      <vt:lpstr>PowerPoint 프레젠테이션</vt:lpstr>
    </vt:vector>
  </TitlesOfParts>
  <Company>WinXP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WinXP</dc:creator>
  <cp:lastModifiedBy>2</cp:lastModifiedBy>
  <cp:revision>215</cp:revision>
  <dcterms:created xsi:type="dcterms:W3CDTF">2007-11-27T23:16:29Z</dcterms:created>
  <dcterms:modified xsi:type="dcterms:W3CDTF">2021-11-24T01:41:12Z</dcterms:modified>
</cp:coreProperties>
</file>