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6C6254"/>
    <a:srgbClr val="FFC100"/>
    <a:srgbClr val="13204E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5" autoAdjust="0"/>
    <p:restoredTop sz="94589"/>
  </p:normalViewPr>
  <p:slideViewPr>
    <p:cSldViewPr>
      <p:cViewPr varScale="1">
        <p:scale>
          <a:sx n="32" d="100"/>
          <a:sy n="32" d="100"/>
        </p:scale>
        <p:origin x="24" y="168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089621766948588"/>
          <c:y val="0.16047660523785301"/>
          <c:w val="0.77642691104656136"/>
          <c:h val="0.6533388720878521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굴절력!$B$133</c:f>
              <c:strCache>
                <c:ptCount val="1"/>
                <c:pt idx="0">
                  <c:v>omafilcon 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굴절력!$A$134:$A$146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굴절력!$B$134:$B$146</c:f>
              <c:numCache>
                <c:formatCode>General</c:formatCode>
                <c:ptCount val="13"/>
                <c:pt idx="0">
                  <c:v>-2.1976799999999996</c:v>
                </c:pt>
                <c:pt idx="1">
                  <c:v>-2.4780799999999998</c:v>
                </c:pt>
                <c:pt idx="2">
                  <c:v>-2.5845200000000004</c:v>
                </c:pt>
                <c:pt idx="3">
                  <c:v>-2.5638800000000002</c:v>
                </c:pt>
                <c:pt idx="4">
                  <c:v>-2.7301200000000008</c:v>
                </c:pt>
                <c:pt idx="5">
                  <c:v>-2.7294400000000003</c:v>
                </c:pt>
                <c:pt idx="6">
                  <c:v>-2.9056799999999998</c:v>
                </c:pt>
                <c:pt idx="7">
                  <c:v>-2.8698800000000002</c:v>
                </c:pt>
                <c:pt idx="8">
                  <c:v>-3.0496800000000004</c:v>
                </c:pt>
                <c:pt idx="9">
                  <c:v>-3.0104799999999994</c:v>
                </c:pt>
                <c:pt idx="10">
                  <c:v>-3.1202800000000006</c:v>
                </c:pt>
                <c:pt idx="11">
                  <c:v>-3.6514800000000003</c:v>
                </c:pt>
                <c:pt idx="12">
                  <c:v>-4.2712799999999991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588-40E2-8327-8FBCA46A15EF}"/>
            </c:ext>
          </c:extLst>
        </c:ser>
        <c:ser>
          <c:idx val="1"/>
          <c:order val="1"/>
          <c:tx>
            <c:strRef>
              <c:f>굴절력!$C$133</c:f>
              <c:strCache>
                <c:ptCount val="1"/>
                <c:pt idx="0">
                  <c:v>lotrafilcon B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굴절력!$A$134:$A$146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굴절력!$C$134:$C$146</c:f>
              <c:numCache>
                <c:formatCode>General</c:formatCode>
                <c:ptCount val="13"/>
                <c:pt idx="0">
                  <c:v>-2.4215499999999994</c:v>
                </c:pt>
                <c:pt idx="1">
                  <c:v>-2.2079499999999999</c:v>
                </c:pt>
                <c:pt idx="2">
                  <c:v>-2.6836499999999996</c:v>
                </c:pt>
                <c:pt idx="3">
                  <c:v>-2.3539500000000002</c:v>
                </c:pt>
                <c:pt idx="4">
                  <c:v>-2.6374</c:v>
                </c:pt>
                <c:pt idx="5">
                  <c:v>-2.6542999999999997</c:v>
                </c:pt>
                <c:pt idx="6">
                  <c:v>-2.5606</c:v>
                </c:pt>
                <c:pt idx="7">
                  <c:v>-2.6302499999999993</c:v>
                </c:pt>
                <c:pt idx="8">
                  <c:v>-2.5475499999999998</c:v>
                </c:pt>
                <c:pt idx="9">
                  <c:v>-2.9317499999999996</c:v>
                </c:pt>
                <c:pt idx="10">
                  <c:v>-3.0333000000000001</c:v>
                </c:pt>
                <c:pt idx="11">
                  <c:v>-3.6207000000000003</c:v>
                </c:pt>
                <c:pt idx="12">
                  <c:v>-4.2628500000000003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588-40E2-8327-8FBCA46A15EF}"/>
            </c:ext>
          </c:extLst>
        </c:ser>
        <c:ser>
          <c:idx val="2"/>
          <c:order val="2"/>
          <c:tx>
            <c:strRef>
              <c:f>굴절력!$D$133</c:f>
              <c:strCache>
                <c:ptCount val="1"/>
                <c:pt idx="0">
                  <c:v>etafilcon 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굴절력!$A$134:$A$146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굴절력!$D$134:$D$146</c:f>
              <c:numCache>
                <c:formatCode>General</c:formatCode>
                <c:ptCount val="13"/>
                <c:pt idx="0">
                  <c:v>-3.3731200000000006</c:v>
                </c:pt>
                <c:pt idx="1">
                  <c:v>-3.0592800000000007</c:v>
                </c:pt>
                <c:pt idx="2">
                  <c:v>-3.0079200000000004</c:v>
                </c:pt>
                <c:pt idx="3">
                  <c:v>-2.8556000000000008</c:v>
                </c:pt>
                <c:pt idx="4">
                  <c:v>-2.7888400000000009</c:v>
                </c:pt>
                <c:pt idx="5">
                  <c:v>-2.7541999999999995</c:v>
                </c:pt>
                <c:pt idx="6">
                  <c:v>-2.850680000000001</c:v>
                </c:pt>
                <c:pt idx="7">
                  <c:v>-3.1085200000000004</c:v>
                </c:pt>
                <c:pt idx="8">
                  <c:v>-2.8158800000000008</c:v>
                </c:pt>
                <c:pt idx="9">
                  <c:v>-3.1291999999999995</c:v>
                </c:pt>
                <c:pt idx="10">
                  <c:v>-3.1754799999999999</c:v>
                </c:pt>
                <c:pt idx="11">
                  <c:v>-3.3719200000000007</c:v>
                </c:pt>
                <c:pt idx="12">
                  <c:v>-3.6299200000000007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588-40E2-8327-8FBCA46A15EF}"/>
            </c:ext>
          </c:extLst>
        </c:ser>
        <c:ser>
          <c:idx val="3"/>
          <c:order val="3"/>
          <c:tx>
            <c:strRef>
              <c:f>굴절력!$E$133</c:f>
              <c:strCache>
                <c:ptCount val="1"/>
                <c:pt idx="0">
                  <c:v>nesofilcon A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굴절력!$A$134:$A$146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굴절력!$E$134:$E$146</c:f>
              <c:numCache>
                <c:formatCode>General</c:formatCode>
                <c:ptCount val="13"/>
                <c:pt idx="0">
                  <c:v>-1.3330799999999998</c:v>
                </c:pt>
                <c:pt idx="1">
                  <c:v>-2.2377199999999995</c:v>
                </c:pt>
                <c:pt idx="2">
                  <c:v>-2.4754400000000003</c:v>
                </c:pt>
                <c:pt idx="3">
                  <c:v>-2.4509600000000002</c:v>
                </c:pt>
                <c:pt idx="4">
                  <c:v>-2.1342800000000004</c:v>
                </c:pt>
                <c:pt idx="5">
                  <c:v>-2.1563200000000005</c:v>
                </c:pt>
                <c:pt idx="6">
                  <c:v>-2.2392800000000004</c:v>
                </c:pt>
                <c:pt idx="7">
                  <c:v>-2.2990400000000006</c:v>
                </c:pt>
                <c:pt idx="8">
                  <c:v>-2.9836799999999988</c:v>
                </c:pt>
                <c:pt idx="9">
                  <c:v>-3.5452799999999995</c:v>
                </c:pt>
                <c:pt idx="10">
                  <c:v>-3.4985599999999994</c:v>
                </c:pt>
                <c:pt idx="11">
                  <c:v>-3.74884</c:v>
                </c:pt>
                <c:pt idx="12">
                  <c:v>-4.2308399999999997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588-40E2-8327-8FBCA46A1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0327296"/>
        <c:axId val="620329216"/>
      </c:scatterChart>
      <c:valAx>
        <c:axId val="620327296"/>
        <c:scaling>
          <c:orientation val="minMax"/>
          <c:max val="4.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rPr>
                  <a:t>Half chord(</a:t>
                </a:r>
                <a:r>
                  <a:rPr lang="en-US" altLang="ko-KR" sz="1600" b="1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rPr>
                  <a:t>mm)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401203848685801"/>
              <c:y val="0.91257145559490072"/>
            </c:manualLayout>
          </c:layout>
          <c:overlay val="0"/>
          <c:spPr>
            <a:solidFill>
              <a:schemeClr val="lt1"/>
            </a:solidFill>
            <a:ln w="12700" cap="flat" cmpd="sng" algn="ctr">
              <a:noFill/>
              <a:prstDash val="solid"/>
              <a:miter lim="800000"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_ " sourceLinked="0"/>
        <c:majorTickMark val="out"/>
        <c:minorTickMark val="none"/>
        <c:tickLblPos val="low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0329216"/>
        <c:crossesAt val="-5"/>
        <c:crossBetween val="midCat"/>
        <c:majorUnit val="0.5"/>
        <c:minorUnit val="0.2"/>
      </c:valAx>
      <c:valAx>
        <c:axId val="620329216"/>
        <c:scaling>
          <c:orientation val="minMax"/>
          <c:max val="-1"/>
          <c:min val="-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>
                    <a:solidFill>
                      <a:sysClr val="windowText" lastClr="000000"/>
                    </a:solidFill>
                  </a:rPr>
                  <a:t>Refracrive</a:t>
                </a:r>
                <a:r>
                  <a:rPr lang="en-US" altLang="ko-KR" sz="1600" b="1" baseline="0">
                    <a:solidFill>
                      <a:sysClr val="windowText" lastClr="000000"/>
                    </a:solidFill>
                  </a:rPr>
                  <a:t> p</a:t>
                </a:r>
                <a:r>
                  <a:rPr lang="en-US" altLang="ko-KR" sz="1600" b="1">
                    <a:solidFill>
                      <a:sysClr val="windowText" lastClr="000000"/>
                    </a:solidFill>
                  </a:rPr>
                  <a:t>ower(D)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03272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7971093944679795"/>
          <c:y val="0.22379624784165084"/>
          <c:w val="0.19528651286304585"/>
          <c:h val="0.26967600651109136"/>
        </c:manualLayout>
      </c:layout>
      <c:overlay val="0"/>
      <c:spPr>
        <a:solidFill>
          <a:schemeClr val="lt1"/>
        </a:solidFill>
        <a:ln w="12700" cap="flat" cmpd="sng" algn="ctr">
          <a:noFill/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789264439657669"/>
          <c:y val="0.17534921185527352"/>
          <c:w val="0.78802275447189796"/>
          <c:h val="0.668786258584847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굴절력!$B$148</c:f>
              <c:strCache>
                <c:ptCount val="1"/>
                <c:pt idx="0">
                  <c:v>lotrafilcon B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굴절력!$A$149:$A$161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굴절력!$B$149:$B$161</c:f>
              <c:numCache>
                <c:formatCode>General</c:formatCode>
                <c:ptCount val="13"/>
                <c:pt idx="0">
                  <c:v>-2.0441999999999996</c:v>
                </c:pt>
                <c:pt idx="1">
                  <c:v>-1.9091499999999999</c:v>
                </c:pt>
                <c:pt idx="2">
                  <c:v>-2.0708999999999995</c:v>
                </c:pt>
                <c:pt idx="3">
                  <c:v>-1.8530500000000003</c:v>
                </c:pt>
                <c:pt idx="4">
                  <c:v>-2.0673500000000002</c:v>
                </c:pt>
                <c:pt idx="5">
                  <c:v>-2.1428000000000003</c:v>
                </c:pt>
                <c:pt idx="6">
                  <c:v>-2.3363500000000004</c:v>
                </c:pt>
                <c:pt idx="7">
                  <c:v>-2.5737000000000001</c:v>
                </c:pt>
                <c:pt idx="8">
                  <c:v>-2.5705499999999999</c:v>
                </c:pt>
                <c:pt idx="9">
                  <c:v>-2.86775</c:v>
                </c:pt>
                <c:pt idx="10">
                  <c:v>-3.4183500000000002</c:v>
                </c:pt>
                <c:pt idx="11">
                  <c:v>-3.7744999999999997</c:v>
                </c:pt>
                <c:pt idx="12">
                  <c:v>-4.2337499999999988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C23-43E2-A47A-34987DBDF711}"/>
            </c:ext>
          </c:extLst>
        </c:ser>
        <c:ser>
          <c:idx val="1"/>
          <c:order val="1"/>
          <c:tx>
            <c:strRef>
              <c:f>굴절력!$C$148</c:f>
              <c:strCache>
                <c:ptCount val="1"/>
                <c:pt idx="0">
                  <c:v>etafilcon A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굴절력!$A$149:$A$161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굴절력!$C$149:$C$161</c:f>
              <c:numCache>
                <c:formatCode>General</c:formatCode>
                <c:ptCount val="13"/>
                <c:pt idx="0">
                  <c:v>-2.52704</c:v>
                </c:pt>
                <c:pt idx="1">
                  <c:v>-2.6669600000000009</c:v>
                </c:pt>
                <c:pt idx="2">
                  <c:v>-2.30464</c:v>
                </c:pt>
                <c:pt idx="3">
                  <c:v>-2.1665199999999998</c:v>
                </c:pt>
                <c:pt idx="4">
                  <c:v>-2.3712400000000007</c:v>
                </c:pt>
                <c:pt idx="5">
                  <c:v>-2.2742799999999996</c:v>
                </c:pt>
                <c:pt idx="6">
                  <c:v>-2.2045199999999996</c:v>
                </c:pt>
                <c:pt idx="7">
                  <c:v>-2.2682799999999999</c:v>
                </c:pt>
                <c:pt idx="8">
                  <c:v>-2.3935600000000004</c:v>
                </c:pt>
                <c:pt idx="9">
                  <c:v>-2.3531999999999997</c:v>
                </c:pt>
                <c:pt idx="10">
                  <c:v>-2.891960000000001</c:v>
                </c:pt>
                <c:pt idx="11">
                  <c:v>-3.4813200000000002</c:v>
                </c:pt>
                <c:pt idx="12">
                  <c:v>-3.4382800000000007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C23-43E2-A47A-34987DBDF7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1347968"/>
        <c:axId val="621349888"/>
      </c:scatterChart>
      <c:valAx>
        <c:axId val="621347968"/>
        <c:scaling>
          <c:orientation val="minMax"/>
          <c:max val="4.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>
                    <a:solidFill>
                      <a:sysClr val="windowText" lastClr="000000"/>
                    </a:solidFill>
                  </a:rPr>
                  <a:t>Half</a:t>
                </a:r>
                <a:r>
                  <a:rPr lang="en-US" altLang="ko-KR" sz="1600" b="1" baseline="0">
                    <a:solidFill>
                      <a:sysClr val="windowText" lastClr="000000"/>
                    </a:solidFill>
                  </a:rPr>
                  <a:t> chord(mm)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44997650612046086"/>
              <c:y val="0.923958145804700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_ " sourceLinked="0"/>
        <c:majorTickMark val="out"/>
        <c:minorTickMark val="none"/>
        <c:tickLblPos val="low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1349888"/>
        <c:crossesAt val="-5"/>
        <c:crossBetween val="midCat"/>
        <c:majorUnit val="0.5"/>
      </c:valAx>
      <c:valAx>
        <c:axId val="621349888"/>
        <c:scaling>
          <c:orientation val="minMax"/>
          <c:max val="-1"/>
          <c:min val="-4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rPr>
                  <a:t>Refractive</a:t>
                </a:r>
                <a:r>
                  <a:rPr lang="en-US" altLang="ko-KR" sz="1600" b="1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rPr>
                  <a:t> power(D)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9455926387598577E-2"/>
              <c:y val="0.2720996866773111"/>
            </c:manualLayout>
          </c:layout>
          <c:overlay val="0"/>
          <c:spPr>
            <a:solidFill>
              <a:schemeClr val="lt1"/>
            </a:solidFill>
            <a:ln w="12700" cap="flat" cmpd="sng" algn="ctr">
              <a:noFill/>
              <a:prstDash val="solid"/>
              <a:miter lim="800000"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1347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418937663428032"/>
          <c:y val="0.28405152523881994"/>
          <c:w val="0.22874148249040757"/>
          <c:h val="0.13687699634139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218144545576727"/>
          <c:y val="0.13383382673637081"/>
          <c:w val="0.8267305394890756"/>
          <c:h val="0.6958573713244777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굴절력!$B$163</c:f>
              <c:strCache>
                <c:ptCount val="1"/>
                <c:pt idx="0">
                  <c:v>lotrafilcon B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굴절력!$A$164:$A$176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굴절력!$B$164:$B$176</c:f>
              <c:numCache>
                <c:formatCode>General</c:formatCode>
                <c:ptCount val="13"/>
                <c:pt idx="0">
                  <c:v>-1.3614499999999996</c:v>
                </c:pt>
                <c:pt idx="1">
                  <c:v>-1.4984999999999999</c:v>
                </c:pt>
                <c:pt idx="2">
                  <c:v>-1.6177499999999998</c:v>
                </c:pt>
                <c:pt idx="3">
                  <c:v>-1.46875</c:v>
                </c:pt>
                <c:pt idx="4">
                  <c:v>-1.9649999999999999</c:v>
                </c:pt>
                <c:pt idx="5">
                  <c:v>-1.9067499999999999</c:v>
                </c:pt>
                <c:pt idx="6">
                  <c:v>-2.1942499999999998</c:v>
                </c:pt>
                <c:pt idx="7">
                  <c:v>-1.8532999999999997</c:v>
                </c:pt>
                <c:pt idx="8">
                  <c:v>-2.4734500000000001</c:v>
                </c:pt>
                <c:pt idx="9">
                  <c:v>-2.8674500000000003</c:v>
                </c:pt>
                <c:pt idx="10">
                  <c:v>-3.4692499999999997</c:v>
                </c:pt>
                <c:pt idx="11">
                  <c:v>-3.7176</c:v>
                </c:pt>
                <c:pt idx="12">
                  <c:v>-4.1016500000000002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1A7-4009-B618-A636222D8510}"/>
            </c:ext>
          </c:extLst>
        </c:ser>
        <c:ser>
          <c:idx val="1"/>
          <c:order val="1"/>
          <c:tx>
            <c:strRef>
              <c:f>굴절력!$C$163</c:f>
              <c:strCache>
                <c:ptCount val="1"/>
                <c:pt idx="0">
                  <c:v>etafilcon 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굴절력!$A$164:$A$176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굴절력!$C$164:$C$176</c:f>
              <c:numCache>
                <c:formatCode>General</c:formatCode>
                <c:ptCount val="13"/>
                <c:pt idx="0">
                  <c:v>-1.4438800000000001</c:v>
                </c:pt>
                <c:pt idx="1">
                  <c:v>-1.5462800000000001</c:v>
                </c:pt>
                <c:pt idx="2">
                  <c:v>-1.47492</c:v>
                </c:pt>
                <c:pt idx="3">
                  <c:v>-1.5532800000000002</c:v>
                </c:pt>
                <c:pt idx="4">
                  <c:v>-1.5633200000000003</c:v>
                </c:pt>
                <c:pt idx="5">
                  <c:v>-1.78376</c:v>
                </c:pt>
                <c:pt idx="6">
                  <c:v>-1.6812399999999998</c:v>
                </c:pt>
                <c:pt idx="7">
                  <c:v>-1.8977999999999999</c:v>
                </c:pt>
                <c:pt idx="8">
                  <c:v>-2.2328800000000002</c:v>
                </c:pt>
                <c:pt idx="9">
                  <c:v>-2.196200000000001</c:v>
                </c:pt>
                <c:pt idx="10">
                  <c:v>-2.8964400000000001</c:v>
                </c:pt>
                <c:pt idx="11">
                  <c:v>-3.3555199999999998</c:v>
                </c:pt>
                <c:pt idx="12">
                  <c:v>-3.2891200000000005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1A7-4009-B618-A636222D8510}"/>
            </c:ext>
          </c:extLst>
        </c:ser>
        <c:ser>
          <c:idx val="2"/>
          <c:order val="2"/>
          <c:tx>
            <c:strRef>
              <c:f>굴절력!$D$163</c:f>
              <c:strCache>
                <c:ptCount val="1"/>
                <c:pt idx="0">
                  <c:v>nesofilcon A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굴절력!$A$164:$A$176</c:f>
              <c:numCache>
                <c:formatCode>General</c:formatCode>
                <c:ptCount val="13"/>
                <c:pt idx="0">
                  <c:v>0.1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1.1000000000000001</c:v>
                </c:pt>
                <c:pt idx="6">
                  <c:v>1.3</c:v>
                </c:pt>
                <c:pt idx="7">
                  <c:v>1.5</c:v>
                </c:pt>
                <c:pt idx="8">
                  <c:v>1.7</c:v>
                </c:pt>
                <c:pt idx="9">
                  <c:v>1.9</c:v>
                </c:pt>
                <c:pt idx="10">
                  <c:v>2.5</c:v>
                </c:pt>
                <c:pt idx="11">
                  <c:v>3.5</c:v>
                </c:pt>
                <c:pt idx="12">
                  <c:v>4.25</c:v>
                </c:pt>
              </c:numCache>
            </c:numRef>
          </c:xVal>
          <c:yVal>
            <c:numRef>
              <c:f>굴절력!$D$164:$D$176</c:f>
              <c:numCache>
                <c:formatCode>General</c:formatCode>
                <c:ptCount val="13"/>
                <c:pt idx="0">
                  <c:v>-1.3510400000000002</c:v>
                </c:pt>
                <c:pt idx="1">
                  <c:v>-2.3230799999999991</c:v>
                </c:pt>
                <c:pt idx="2">
                  <c:v>-1.5915600000000001</c:v>
                </c:pt>
                <c:pt idx="3">
                  <c:v>-1.6623999999999994</c:v>
                </c:pt>
                <c:pt idx="4">
                  <c:v>-1.7571600000000003</c:v>
                </c:pt>
                <c:pt idx="5">
                  <c:v>-1.92208</c:v>
                </c:pt>
                <c:pt idx="6">
                  <c:v>-2.0575199999999998</c:v>
                </c:pt>
                <c:pt idx="7">
                  <c:v>-2.0622400000000001</c:v>
                </c:pt>
                <c:pt idx="8">
                  <c:v>-2.6435599999999999</c:v>
                </c:pt>
                <c:pt idx="9">
                  <c:v>-3.4464800000000007</c:v>
                </c:pt>
                <c:pt idx="10">
                  <c:v>-3.1941600000000001</c:v>
                </c:pt>
                <c:pt idx="11">
                  <c:v>-3.36524</c:v>
                </c:pt>
                <c:pt idx="12">
                  <c:v>-3.9019200000000005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1A7-4009-B618-A636222D85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1521920"/>
        <c:axId val="621610112"/>
      </c:scatterChart>
      <c:valAx>
        <c:axId val="621521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>
                    <a:solidFill>
                      <a:sysClr val="windowText" lastClr="000000"/>
                    </a:solidFill>
                  </a:rPr>
                  <a:t>Half chord(mm)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43375307228607984"/>
              <c:y val="0.9186361491233485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1610112"/>
        <c:crossesAt val="-5"/>
        <c:crossBetween val="midCat"/>
        <c:majorUnit val="0.5"/>
      </c:valAx>
      <c:valAx>
        <c:axId val="621610112"/>
        <c:scaling>
          <c:orientation val="minMax"/>
          <c:max val="-1"/>
          <c:min val="-4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>
                    <a:solidFill>
                      <a:sysClr val="windowText" lastClr="000000"/>
                    </a:solidFill>
                  </a:rPr>
                  <a:t>Refractive</a:t>
                </a:r>
                <a:r>
                  <a:rPr lang="en-US" altLang="ko-KR" sz="1600" b="1" baseline="0">
                    <a:solidFill>
                      <a:sysClr val="windowText" lastClr="000000"/>
                    </a:solidFill>
                  </a:rPr>
                  <a:t> power(D)</a:t>
                </a:r>
                <a:endParaRPr lang="ko-KR" altLang="en-US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3467893522236155E-2"/>
              <c:y val="0.258420310507503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21521920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95975974816286"/>
          <c:y val="0.18991150258061351"/>
          <c:w val="0.33542325606889395"/>
          <c:h val="0.200959511979541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921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2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   중심부 근용 멀티포컬 콘택트렌즈의 </a:t>
            </a:r>
            <a:endParaRPr lang="en-US" altLang="ko-KR" sz="6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디자인과 </a:t>
            </a:r>
            <a:r>
              <a:rPr lang="ko-KR" altLang="en-US" sz="60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굴절력</a:t>
            </a:r>
            <a:r>
              <a:rPr lang="ko-KR" altLang="en-US" sz="6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변화 양상</a:t>
            </a:r>
            <a:endParaRPr lang="en-US" altLang="ko-KR" sz="60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400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박성현 ∙</a:t>
            </a:r>
            <a:r>
              <a:rPr lang="en-US" altLang="ko-KR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김소라</a:t>
            </a:r>
            <a:r>
              <a:rPr lang="en-US" altLang="ko-KR" sz="4400" b="1" kern="0" spc="0" baseline="300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</a:t>
            </a:r>
            <a:r>
              <a:rPr lang="en-US" altLang="ko-KR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4400" b="1" kern="0" spc="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박미정</a:t>
            </a:r>
            <a:r>
              <a:rPr lang="en-US" altLang="ko-KR" sz="4400" b="1" kern="0" spc="0" baseline="300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4004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서울과학기술대학교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E17A1858-6DAA-C848-B8EA-35CBA683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259" y="992699"/>
            <a:ext cx="3038128" cy="307118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9424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20301" y="5190486"/>
            <a:ext cx="6577515" cy="700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ko-KR" sz="1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5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멀티포컬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콘택트렌즈 디자인은 제조사마다 가입도에 따라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굴절력이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다르고 착용자의 동공 크기와 조도를 고려하여야 하며 동공 중심에서의 렌즈 이탈은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광학부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내의 원용부와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근용부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사이의 빛의 분포를 변화 시키므로 렌즈 중심안정 평가는 안정적인 교정시력을 얻기 위한 필수적인 요소이다</a:t>
            </a:r>
            <a:r>
              <a:rPr kumimoji="1" lang="en-US" altLang="ko-KR" sz="2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[1-3].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kumimoji="1" lang="en-US" altLang="ko-KR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본 연구에서는 국내에 출시된 </a:t>
            </a:r>
            <a:r>
              <a:rPr lang="en-US" altLang="ko-KR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종의 중심부 근용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멀티포컬렌즈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-3.00 D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를 대상으로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광학부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직경 내의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굴절력을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측정하였고 렌즈 제조사에 따라 </a:t>
            </a:r>
            <a:r>
              <a:rPr lang="ko-KR" altLang="en-US" sz="25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</a:t>
            </a:r>
            <a:r>
              <a:rPr lang="ko-KR" altLang="en-US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변화 양상의 차이를 분석하고자 하였다</a:t>
            </a:r>
            <a:r>
              <a:rPr lang="en-US" altLang="ko-KR" sz="2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kumimoji="1" lang="en-US" altLang="ko-KR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686386" y="5045248"/>
            <a:ext cx="13435055" cy="21237898"/>
            <a:chOff x="7592335" y="5175561"/>
            <a:chExt cx="13435055" cy="1906411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5175561"/>
              <a:ext cx="13435055" cy="19064111"/>
              <a:chOff x="7451115" y="5200632"/>
              <a:chExt cx="13435055" cy="19064111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459455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11286158" y="5200632"/>
                <a:ext cx="5760641" cy="627685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920359"/>
              <a:ext cx="13082858" cy="16466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ko-KR" altLang="en-US" sz="2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1872251"/>
            <a:ext cx="6999074" cy="14410894"/>
            <a:chOff x="491883" y="11481200"/>
            <a:chExt cx="6866878" cy="1245593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455934"/>
              <a:chOff x="491883" y="11481200"/>
              <a:chExt cx="6866878" cy="12455934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839944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699257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385601"/>
              <a:ext cx="6510211" cy="7155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국내에 유통되고 있는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4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종류의 </a:t>
              </a: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멀티포컬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콘택트렌즈를 선정하여 연구를 진행하였다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pPr algn="just"/>
              <a:endParaRPr lang="en-US" altLang="ko-KR" sz="25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멀티포컬렌즈의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파라미터는 렌즈를 표준생리식염수에 최소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24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시간 이상 </a:t>
              </a: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수화시킨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후 측정하였고 </a:t>
              </a: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굴절력은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렌즈마다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5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회 측정하여 평균값을 사용하여 비교하였다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algn="just"/>
              <a:endParaRPr lang="en-US" altLang="ko-KR" sz="25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측정은 직경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9.0 mm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의 </a:t>
              </a: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광학부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영역에서 </a:t>
              </a:r>
              <a:r>
                <a:rPr lang="ko-KR" altLang="en-US" sz="25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측정 간격을 반지름 기준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0~0.2 mm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까지는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0.2 mm 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간격으로 측정하였고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2.0~4.0 mm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까지는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1.0 mm 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간격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4.0~4.5 mm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까지는 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0.5 mm </a:t>
              </a:r>
              <a:r>
                <a:rPr lang="ko-KR" altLang="en-US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간격으로 측정하였다</a:t>
              </a:r>
              <a:r>
                <a:rPr lang="en-US" altLang="ko-KR" sz="25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algn="just"/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</a:p>
            <a:p>
              <a:pPr algn="just"/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algn="just"/>
              <a:endPara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489908" y="26527625"/>
            <a:ext cx="8223210" cy="4968554"/>
            <a:chOff x="489908" y="24105243"/>
            <a:chExt cx="6866878" cy="557347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105243"/>
              <a:ext cx="6866878" cy="5573472"/>
              <a:chOff x="489908" y="22199556"/>
              <a:chExt cx="6866878" cy="5573472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620416"/>
                <a:ext cx="6866878" cy="5152612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1304838" y="22199556"/>
                <a:ext cx="5390507" cy="841719"/>
              </a:xfrm>
              <a:prstGeom prst="roundRect">
                <a:avLst/>
              </a:prstGeom>
              <a:solidFill>
                <a:srgbClr val="FFC100"/>
              </a:solidFill>
              <a:ln w="9525" cap="flat" cmpd="sng" algn="ctr">
                <a:solidFill>
                  <a:srgbClr val="FFC1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119624"/>
              <a:ext cx="6546009" cy="4419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멀티포컬렌즈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굴절력이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급격하게 변하는 구간은 주로 렌즈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광학부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중심으로부터 </a:t>
              </a:r>
              <a:r>
                <a:rPr lang="en-US" altLang="ko-KR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1.6~2.0 mm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로 측정되었으며 이는 근거리 도수부에서 중간거리 도수부로 넘어가는 구간으로 설계되어 있는 것으로 생각된다</a:t>
              </a:r>
              <a:r>
                <a:rPr lang="en-US" altLang="ko-KR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algn="just"/>
              <a:endParaRPr lang="en-US" altLang="ko-KR" sz="2500" spc="-5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  <a:p>
              <a:pPr marL="342900" indent="-342900" algn="just">
                <a:buFont typeface="Arial" panose="020B0604020202020204" pitchFamily="34" charset="0"/>
                <a:buChar char="•"/>
              </a:pP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본 연구 결과 제시된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근용가입도가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동일하게 표시되어 있다하더라도 제조사에 따라 채택한 제조 디자인에 따라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멀티포컬렌즈에서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변화가 다르다는 것을 확인하였고 렌즈 별 적용된 가입도 영역과 크기</a:t>
              </a:r>
              <a:r>
                <a:rPr lang="en-US" altLang="ko-KR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500" spc="-5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굴절력</a:t>
              </a:r>
              <a:r>
                <a:rPr lang="ko-KR" altLang="en-US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변화 정도가 상이한 것을 확인하였다</a:t>
              </a:r>
              <a:r>
                <a:rPr lang="en-US" altLang="ko-KR" sz="2500" spc="-5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8929142" y="26527626"/>
            <a:ext cx="12178647" cy="4968554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10442839" y="24247705"/>
              <a:ext cx="7776864" cy="927817"/>
            </a:xfrm>
            <a:prstGeom prst="roundRect">
              <a:avLst/>
            </a:prstGeom>
            <a:solidFill>
              <a:srgbClr val="FFC100"/>
            </a:solidFill>
            <a:ln w="9525" cap="flat" cmpd="sng" algn="ctr">
              <a:solidFill>
                <a:srgbClr val="FFC1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9073158" y="27467206"/>
            <a:ext cx="1164760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marR="0" indent="-53975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[1]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Kim E,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Bakaraju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RC,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Ehrmann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K. Power profiles of commercial multifocal soft contact lenses.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Optom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Vis Sci. 2017;94(2):183-196.</a:t>
            </a:r>
          </a:p>
          <a:p>
            <a:pPr marL="539750" marR="0" indent="-53975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[2]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Wagner S, Conrad F,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Bakaraju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RC,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Fedtke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C,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Ehrmann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K, Holden BA. Power profiles of single vision and multifocal soft contact lenses. Contact lens Anterior Eye. 2015;38(1):2-14.</a:t>
            </a:r>
          </a:p>
          <a:p>
            <a:pPr marL="539750" marR="0" indent="-539750" algn="just" fontAlgn="base" latinLnBrk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[3] 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Chateau N, De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Brabander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J, Bouchard F,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Molenaar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H. Infrared pupillometry in presbyopes fitted with soft contact lenses. </a:t>
            </a:r>
            <a:r>
              <a:rPr lang="en-US" altLang="ko-KR" sz="24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Optom</a:t>
            </a:r>
            <a:r>
              <a:rPr lang="en-US" altLang="ko-KR" sz="24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Vis Sci. 1996;73(12)):733-741.</a:t>
            </a: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1E066E-056F-4736-9EA8-8D3AB2993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3798" y="6542841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775F6E-3944-4FB2-B82B-C29483176B5F}"/>
              </a:ext>
            </a:extLst>
          </p:cNvPr>
          <p:cNvSpPr txBox="1"/>
          <p:nvPr/>
        </p:nvSpPr>
        <p:spPr>
          <a:xfrm>
            <a:off x="14545766" y="16787668"/>
            <a:ext cx="636649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4863" indent="-804863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1. Refractive p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ower of aspheric design   multi-focal contact lenses </a:t>
            </a:r>
            <a:r>
              <a:rPr lang="en-US" altLang="ko-KR" sz="2000" b="1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(–3.00 D, Add 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LOW).</a:t>
            </a:r>
            <a:endParaRPr lang="en-US" altLang="ko-KR" sz="20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ko-KR" altLang="en-US" b="1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0CA9FAB-F07E-4D4B-9A14-D33F70C63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7A3CA88-7F64-48A4-A217-5F6A63567416}"/>
              </a:ext>
            </a:extLst>
          </p:cNvPr>
          <p:cNvSpPr txBox="1"/>
          <p:nvPr/>
        </p:nvSpPr>
        <p:spPr>
          <a:xfrm>
            <a:off x="7993038" y="21453880"/>
            <a:ext cx="6410875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indent="-896938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2. Refractive p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ower of aspheric design multi-focal contact lenses </a:t>
            </a:r>
            <a:r>
              <a:rPr lang="en-US" altLang="ko-KR" sz="2000" b="1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(–3.00D, Add 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MED).</a:t>
            </a:r>
            <a:endParaRPr lang="en-US" altLang="ko-KR" sz="20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just"/>
            <a:endParaRPr lang="ko-KR" alt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55AC451-0AAD-443C-96BE-411D60CE0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0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548AFC-B87C-46E7-9F35-BC12730A8C15}"/>
              </a:ext>
            </a:extLst>
          </p:cNvPr>
          <p:cNvSpPr txBox="1"/>
          <p:nvPr/>
        </p:nvSpPr>
        <p:spPr>
          <a:xfrm>
            <a:off x="14689782" y="21445313"/>
            <a:ext cx="625860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0738" indent="-820738" algn="just"/>
            <a:r>
              <a:rPr lang="en-US" altLang="ko-KR" sz="2000" b="1" kern="0" spc="-5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Fig. 3. Refractive p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ower of aspheric design</a:t>
            </a:r>
            <a:r>
              <a:rPr lang="en-US" altLang="ko-KR" sz="2000" b="1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multi-focal contact lenses </a:t>
            </a:r>
            <a:r>
              <a:rPr lang="en-US" altLang="ko-KR" sz="2000" b="1" kern="0" spc="-1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(–3.00D, Add </a:t>
            </a:r>
            <a:r>
              <a:rPr lang="en-US" altLang="ko-KR" sz="2000" b="1" kern="0" spc="-1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HI).</a:t>
            </a:r>
            <a:endParaRPr lang="en-US" altLang="ko-KR" sz="2000" b="1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2000" dirty="0"/>
          </a:p>
          <a:p>
            <a:endParaRPr lang="ko-KR" altLang="en-US" sz="17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9F71C649-1D9A-43C9-A6F7-0A5CCF821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41690"/>
              </p:ext>
            </p:extLst>
          </p:nvPr>
        </p:nvGraphicFramePr>
        <p:xfrm>
          <a:off x="556866" y="18506282"/>
          <a:ext cx="6932116" cy="7560839"/>
        </p:xfrm>
        <a:graphic>
          <a:graphicData uri="http://schemas.openxmlformats.org/drawingml/2006/table">
            <a:tbl>
              <a:tblPr/>
              <a:tblGrid>
                <a:gridCol w="1203395">
                  <a:extLst>
                    <a:ext uri="{9D8B030D-6E8A-4147-A177-3AD203B41FA5}">
                      <a16:colId xmlns:a16="http://schemas.microsoft.com/office/drawing/2014/main" val="1997121574"/>
                    </a:ext>
                  </a:extLst>
                </a:gridCol>
                <a:gridCol w="1430399">
                  <a:extLst>
                    <a:ext uri="{9D8B030D-6E8A-4147-A177-3AD203B41FA5}">
                      <a16:colId xmlns:a16="http://schemas.microsoft.com/office/drawing/2014/main" val="1676033673"/>
                    </a:ext>
                  </a:extLst>
                </a:gridCol>
                <a:gridCol w="1430399">
                  <a:extLst>
                    <a:ext uri="{9D8B030D-6E8A-4147-A177-3AD203B41FA5}">
                      <a16:colId xmlns:a16="http://schemas.microsoft.com/office/drawing/2014/main" val="3890487017"/>
                    </a:ext>
                  </a:extLst>
                </a:gridCol>
                <a:gridCol w="1472597">
                  <a:extLst>
                    <a:ext uri="{9D8B030D-6E8A-4147-A177-3AD203B41FA5}">
                      <a16:colId xmlns:a16="http://schemas.microsoft.com/office/drawing/2014/main" val="3215745080"/>
                    </a:ext>
                  </a:extLst>
                </a:gridCol>
                <a:gridCol w="1395326">
                  <a:extLst>
                    <a:ext uri="{9D8B030D-6E8A-4147-A177-3AD203B41FA5}">
                      <a16:colId xmlns:a16="http://schemas.microsoft.com/office/drawing/2014/main" val="1831918351"/>
                    </a:ext>
                  </a:extLst>
                </a:gridCol>
              </a:tblGrid>
              <a:tr h="839587">
                <a:tc gridSpan="5">
                  <a:txBody>
                    <a:bodyPr/>
                    <a:lstStyle/>
                    <a:p>
                      <a:pPr marL="1163638" marR="0" indent="-1163638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0" spc="-5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Table 1. Power profiles of aspheric design multi-   focal contact lenses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825841"/>
                  </a:ext>
                </a:extLst>
              </a:tr>
              <a:tr h="13619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Lens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ACUVUE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Moist Multifocal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Biotrue</a:t>
                      </a:r>
                      <a:endParaRPr lang="en-US" sz="2000" b="1" kern="0" spc="-100" baseline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Multifocal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AIR OPTIX AQUA Multifocal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Proclear</a:t>
                      </a: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Multifocal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0" spc="-100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(CN)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796340"/>
                  </a:ext>
                </a:extLst>
              </a:tr>
              <a:tr h="7670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Manufacturer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Johnson&amp; Johnson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Bausch &amp; Lomb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Alcon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Cooper Vision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557963"/>
                  </a:ext>
                </a:extLst>
              </a:tr>
              <a:tr h="7670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USAN</a:t>
                      </a:r>
                      <a:r>
                        <a:rPr lang="en-US" sz="2000" kern="0" spc="-10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+</a:t>
                      </a:r>
                      <a:endParaRPr lang="en-US" sz="2000" kern="0" spc="-1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etafilcon 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nesofilcon 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lotrafilcon 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omafilcon 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509792"/>
                  </a:ext>
                </a:extLst>
              </a:tr>
              <a:tr h="7061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Wearing schedule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1Day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1Day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 Month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1Day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934872"/>
                  </a:ext>
                </a:extLst>
              </a:tr>
              <a:tr h="10396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Water contents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(%)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186326"/>
                  </a:ext>
                </a:extLst>
              </a:tr>
              <a:tr h="10396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Center thickness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(mm)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417522"/>
                  </a:ext>
                </a:extLst>
              </a:tr>
              <a:tr h="10396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Total diameter</a:t>
                      </a: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(mm)</a:t>
                      </a:r>
                    </a:p>
                  </a:txBody>
                  <a:tcPr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62068"/>
                  </a:ext>
                </a:extLst>
              </a:tr>
            </a:tbl>
          </a:graphicData>
        </a:graphic>
      </p:graphicFrame>
      <p:graphicFrame>
        <p:nvGraphicFramePr>
          <p:cNvPr id="66" name="차트 65">
            <a:extLst>
              <a:ext uri="{FF2B5EF4-FFF2-40B4-BE49-F238E27FC236}">
                <a16:creationId xmlns:a16="http://schemas.microsoft.com/office/drawing/2014/main" id="{0F83F475-B811-4F39-9F65-E804406D30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497332"/>
              </p:ext>
            </p:extLst>
          </p:nvPr>
        </p:nvGraphicFramePr>
        <p:xfrm>
          <a:off x="14366717" y="12244195"/>
          <a:ext cx="6721775" cy="4504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9" name="차트 68">
            <a:extLst>
              <a:ext uri="{FF2B5EF4-FFF2-40B4-BE49-F238E27FC236}">
                <a16:creationId xmlns:a16="http://schemas.microsoft.com/office/drawing/2014/main" id="{0CAB9C7F-13E5-477F-95AE-BF1FF59261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528977"/>
              </p:ext>
            </p:extLst>
          </p:nvPr>
        </p:nvGraphicFramePr>
        <p:xfrm>
          <a:off x="7776024" y="17354153"/>
          <a:ext cx="6388898" cy="4099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1" name="차트 70">
            <a:extLst>
              <a:ext uri="{FF2B5EF4-FFF2-40B4-BE49-F238E27FC236}">
                <a16:creationId xmlns:a16="http://schemas.microsoft.com/office/drawing/2014/main" id="{992795A6-200B-4BE4-8ACB-1E2B4CE5F0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395955"/>
              </p:ext>
            </p:extLst>
          </p:nvPr>
        </p:nvGraphicFramePr>
        <p:xfrm>
          <a:off x="14373031" y="17547735"/>
          <a:ext cx="6421928" cy="3934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72" name="TextBox 71">
            <a:extLst>
              <a:ext uri="{FF2B5EF4-FFF2-40B4-BE49-F238E27FC236}">
                <a16:creationId xmlns:a16="http://schemas.microsoft.com/office/drawing/2014/main" id="{6F0581BD-93BA-4D88-9F21-35B7EFE00F58}"/>
              </a:ext>
            </a:extLst>
          </p:cNvPr>
          <p:cNvSpPr txBox="1"/>
          <p:nvPr/>
        </p:nvSpPr>
        <p:spPr>
          <a:xfrm>
            <a:off x="7812741" y="22381115"/>
            <a:ext cx="13259995" cy="3902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 algn="just" fontAlgn="base" latinLnBrk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가입도 </a:t>
            </a:r>
            <a:r>
              <a:rPr lang="en-US" altLang="ko-KR" sz="2400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LOW - </a:t>
            </a:r>
            <a:r>
              <a:rPr lang="ko-KR" altLang="en-US" sz="2400" spc="-1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렌즈별</a:t>
            </a:r>
            <a:r>
              <a:rPr lang="ko-KR" altLang="en-US" sz="2400" spc="-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가입도 적용 영역은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omafilcon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lotrafilcon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B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nesofilcon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렌즈보다 넓게 측정되었고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근용 가입도의 크기는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nesofilcon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가장 크게 측정되었고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가장 작게 측정되었다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342900" marR="0" indent="-342900" algn="just" fontAlgn="base" latinLnBrk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가입도 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MED - </a:t>
            </a:r>
            <a:r>
              <a:rPr lang="ko-KR" altLang="en-US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렌즈별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가입도 적용 영역은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lotrafilcon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B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렌즈보다 넓게 측정되었고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근용 가입도의 크기는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lotrafilcon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B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 보다 더 크게 측정되었다</a:t>
            </a:r>
            <a:endParaRPr lang="en-US" altLang="ko-KR" sz="2400" kern="0" spc="-1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l"/>
            </a:pP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가입도 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HI -</a:t>
            </a:r>
            <a:r>
              <a:rPr lang="ko-KR" altLang="en-US" sz="2400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kern="0" spc="-10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렌즈별</a:t>
            </a:r>
            <a:r>
              <a:rPr lang="ko-KR" altLang="en-US" sz="2400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가입도 적용 영역은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&gt;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lotrafilcon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B &gt;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nesofilcon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순으로 나타났고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근용가입도 크기는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nesofilcon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가장 크게 측정되었고 </a:t>
            </a:r>
            <a:r>
              <a:rPr lang="en-US" altLang="ko-KR" sz="2400" kern="0" spc="-1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etafilcon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 A </a:t>
            </a:r>
            <a:r>
              <a:rPr lang="ko-KR" altLang="en-US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렌즈가 가장 작게 측정되었다</a:t>
            </a:r>
            <a:r>
              <a:rPr lang="en-US" altLang="ko-KR" sz="2400" kern="0" spc="-1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</p:txBody>
      </p:sp>
      <p:graphicFrame>
        <p:nvGraphicFramePr>
          <p:cNvPr id="73" name="표 72">
            <a:extLst>
              <a:ext uri="{FF2B5EF4-FFF2-40B4-BE49-F238E27FC236}">
                <a16:creationId xmlns:a16="http://schemas.microsoft.com/office/drawing/2014/main" id="{BC249B9A-DEFD-43D6-8A5F-55348DF61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847906"/>
              </p:ext>
            </p:extLst>
          </p:nvPr>
        </p:nvGraphicFramePr>
        <p:xfrm>
          <a:off x="8041242" y="6024809"/>
          <a:ext cx="6259178" cy="5911857"/>
        </p:xfrm>
        <a:graphic>
          <a:graphicData uri="http://schemas.openxmlformats.org/drawingml/2006/table">
            <a:tbl>
              <a:tblPr/>
              <a:tblGrid>
                <a:gridCol w="1251996">
                  <a:extLst>
                    <a:ext uri="{9D8B030D-6E8A-4147-A177-3AD203B41FA5}">
                      <a16:colId xmlns:a16="http://schemas.microsoft.com/office/drawing/2014/main" val="443209590"/>
                    </a:ext>
                  </a:extLst>
                </a:gridCol>
                <a:gridCol w="1251996">
                  <a:extLst>
                    <a:ext uri="{9D8B030D-6E8A-4147-A177-3AD203B41FA5}">
                      <a16:colId xmlns:a16="http://schemas.microsoft.com/office/drawing/2014/main" val="390192287"/>
                    </a:ext>
                  </a:extLst>
                </a:gridCol>
                <a:gridCol w="1251996">
                  <a:extLst>
                    <a:ext uri="{9D8B030D-6E8A-4147-A177-3AD203B41FA5}">
                      <a16:colId xmlns:a16="http://schemas.microsoft.com/office/drawing/2014/main" val="1343751581"/>
                    </a:ext>
                  </a:extLst>
                </a:gridCol>
                <a:gridCol w="1251996">
                  <a:extLst>
                    <a:ext uri="{9D8B030D-6E8A-4147-A177-3AD203B41FA5}">
                      <a16:colId xmlns:a16="http://schemas.microsoft.com/office/drawing/2014/main" val="197456688"/>
                    </a:ext>
                  </a:extLst>
                </a:gridCol>
                <a:gridCol w="1251194">
                  <a:extLst>
                    <a:ext uri="{9D8B030D-6E8A-4147-A177-3AD203B41FA5}">
                      <a16:colId xmlns:a16="http://schemas.microsoft.com/office/drawing/2014/main" val="993336546"/>
                    </a:ext>
                  </a:extLst>
                </a:gridCol>
              </a:tblGrid>
              <a:tr h="458228">
                <a:tc gridSpan="5">
                  <a:txBody>
                    <a:bodyPr/>
                    <a:lstStyle/>
                    <a:p>
                      <a:pPr marL="809625" marR="0" indent="-809625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Table 2. </a:t>
                      </a:r>
                      <a:r>
                        <a:rPr 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Refractive p</a:t>
                      </a:r>
                      <a:r>
                        <a:rPr lang="en-US" sz="16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ower of aspheric design multifocal contact lenses                                                </a:t>
                      </a:r>
                      <a:r>
                        <a:rPr lang="en-US" sz="16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(unit: D)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232397"/>
                  </a:ext>
                </a:extLst>
              </a:tr>
              <a:tr h="4582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Measured range(mm)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omafilcon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lotrafilcon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B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nesofilcon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870372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0~0.2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-2.19±0.70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-2.42±0.29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-3.37±0.29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-1.33±0.47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501065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0.2~0.4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-2.47±0.31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-2.20±0.33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-3.05±0.33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-2.23±0.35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116318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0.4~0.6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-2.58±0.25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-2.68±0.18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-3.00±0.18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-2.47±0.14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365686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0.6~0.8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-2.56±0.27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-2.35±0.17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-2.85±0.17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-2.45±0.23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19642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0.8~1.0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-2.73±0.44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-2.63±0.16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-2.78±0.16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-2.13±0.30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123372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1.0~1.2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-2.72±0.23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-2.65±0.21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-2.75±0.21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-2.15±0.70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670583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1.2~1.4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-2.90±0.32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-2.56±0.14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-2.85±0.14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-2.23±0.38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461410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1.4~1.6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-2.86±0.26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-2.63±0.14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-3.10±0.14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-2.29±0.20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640428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1.6~1.8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-2.94±0.36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-2.54±0.09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-2.81±0.09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-2.98±0.25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865254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1.8~2.0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-3.01±0.33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-2.93±0.15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-3.12±0.15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-3.54±0.24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423927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2.0~3.0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-3.12±0.11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-3.03±0.02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-3.17±0.02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-3.49±0.08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943230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3.0~4.0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-3.65±0.04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-3.62±0.07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-3.37±0.07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-3.74±0.06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777772"/>
                  </a:ext>
                </a:extLst>
              </a:tr>
              <a:tr h="2303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4.0~4.5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-4.27±0.13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-4.15±0.10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-3.62±0.10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-4.23±0.09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3554918"/>
                  </a:ext>
                </a:extLst>
              </a:tr>
              <a:tr h="256003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*, p&lt;0.05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159228"/>
                  </a:ext>
                </a:extLst>
              </a:tr>
            </a:tbl>
          </a:graphicData>
        </a:graphic>
      </p:graphicFrame>
      <p:graphicFrame>
        <p:nvGraphicFramePr>
          <p:cNvPr id="74" name="표 73">
            <a:extLst>
              <a:ext uri="{FF2B5EF4-FFF2-40B4-BE49-F238E27FC236}">
                <a16:creationId xmlns:a16="http://schemas.microsoft.com/office/drawing/2014/main" id="{4E04FB88-B5CF-41E2-8C3D-6A6310138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868895"/>
              </p:ext>
            </p:extLst>
          </p:nvPr>
        </p:nvGraphicFramePr>
        <p:xfrm>
          <a:off x="14487072" y="5947216"/>
          <a:ext cx="6366493" cy="6418573"/>
        </p:xfrm>
        <a:graphic>
          <a:graphicData uri="http://schemas.openxmlformats.org/drawingml/2006/table">
            <a:tbl>
              <a:tblPr/>
              <a:tblGrid>
                <a:gridCol w="1528735">
                  <a:extLst>
                    <a:ext uri="{9D8B030D-6E8A-4147-A177-3AD203B41FA5}">
                      <a16:colId xmlns:a16="http://schemas.microsoft.com/office/drawing/2014/main" val="261493921"/>
                    </a:ext>
                  </a:extLst>
                </a:gridCol>
                <a:gridCol w="1612861">
                  <a:extLst>
                    <a:ext uri="{9D8B030D-6E8A-4147-A177-3AD203B41FA5}">
                      <a16:colId xmlns:a16="http://schemas.microsoft.com/office/drawing/2014/main" val="3507216893"/>
                    </a:ext>
                  </a:extLst>
                </a:gridCol>
                <a:gridCol w="1612861">
                  <a:extLst>
                    <a:ext uri="{9D8B030D-6E8A-4147-A177-3AD203B41FA5}">
                      <a16:colId xmlns:a16="http://schemas.microsoft.com/office/drawing/2014/main" val="3921247601"/>
                    </a:ext>
                  </a:extLst>
                </a:gridCol>
                <a:gridCol w="1612036">
                  <a:extLst>
                    <a:ext uri="{9D8B030D-6E8A-4147-A177-3AD203B41FA5}">
                      <a16:colId xmlns:a16="http://schemas.microsoft.com/office/drawing/2014/main" val="3222337902"/>
                    </a:ext>
                  </a:extLst>
                </a:gridCol>
              </a:tblGrid>
              <a:tr h="684724">
                <a:tc gridSpan="4">
                  <a:txBody>
                    <a:bodyPr/>
                    <a:lstStyle/>
                    <a:p>
                      <a:pPr marL="804863" marR="0" indent="-804863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Table 3. Comparison of refractive power between </a:t>
                      </a:r>
                      <a:r>
                        <a:rPr lang="en-US" sz="1600" b="1" kern="0" spc="-5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lotrafilcon</a:t>
                      </a:r>
                      <a:r>
                        <a:rPr 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B and </a:t>
                      </a:r>
                      <a:r>
                        <a:rPr lang="en-US" sz="1600" b="1" kern="0" spc="-5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etafilcon</a:t>
                      </a:r>
                      <a:r>
                        <a:rPr 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 according to measured range              </a:t>
                      </a:r>
                      <a:r>
                        <a:rPr lang="en-US" sz="16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(unit: D</a:t>
                      </a:r>
                      <a:r>
                        <a:rPr lang="en-US" sz="14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081427"/>
                  </a:ext>
                </a:extLst>
              </a:tr>
              <a:tr h="4952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Measured range(mm) 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lotrafilcon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B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906284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0~0.2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-2.04±0.34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-2.52±0.52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0.061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650708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0.2~0.4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-1.90±0.25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-2.66±0.21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0.008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300092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0.4~0.6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-2.07±0.13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-2.30±0.12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0.014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110521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0.6~0.8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-1.85±0.22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-2.16±0.21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0.008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631091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0.8~1.0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-2.06±0.14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-2.37±0.14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0.001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796412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1.0~1.2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-2.14±0.21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-2.27±0.16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0.113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1969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1.2~1.4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-2.33±0.16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-2.20±0.08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0.183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29219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1.4~1.6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-2.57±0.09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-2.26±0.08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0.001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0274515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1.6~1.8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-2.57±0.18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-2.39±0.15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0.020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913024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1.8~2.0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-2.86±0.18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-2.35±0.16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0.001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902051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2.0~3.0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-3.41±0.03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-2.89±0.07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0.008</a:t>
                      </a:r>
                      <a:r>
                        <a:rPr lang="en-US" sz="1400" kern="0" spc="0" baseline="300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245220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3.0~4.0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-3.77±0.06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-3.48±0.11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0.001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8460815"/>
                  </a:ext>
                </a:extLst>
              </a:tr>
              <a:tr h="37776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4.0~4.5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-4.23±0.07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-3.43±0.14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0.008</a:t>
                      </a:r>
                      <a:r>
                        <a:rPr lang="en-US" sz="1400" kern="0" spc="0" baseline="300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725349"/>
                  </a:ext>
                </a:extLst>
              </a:tr>
              <a:tr h="29943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*, p&lt;0.05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450112"/>
                  </a:ext>
                </a:extLst>
              </a:tr>
            </a:tbl>
          </a:graphicData>
        </a:graphic>
      </p:graphicFrame>
      <p:graphicFrame>
        <p:nvGraphicFramePr>
          <p:cNvPr id="75" name="표 74">
            <a:extLst>
              <a:ext uri="{FF2B5EF4-FFF2-40B4-BE49-F238E27FC236}">
                <a16:creationId xmlns:a16="http://schemas.microsoft.com/office/drawing/2014/main" id="{D40C3ACD-3218-4359-8DD7-5AB1521DD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513207"/>
              </p:ext>
            </p:extLst>
          </p:nvPr>
        </p:nvGraphicFramePr>
        <p:xfrm>
          <a:off x="8133598" y="11881545"/>
          <a:ext cx="6166821" cy="5913657"/>
        </p:xfrm>
        <a:graphic>
          <a:graphicData uri="http://schemas.openxmlformats.org/drawingml/2006/table">
            <a:tbl>
              <a:tblPr/>
              <a:tblGrid>
                <a:gridCol w="1541903">
                  <a:extLst>
                    <a:ext uri="{9D8B030D-6E8A-4147-A177-3AD203B41FA5}">
                      <a16:colId xmlns:a16="http://schemas.microsoft.com/office/drawing/2014/main" val="2359384295"/>
                    </a:ext>
                  </a:extLst>
                </a:gridCol>
                <a:gridCol w="1541903">
                  <a:extLst>
                    <a:ext uri="{9D8B030D-6E8A-4147-A177-3AD203B41FA5}">
                      <a16:colId xmlns:a16="http://schemas.microsoft.com/office/drawing/2014/main" val="3897734270"/>
                    </a:ext>
                  </a:extLst>
                </a:gridCol>
                <a:gridCol w="1541903">
                  <a:extLst>
                    <a:ext uri="{9D8B030D-6E8A-4147-A177-3AD203B41FA5}">
                      <a16:colId xmlns:a16="http://schemas.microsoft.com/office/drawing/2014/main" val="995662186"/>
                    </a:ext>
                  </a:extLst>
                </a:gridCol>
                <a:gridCol w="1541112">
                  <a:extLst>
                    <a:ext uri="{9D8B030D-6E8A-4147-A177-3AD203B41FA5}">
                      <a16:colId xmlns:a16="http://schemas.microsoft.com/office/drawing/2014/main" val="1357403399"/>
                    </a:ext>
                  </a:extLst>
                </a:gridCol>
              </a:tblGrid>
              <a:tr h="550481">
                <a:tc gridSpan="4">
                  <a:txBody>
                    <a:bodyPr/>
                    <a:lstStyle/>
                    <a:p>
                      <a:pPr marL="809625" marR="0" indent="-809625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Table 4. R</a:t>
                      </a:r>
                      <a:r>
                        <a:rPr lang="en-US" sz="1600" b="1" kern="0" spc="-5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efractive power</a:t>
                      </a:r>
                      <a:r>
                        <a:rPr lang="en-US" sz="1600" b="1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of –3.00 D aspheric design multifocal contact lenses (Add HI)                           </a:t>
                      </a:r>
                      <a:r>
                        <a:rPr lang="en-US" sz="1600" kern="0" spc="-1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(unit D)                     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016620"/>
                  </a:ext>
                </a:extLst>
              </a:tr>
              <a:tr h="4863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Measured range(mm)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lotrafilcon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B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etafilcon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nesofilcon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A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44500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0~0.2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-1.36±0.55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-1.44±0.34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-1.35±0.25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032805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0.2~0.4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-1.49±0.40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-1.54±0.25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-2.32±0.21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51220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0.4~0.6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-1.61±0.38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-1.47±0.13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-1.59±0.41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092383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0.6~0.8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-1.46±0.20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-1.55±0.22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-1.66±0.60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892282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0.8~1.0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-1.96±0.29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-1.56±0.14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-1.75±0.71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576256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1.0~1.2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-1.90±0.45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-1.78±0.21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-1.92±0.28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702500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1.2~1.4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-2.19±0.30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-1.68±0.16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-2.05±0.36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482838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1.4~1.6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-1.85±0.48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-1.89±0.09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-2.06±0.31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96427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1.6~1.8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-2.47±0.22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-2.23±0.18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-2.64±0.34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2291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1.8~2.0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-2.86±0.23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-2.19±0.18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-3.44±0.39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689312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2.0~3.0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-3.46±0.15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-2.89±0.03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-3.19±0.10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603819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3.0~4.0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-3.71±0.13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-3.35±0.06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-3.36±0.12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422566"/>
                  </a:ext>
                </a:extLst>
              </a:tr>
              <a:tr h="3476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4.0~4.5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-4.10±0.16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-3.28±0.07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-3.90±0.15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503216"/>
                  </a:ext>
                </a:extLst>
              </a:tr>
              <a:tr h="319712"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*, p&lt;0.05</a:t>
                      </a:r>
                      <a:endParaRPr lang="en-US" sz="1050" kern="0" spc="0" dirty="0">
                        <a:solidFill>
                          <a:srgbClr val="000000"/>
                        </a:solidFill>
                        <a:effectLst/>
                        <a:latin typeface="한컴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274118"/>
                  </a:ext>
                </a:extLst>
              </a:tr>
            </a:tbl>
          </a:graphicData>
        </a:graphic>
      </p:graphicFrame>
      <p:pic>
        <p:nvPicPr>
          <p:cNvPr id="62" name="그림 61">
            <a:extLst>
              <a:ext uri="{FF2B5EF4-FFF2-40B4-BE49-F238E27FC236}">
                <a16:creationId xmlns:a16="http://schemas.microsoft.com/office/drawing/2014/main" id="{DED5FD4B-3BFC-4E21-B9BE-7D82FC43E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451" b="94836" l="5379" r="95355">
                        <a14:foregroundMark x1="33741" y1="17840" x2="33007" y2="39202"/>
                        <a14:foregroundMark x1="9046" y1="34507" x2="12469" y2="30516"/>
                        <a14:foregroundMark x1="13692" y1="28873" x2="23716" y2="18779"/>
                        <a14:foregroundMark x1="23716" y1="18779" x2="33252" y2="13615"/>
                        <a14:foregroundMark x1="48655" y1="29812" x2="48655" y2="70892"/>
                        <a14:foregroundMark x1="28606" y1="57746" x2="70660" y2="53991"/>
                        <a14:foregroundMark x1="59658" y1="64085" x2="49144" y2="30282"/>
                        <a14:foregroundMark x1="88509" y1="38732" x2="90709" y2="56808"/>
                        <a14:foregroundMark x1="90709" y1="56808" x2="75550" y2="70657"/>
                        <a14:foregroundMark x1="55012" y1="17136" x2="53545" y2="41549"/>
                        <a14:foregroundMark x1="34230" y1="12441" x2="50367" y2="10094"/>
                        <a14:foregroundMark x1="50611" y1="8920" x2="72861" y2="15258"/>
                        <a14:foregroundMark x1="9046" y1="36385" x2="7335" y2="53286"/>
                        <a14:foregroundMark x1="13447" y1="40610" x2="14670" y2="56103"/>
                        <a14:foregroundMark x1="14670" y1="56103" x2="14914" y2="56808"/>
                        <a14:foregroundMark x1="27873" y1="52582" x2="30562" y2="62676"/>
                        <a14:foregroundMark x1="52567" y1="63380" x2="52567" y2="71127"/>
                        <a14:foregroundMark x1="36430" y1="63380" x2="50856" y2="65258"/>
                        <a14:foregroundMark x1="50856" y1="65258" x2="63814" y2="63380"/>
                        <a14:foregroundMark x1="63814" y1="63380" x2="71883" y2="54460"/>
                        <a14:foregroundMark x1="41565" y1="77230" x2="57457" y2="76761"/>
                        <a14:foregroundMark x1="49389" y1="90376" x2="58680" y2="87559"/>
                        <a14:foregroundMark x1="48900" y1="94836" x2="75306" y2="87793"/>
                        <a14:foregroundMark x1="75306" y1="87793" x2="78240" y2="85446"/>
                        <a14:foregroundMark x1="83130" y1="83333" x2="91198" y2="68779"/>
                        <a14:foregroundMark x1="93399" y1="41549" x2="95599" y2="55164"/>
                        <a14:foregroundMark x1="95599" y1="55164" x2="90220" y2="68545"/>
                        <a14:foregroundMark x1="72372" y1="14319" x2="89976" y2="31690"/>
                        <a14:foregroundMark x1="89976" y1="31690" x2="93399" y2="41080"/>
                        <a14:foregroundMark x1="5868" y1="44601" x2="12225" y2="72770"/>
                        <a14:foregroundMark x1="12225" y1="72770" x2="18337" y2="80516"/>
                        <a14:foregroundMark x1="5379" y1="51643" x2="9780" y2="70892"/>
                        <a14:foregroundMark x1="17604" y1="80986" x2="28851" y2="89202"/>
                        <a14:foregroundMark x1="28851" y1="89202" x2="44743" y2="94366"/>
                        <a14:foregroundMark x1="44743" y1="94366" x2="59413" y2="94836"/>
                        <a14:foregroundMark x1="59413" y1="94836" x2="75795" y2="89202"/>
                        <a14:foregroundMark x1="75795" y1="89202" x2="76773" y2="88263"/>
                        <a14:foregroundMark x1="95110" y1="60094" x2="92910" y2="69014"/>
                        <a14:foregroundMark x1="35208" y1="74413" x2="62347" y2="73239"/>
                        <a14:foregroundMark x1="65526" y1="70892" x2="62103" y2="78638"/>
                        <a14:foregroundMark x1="36430" y1="37793" x2="35941" y2="474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443973" y="576289"/>
            <a:ext cx="3654521" cy="373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949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2884</TotalTime>
  <Words>990</Words>
  <Application>Microsoft Office PowerPoint</Application>
  <PresentationFormat>사용자 지정</PresentationFormat>
  <Paragraphs>308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굴림</vt:lpstr>
      <vt:lpstr>Malgun Gothic</vt:lpstr>
      <vt:lpstr>Malgun Gothic</vt:lpstr>
      <vt:lpstr>한컴바탕</vt:lpstr>
      <vt:lpstr>휴먼명조</vt:lpstr>
      <vt:lpstr>Arial</vt:lpstr>
      <vt:lpstr>Wingdings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sung hyun</cp:lastModifiedBy>
  <cp:revision>264</cp:revision>
  <dcterms:created xsi:type="dcterms:W3CDTF">2007-11-27T23:16:29Z</dcterms:created>
  <dcterms:modified xsi:type="dcterms:W3CDTF">2021-11-27T02:09:06Z</dcterms:modified>
</cp:coreProperties>
</file>