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24"/>
  </p:notesMasterIdLst>
  <p:handoutMasterIdLst>
    <p:handoutMasterId r:id="rId25"/>
  </p:handoutMasterIdLst>
  <p:sldIdLst>
    <p:sldId id="268" r:id="rId5"/>
    <p:sldId id="342" r:id="rId6"/>
    <p:sldId id="332" r:id="rId7"/>
    <p:sldId id="331" r:id="rId8"/>
    <p:sldId id="379" r:id="rId9"/>
    <p:sldId id="363" r:id="rId10"/>
    <p:sldId id="366" r:id="rId11"/>
    <p:sldId id="372" r:id="rId12"/>
    <p:sldId id="374" r:id="rId13"/>
    <p:sldId id="350" r:id="rId14"/>
    <p:sldId id="348" r:id="rId15"/>
    <p:sldId id="367" r:id="rId16"/>
    <p:sldId id="368" r:id="rId17"/>
    <p:sldId id="369" r:id="rId18"/>
    <p:sldId id="371" r:id="rId19"/>
    <p:sldId id="361" r:id="rId20"/>
    <p:sldId id="381" r:id="rId21"/>
    <p:sldId id="385" r:id="rId22"/>
    <p:sldId id="382" r:id="rId23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66FFFF"/>
    <a:srgbClr val="3EFA12"/>
    <a:srgbClr val="FFC000"/>
    <a:srgbClr val="FD1A09"/>
    <a:srgbClr val="FFFFCC"/>
    <a:srgbClr val="0B11FB"/>
    <a:srgbClr val="82ABEE"/>
    <a:srgbClr val="EBDD87"/>
    <a:srgbClr val="FAF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8" autoAdjust="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06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2" d="100"/>
          <a:sy n="92" d="100"/>
        </p:scale>
        <p:origin x="-378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2018&#46041;&#44228;&#54617;&#49696;&#45824;&#54924;\KOOS_DB%20&amp;%20Checklist%20&amp;%20&#53685;&#44228;&#52376;&#47532;%20&#48516;&#4943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dLbls>
            <c:dLbl>
              <c:idx val="6"/>
              <c:layout>
                <c:manualLayout>
                  <c:x val="-5.4267486148437813E-3"/>
                  <c:y val="-5.53315426826213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Sheet1!$F$1184:$F$1191</c:f>
              <c:strCache>
                <c:ptCount val="8"/>
                <c:pt idx="0">
                  <c:v>Experimental</c:v>
                </c:pt>
                <c:pt idx="1">
                  <c:v>Applied</c:v>
                </c:pt>
                <c:pt idx="2">
                  <c:v>Survey</c:v>
                </c:pt>
                <c:pt idx="3">
                  <c:v>Diagnostic </c:v>
                </c:pt>
                <c:pt idx="4">
                  <c:v>Cohort</c:v>
                </c:pt>
                <c:pt idx="5">
                  <c:v>Case</c:v>
                </c:pt>
                <c:pt idx="6">
                  <c:v>Cross-sectional</c:v>
                </c:pt>
                <c:pt idx="7">
                  <c:v>Questionnaire</c:v>
                </c:pt>
              </c:strCache>
            </c:strRef>
          </c:cat>
          <c:val>
            <c:numRef>
              <c:f>Sheet1!$G$1184:$G$1191</c:f>
              <c:numCache>
                <c:formatCode>0%</c:formatCode>
                <c:ptCount val="8"/>
                <c:pt idx="0">
                  <c:v>0.31</c:v>
                </c:pt>
                <c:pt idx="1">
                  <c:v>0.25</c:v>
                </c:pt>
                <c:pt idx="2">
                  <c:v>0.17</c:v>
                </c:pt>
                <c:pt idx="3">
                  <c:v>0.15</c:v>
                </c:pt>
                <c:pt idx="4">
                  <c:v>7.0000000000000007E-2</c:v>
                </c:pt>
                <c:pt idx="5">
                  <c:v>0.02</c:v>
                </c:pt>
                <c:pt idx="6">
                  <c:v>0.02</c:v>
                </c:pt>
                <c:pt idx="7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1101686357193994"/>
          <c:y val="0.13231523657865177"/>
          <c:w val="0.20677089868039059"/>
          <c:h val="0.82142477996272023"/>
        </c:manualLayout>
      </c:layout>
      <c:overlay val="0"/>
      <c:txPr>
        <a:bodyPr/>
        <a:lstStyle/>
        <a:p>
          <a:pPr>
            <a:defRPr sz="9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6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'통계 적용 유효성'!$F$4:$F$12</c:f>
              <c:strCache>
                <c:ptCount val="9"/>
                <c:pt idx="0">
                  <c:v>평균치 비교</c:v>
                </c:pt>
                <c:pt idx="1">
                  <c:v>교차분석</c:v>
                </c:pt>
                <c:pt idx="2">
                  <c:v>회귀분석</c:v>
                </c:pt>
                <c:pt idx="3">
                  <c:v>상관분석</c:v>
                </c:pt>
                <c:pt idx="4">
                  <c:v>기타
(Chronbach's α, ROC curve etc.)</c:v>
                </c:pt>
                <c:pt idx="6">
                  <c:v>최적의 적용</c:v>
                </c:pt>
                <c:pt idx="7">
                  <c:v>미흡한 적용</c:v>
                </c:pt>
                <c:pt idx="8">
                  <c:v>잘못 적용</c:v>
                </c:pt>
              </c:strCache>
            </c:strRef>
          </c:cat>
          <c:val>
            <c:numRef>
              <c:f>'통계 적용 유효성'!$G$4:$G$12</c:f>
              <c:numCache>
                <c:formatCode>0%</c:formatCode>
                <c:ptCount val="9"/>
                <c:pt idx="0">
                  <c:v>0.51600000000000001</c:v>
                </c:pt>
                <c:pt idx="1">
                  <c:v>0.161</c:v>
                </c:pt>
                <c:pt idx="2">
                  <c:v>0.151</c:v>
                </c:pt>
                <c:pt idx="3">
                  <c:v>9.7000000000000003E-2</c:v>
                </c:pt>
                <c:pt idx="4">
                  <c:v>7.4999999999999997E-2</c:v>
                </c:pt>
                <c:pt idx="6">
                  <c:v>0.67</c:v>
                </c:pt>
                <c:pt idx="7">
                  <c:v>0.08</c:v>
                </c:pt>
                <c:pt idx="8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8396032"/>
        <c:axId val="228397824"/>
      </c:barChart>
      <c:catAx>
        <c:axId val="228396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228397824"/>
        <c:crosses val="autoZero"/>
        <c:auto val="1"/>
        <c:lblAlgn val="ctr"/>
        <c:lblOffset val="100"/>
        <c:noMultiLvlLbl val="0"/>
      </c:catAx>
      <c:valAx>
        <c:axId val="22839782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22839603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E4461-8C35-4AB1-B9CF-864BFA0128F3}" type="datetimeFigureOut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C4ACF-16FF-4CD1-92F7-11FCCC1093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659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AC6B6-9290-4CBB-8214-05E63E3D8CBE}" type="datetimeFigureOut">
              <a:rPr lang="ko-KR" altLang="en-US" smtClean="0"/>
              <a:t>2018-11-19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1011C-6FBC-44A6-BFDA-7264A959C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7879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7504" y="6609544"/>
            <a:ext cx="611560" cy="332656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rgbClr val="0B11FB"/>
                </a:solidFill>
              </a:defRPr>
            </a:lvl1pPr>
          </a:lstStyle>
          <a:p>
            <a:fld id="{2FD26ABC-28CB-4A21-A064-2EC6C4F0C12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3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282" y="15630"/>
            <a:ext cx="792088" cy="57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05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5CB01-0410-411B-BC17-8749675C4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290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5CB01-0410-411B-BC17-8749675C4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7888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5CB01-0410-411B-BC17-8749675C4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6306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5CB01-0410-411B-BC17-8749675C4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7433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5CB01-0410-411B-BC17-8749675C4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806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5861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43330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72517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02668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858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7504" y="6609544"/>
            <a:ext cx="611560" cy="332656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rgbClr val="0B11FB"/>
                </a:solidFill>
              </a:defRPr>
            </a:lvl1pPr>
          </a:lstStyle>
          <a:p>
            <a:fld id="{2FD26ABC-28CB-4A21-A064-2EC6C4F0C12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3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282" y="15630"/>
            <a:ext cx="792088" cy="57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171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1731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9397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51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568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0258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0341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87029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02750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45706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089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532440" y="132262"/>
            <a:ext cx="611560" cy="332656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rgbClr val="0B11FB"/>
                </a:solidFill>
              </a:defRPr>
            </a:lvl1pPr>
          </a:lstStyle>
          <a:p>
            <a:fld id="{2FD26ABC-28CB-4A21-A064-2EC6C4F0C12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5951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41211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68084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46914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55156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08945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97152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5156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5CB01-0410-411B-BC17-8749675C4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08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5CB01-0410-411B-BC17-8749675C4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42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5CB01-0410-411B-BC17-8749675C4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4088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5CB01-0410-411B-BC17-8749675C4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0967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5CB01-0410-411B-BC17-8749675C4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6657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A5CB01-0410-411B-BC17-8749675C4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740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7815" y="0"/>
            <a:ext cx="9144000" cy="6206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-7815" y="-7815"/>
            <a:ext cx="9159630" cy="620688"/>
          </a:xfrm>
          <a:prstGeom prst="rect">
            <a:avLst/>
          </a:prstGeom>
          <a:gradFill>
            <a:gsLst>
              <a:gs pos="100000">
                <a:srgbClr val="00B0F0"/>
              </a:gs>
              <a:gs pos="0">
                <a:srgbClr val="FFC000"/>
              </a:gs>
              <a:gs pos="35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251520" y="108817"/>
            <a:ext cx="0" cy="431173"/>
          </a:xfrm>
          <a:prstGeom prst="line">
            <a:avLst/>
          </a:prstGeom>
          <a:ln w="63500">
            <a:solidFill>
              <a:srgbClr val="0B11F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 userDrawn="1"/>
        </p:nvSpPr>
        <p:spPr>
          <a:xfrm>
            <a:off x="-7815" y="6669360"/>
            <a:ext cx="9162193" cy="212085"/>
          </a:xfrm>
          <a:prstGeom prst="rect">
            <a:avLst/>
          </a:prstGeom>
          <a:gradFill>
            <a:gsLst>
              <a:gs pos="100000">
                <a:srgbClr val="00B0F0"/>
              </a:gs>
              <a:gs pos="0">
                <a:srgbClr val="EBDD87"/>
              </a:gs>
              <a:gs pos="35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978047" y="6636902"/>
            <a:ext cx="110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  <a:cs typeface="Angsana New" panose="02020603050405020304" pitchFamily="18" charset="-34"/>
              </a:rPr>
              <a:t>DS  YU</a:t>
            </a:r>
            <a:endParaRPr lang="ko-KR" altLang="en-US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  <a:cs typeface="Angsana New" panose="02020603050405020304" pitchFamily="18" charset="-34"/>
            </a:endParaRPr>
          </a:p>
        </p:txBody>
      </p:sp>
      <p:pic>
        <p:nvPicPr>
          <p:cNvPr id="8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282" y="15630"/>
            <a:ext cx="792088" cy="57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20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7" r:id="rId2"/>
    <p:sldLayoutId id="214748369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481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26ABC-28CB-4A21-A064-2EC6C4F0C1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317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7F85C-EDB9-4DDA-9174-919B2FDA6C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082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journals.lww.com/optvissci/pages/currenttoc.aspx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132041" y="-8313"/>
            <a:ext cx="7020272" cy="2204864"/>
          </a:xfrm>
          <a:prstGeom prst="rect">
            <a:avLst/>
          </a:prstGeom>
          <a:solidFill>
            <a:srgbClr val="82ABEE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직사각형 3"/>
          <p:cNvSpPr/>
          <p:nvPr/>
        </p:nvSpPr>
        <p:spPr>
          <a:xfrm>
            <a:off x="2132041" y="2808312"/>
            <a:ext cx="5824335" cy="3284984"/>
          </a:xfrm>
          <a:prstGeom prst="rect">
            <a:avLst/>
          </a:prstGeom>
          <a:solidFill>
            <a:srgbClr val="82ABEE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직사각형 4"/>
          <p:cNvSpPr/>
          <p:nvPr/>
        </p:nvSpPr>
        <p:spPr>
          <a:xfrm>
            <a:off x="8308103" y="2814180"/>
            <a:ext cx="847470" cy="3284984"/>
          </a:xfrm>
          <a:prstGeom prst="rect">
            <a:avLst/>
          </a:prstGeom>
          <a:solidFill>
            <a:srgbClr val="82ABEE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직사각형 12"/>
          <p:cNvSpPr/>
          <p:nvPr/>
        </p:nvSpPr>
        <p:spPr>
          <a:xfrm>
            <a:off x="4969103" y="19686"/>
            <a:ext cx="42114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/>
              <a:t>2018 </a:t>
            </a:r>
            <a:r>
              <a:rPr lang="ko-KR" altLang="en-US" sz="1400" b="1" dirty="0" smtClean="0"/>
              <a:t>한국안광학회 동계학술대회 </a:t>
            </a:r>
            <a:r>
              <a:rPr lang="en-US" altLang="ko-KR" sz="1400" b="1" dirty="0" smtClean="0"/>
              <a:t>[</a:t>
            </a:r>
            <a:r>
              <a:rPr lang="ko-KR" altLang="en-US" sz="1400" b="1" dirty="0" smtClean="0"/>
              <a:t>학술대상 강연</a:t>
            </a:r>
            <a:r>
              <a:rPr lang="en-US" altLang="ko-KR" sz="1400" b="1" dirty="0" smtClean="0"/>
              <a:t>]</a:t>
            </a:r>
            <a:endParaRPr lang="en-US" sz="1400" b="1" dirty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728628"/>
              </p:ext>
            </p:extLst>
          </p:nvPr>
        </p:nvGraphicFramePr>
        <p:xfrm>
          <a:off x="2699792" y="2883250"/>
          <a:ext cx="4464495" cy="316835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2092"/>
                <a:gridCol w="171355"/>
                <a:gridCol w="2394341"/>
                <a:gridCol w="1736707"/>
              </a:tblGrid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1999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4(2)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안경테 교환에 대한 연구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. </a:t>
                      </a:r>
                      <a:r>
                        <a:rPr lang="ko-KR" altLang="en-US" sz="300" u="none" strike="noStrike">
                          <a:effectLst/>
                        </a:rPr>
                        <a:t>임현선</a:t>
                      </a:r>
                      <a:r>
                        <a:rPr lang="en-US" altLang="ko-KR" sz="300" u="none" strike="noStrike">
                          <a:effectLst/>
                        </a:rPr>
                        <a:t>. </a:t>
                      </a:r>
                      <a:r>
                        <a:rPr lang="ko-KR" altLang="en-US" sz="300" u="none" strike="noStrike">
                          <a:effectLst/>
                        </a:rPr>
                        <a:t>이수천</a:t>
                      </a:r>
                      <a:r>
                        <a:rPr lang="en-US" altLang="ko-KR" sz="300" u="none" strike="noStrike">
                          <a:effectLst/>
                        </a:rPr>
                        <a:t>. </a:t>
                      </a:r>
                      <a:r>
                        <a:rPr lang="ko-KR" altLang="en-US" sz="300" u="none" strike="noStrike">
                          <a:effectLst/>
                        </a:rPr>
                        <a:t>황정희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2002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7(2)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대칭난시안과 비대칭난시안에 관한 연구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2003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8(2)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굴절력 매트릭스에 의한 양안의 굴절력 차이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2004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9(2)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시력보정용 안경렌즈의 규격에 관한 비교 고찰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.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. </a:t>
                      </a:r>
                      <a:r>
                        <a:rPr lang="ko-KR" altLang="en-US" sz="300" u="none" strike="noStrike">
                          <a:effectLst/>
                        </a:rPr>
                        <a:t>손정식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2005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10(1)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광시증 환자를 위해 개발된 광변색렌즈와 임상 효과 평가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하진욱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2005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10(3)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시력 보정용 안경렌즈의 규격 비교 연구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곽호원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2006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11(1)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안경렌즈 코팅의 평가 방법에 관한 비교 연구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하진욱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2006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11(3)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국내외 안경제품들의 디자인 및 브랜드 인지도와 선호도에 관한 조사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곽호원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2007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12(2)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콘택트렌즈의 광투과율 특성 평가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김도형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백선목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13(1)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졸</a:t>
                      </a:r>
                      <a:r>
                        <a:rPr lang="en-US" altLang="ko-KR" sz="300" u="none" strike="noStrike">
                          <a:effectLst/>
                        </a:rPr>
                        <a:t>-</a:t>
                      </a:r>
                      <a:r>
                        <a:rPr lang="ko-KR" altLang="en-US" sz="300" u="none" strike="noStrike">
                          <a:effectLst/>
                        </a:rPr>
                        <a:t>겔법에 의한 착색이 가능한 하드코팅의 분광 및 표면 특성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김인수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하진욱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13(2)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회선수직사위의 프리즘 교정 증례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13(2)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가상 굴절검사 교육에 대한 평가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추병선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13(2)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음주 후 시간경과에 따른 시력의 변화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이선행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13(3)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안경렌즈의 자외선 차단 평가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유종숙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13(4)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십자와 적록 조합시표를 이용한 노안 가입도 측정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위성현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13(4)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한국인의 </a:t>
                      </a:r>
                      <a:r>
                        <a:rPr lang="en-US" altLang="ko-KR" sz="300" u="none" strike="noStrike">
                          <a:effectLst/>
                        </a:rPr>
                        <a:t>20</a:t>
                      </a:r>
                      <a:r>
                        <a:rPr lang="ko-KR" altLang="en-US" sz="300" u="none" strike="noStrike">
                          <a:effectLst/>
                        </a:rPr>
                        <a:t>대에서 각막난시에 의한 전난시량의 예측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유종숙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한경애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김세진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위성현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2009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14(1)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누진 가입도 렌즈의 규격 비교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백선목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2009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14(1)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안경테 표준규격 실태에 관한 비교 연구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김인수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성덕용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2009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14(1)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주문형 렌즈의 규격 비교 연구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백선목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2010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15(1)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자동렌즈미터를 이용한 소프트 콘택트렌즈의 굴절력 측정 방법에 관한 신뢰도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김건규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이욱진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이선행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곽호원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2010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15(1)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코팅막 식각으로 인한 플라스틱 렌즈의 특성 변화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황기주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이윤정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2010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15(1)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일과 중 조절기능 변화에 관한 연구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이정윤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2010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15(2)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머리 위치에 따른 사위도의 변화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하은미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2010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15(3)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구면 </a:t>
                      </a:r>
                      <a:r>
                        <a:rPr lang="en-US" altLang="ko-KR" sz="300" u="none" strike="noStrike">
                          <a:effectLst/>
                        </a:rPr>
                        <a:t>RGP </a:t>
                      </a:r>
                      <a:r>
                        <a:rPr lang="ko-KR" altLang="en-US" sz="300" u="none" strike="noStrike">
                          <a:effectLst/>
                        </a:rPr>
                        <a:t>렌즈의 처방 굴절력 예측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유종숙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2011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16(1)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일과 중 근거리 작업에 따른 조절기능의 변화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이정윤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2011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16(1)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300" u="none" strike="noStrike">
                          <a:effectLst/>
                        </a:rPr>
                        <a:t>2D</a:t>
                      </a:r>
                      <a:r>
                        <a:rPr lang="ko-KR" altLang="en-US" sz="300" u="none" strike="noStrike">
                          <a:effectLst/>
                        </a:rPr>
                        <a:t>와 </a:t>
                      </a:r>
                      <a:r>
                        <a:rPr lang="en-US" altLang="ko-KR" sz="300" u="none" strike="noStrike">
                          <a:effectLst/>
                        </a:rPr>
                        <a:t>3D</a:t>
                      </a:r>
                      <a:r>
                        <a:rPr lang="ko-KR" altLang="en-US" sz="300" u="none" strike="noStrike">
                          <a:effectLst/>
                        </a:rPr>
                        <a:t>입체 영상 시청에서 나타난 자각 증상과 입체시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이욱진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곽호원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김인수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2011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16(2)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300" u="none" strike="noStrike">
                          <a:effectLst/>
                        </a:rPr>
                        <a:t>Anaglyph 3D </a:t>
                      </a:r>
                      <a:r>
                        <a:rPr lang="ko-KR" altLang="en-US" sz="300" u="none" strike="noStrike">
                          <a:effectLst/>
                        </a:rPr>
                        <a:t>입체 영상 시청후의 시기능변화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이욱진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곽호원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김인수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2011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16(3)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타각적 굴절검사를 이용한 토릭 소프트 렌즈 회전 평가의 유용성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2012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17(2)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양안시가 정상인 </a:t>
                      </a:r>
                      <a:r>
                        <a:rPr lang="en-US" altLang="ko-KR" sz="300" u="none" strike="noStrike">
                          <a:effectLst/>
                        </a:rPr>
                        <a:t>20</a:t>
                      </a:r>
                      <a:r>
                        <a:rPr lang="ko-KR" altLang="en-US" sz="300" u="none" strike="noStrike">
                          <a:effectLst/>
                        </a:rPr>
                        <a:t>대 초반 성인의 </a:t>
                      </a:r>
                      <a:r>
                        <a:rPr lang="en-US" altLang="ko-KR" sz="300" u="none" strike="noStrike">
                          <a:effectLst/>
                        </a:rPr>
                        <a:t>CA/C</a:t>
                      </a:r>
                      <a:r>
                        <a:rPr lang="ko-KR" altLang="en-US" sz="300" u="none" strike="noStrike">
                          <a:effectLst/>
                        </a:rPr>
                        <a:t>비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이무혁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2012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17(2)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300" u="none" strike="noStrike">
                          <a:effectLst/>
                        </a:rPr>
                        <a:t>3D </a:t>
                      </a:r>
                      <a:r>
                        <a:rPr lang="ko-KR" altLang="en-US" sz="300" u="none" strike="noStrike">
                          <a:effectLst/>
                        </a:rPr>
                        <a:t>영상 시청 시 시각반응의 평가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이무혁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김재도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2012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17(2)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스마트폰 시청 후 나타난 근거리 사위 및 폭주근점의 변화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박경주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이욱진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이나금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이정영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2012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17(2)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300" u="none" strike="noStrike">
                          <a:effectLst/>
                        </a:rPr>
                        <a:t>2D</a:t>
                      </a:r>
                      <a:r>
                        <a:rPr lang="ko-KR" altLang="en-US" sz="300" u="none" strike="noStrike">
                          <a:effectLst/>
                        </a:rPr>
                        <a:t>와 </a:t>
                      </a:r>
                      <a:r>
                        <a:rPr lang="en-US" altLang="ko-KR" sz="300" u="none" strike="noStrike">
                          <a:effectLst/>
                        </a:rPr>
                        <a:t>3D </a:t>
                      </a:r>
                      <a:r>
                        <a:rPr lang="ko-KR" altLang="en-US" sz="300" u="none" strike="noStrike">
                          <a:effectLst/>
                        </a:rPr>
                        <a:t>영상 시청 후 나타난 사위도 및 자각증상의변화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김동수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이욱진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김재도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정의태</a:t>
                      </a:r>
                      <a:r>
                        <a:rPr lang="en-US" altLang="ko-KR" sz="300" u="none" strike="noStrike">
                          <a:effectLst/>
                        </a:rPr>
                        <a:t>,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2012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17(3)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안경테 종류에 따른 유발프리즘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박우정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김수운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황해영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2013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18(2)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백내장 수술 경향과 굴절상태 </a:t>
                      </a:r>
                      <a:r>
                        <a:rPr lang="en-US" altLang="ko-KR" sz="300" u="none" strike="noStrike">
                          <a:effectLst/>
                        </a:rPr>
                        <a:t>- </a:t>
                      </a:r>
                      <a:r>
                        <a:rPr lang="ko-KR" altLang="en-US" sz="300" u="none" strike="noStrike">
                          <a:effectLst/>
                        </a:rPr>
                        <a:t>충북 지역의 안경원 중심으로 조사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김형수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2013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18(2)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노안 연령에서 한글서체의 선호도와 가독성 평가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정신해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황해영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김성근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2013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18(2)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가정용 </a:t>
                      </a:r>
                      <a:r>
                        <a:rPr lang="en-US" altLang="ko-KR" sz="300" u="none" strike="noStrike">
                          <a:effectLst/>
                        </a:rPr>
                        <a:t>3D TV</a:t>
                      </a:r>
                      <a:r>
                        <a:rPr lang="ko-KR" altLang="en-US" sz="300" u="none" strike="noStrike">
                          <a:effectLst/>
                        </a:rPr>
                        <a:t>의 근거리 시청이 조절기능에 미치는 영향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김정호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황해영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강지훈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김재도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2013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18(3)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콘택트렌즈를 임시 제거한 상태에서의 착용 조건에 따른 굴절력 변화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조윤경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김수운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2013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18(3)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사위에서 습관적인 머리위치의 평가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하은미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2014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19(3)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사위별 가입렌즈에 따른 자극 </a:t>
                      </a:r>
                      <a:r>
                        <a:rPr lang="en-US" altLang="ko-KR" sz="300" u="none" strike="noStrike">
                          <a:effectLst/>
                        </a:rPr>
                        <a:t>AC/A</a:t>
                      </a:r>
                      <a:r>
                        <a:rPr lang="ko-KR" altLang="en-US" sz="300" u="none" strike="noStrike">
                          <a:effectLst/>
                        </a:rPr>
                        <a:t>비와 반응 </a:t>
                      </a:r>
                      <a:r>
                        <a:rPr lang="en-US" altLang="ko-KR" sz="300" u="none" strike="noStrike">
                          <a:effectLst/>
                        </a:rPr>
                        <a:t>AC/A</a:t>
                      </a:r>
                      <a:r>
                        <a:rPr lang="ko-KR" altLang="en-US" sz="300" u="none" strike="noStrike">
                          <a:effectLst/>
                        </a:rPr>
                        <a:t>비의 비교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이세희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곽호원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2015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ko-KR" sz="300" u="none" strike="noStrike">
                          <a:effectLst/>
                        </a:rPr>
                        <a:t>Von Graefe</a:t>
                      </a:r>
                      <a:r>
                        <a:rPr lang="ko-KR" altLang="en-US" sz="300" u="none" strike="noStrike">
                          <a:effectLst/>
                        </a:rPr>
                        <a:t>법의 프리즘 세팅에 따른 사위검사의 비교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하은미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2015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300" u="none" strike="noStrike">
                          <a:effectLst/>
                        </a:rPr>
                        <a:t>3D TV </a:t>
                      </a:r>
                      <a:r>
                        <a:rPr lang="ko-KR" altLang="en-US" sz="300" u="none" strike="noStrike">
                          <a:effectLst/>
                        </a:rPr>
                        <a:t>근거리 시청에 따른 사위도와 조절성폭주비 평가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김동수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김정호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김재도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앨러릭 하마커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2015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타각적 및 자각적으로 결정된 조절래그의 특성과 상관관계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곽호원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노병호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2015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가입렌즈 도수와 프리즘 굴절력 변화에 따른 반응 </a:t>
                      </a:r>
                      <a:r>
                        <a:rPr lang="en-US" altLang="ko-KR" sz="300" u="none" strike="noStrike">
                          <a:effectLst/>
                        </a:rPr>
                        <a:t>AC/A</a:t>
                      </a:r>
                      <a:r>
                        <a:rPr lang="ko-KR" altLang="en-US" sz="300" u="none" strike="noStrike">
                          <a:effectLst/>
                        </a:rPr>
                        <a:t>비와 </a:t>
                      </a:r>
                      <a:r>
                        <a:rPr lang="en-US" altLang="ko-KR" sz="300" u="none" strike="noStrike">
                          <a:effectLst/>
                        </a:rPr>
                        <a:t>CA/C</a:t>
                      </a:r>
                      <a:r>
                        <a:rPr lang="ko-KR" altLang="en-US" sz="300" u="none" strike="noStrike">
                          <a:effectLst/>
                        </a:rPr>
                        <a:t>비 비교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노병호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곽호원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2016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21(2)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비정시안에서 운무적용에 따른 자각적 및 자동굴절검사의 조절제어효과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이강천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2016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21(3)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진단기준 차이가 폭주부족의 빈도에 미치는 영향 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2016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21(3)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세막대 검사에서 막대 간 거리와 막대두께 차이에 의한 동적입체시력의 변화 </a:t>
                      </a:r>
                      <a:r>
                        <a:rPr lang="en-US" altLang="ko-KR" sz="300" u="none" strike="noStrike">
                          <a:effectLst/>
                        </a:rPr>
                        <a:t>(21</a:t>
                      </a:r>
                      <a:r>
                        <a:rPr lang="ko-KR" altLang="en-US" sz="300" u="none" strike="noStrike">
                          <a:effectLst/>
                        </a:rPr>
                        <a:t>권 </a:t>
                      </a:r>
                      <a:r>
                        <a:rPr lang="en-US" altLang="ko-KR" sz="300" u="none" strike="noStrike">
                          <a:effectLst/>
                        </a:rPr>
                        <a:t>3</a:t>
                      </a:r>
                      <a:r>
                        <a:rPr lang="ko-KR" altLang="en-US" sz="300" u="none" strike="noStrike">
                          <a:effectLst/>
                        </a:rPr>
                        <a:t>호 </a:t>
                      </a:r>
                      <a:r>
                        <a:rPr lang="en-US" altLang="ko-KR" sz="300" u="none" strike="noStrike">
                          <a:effectLst/>
                        </a:rPr>
                        <a:t>10</a:t>
                      </a:r>
                      <a:r>
                        <a:rPr lang="ko-KR" altLang="en-US" sz="300" u="none" strike="noStrike">
                          <a:effectLst/>
                        </a:rPr>
                        <a:t>번</a:t>
                      </a:r>
                      <a:r>
                        <a:rPr lang="en-US" altLang="ko-KR" sz="300" u="none" strike="noStrike">
                          <a:effectLst/>
                        </a:rPr>
                        <a:t>)</a:t>
                      </a:r>
                      <a:endParaRPr lang="en-US" altLang="ko-KR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한경도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이민재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2016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21(3)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유발된 난시성 흐림에 의한 신체 안정성 감소의 원인분석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2016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21(4)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누진다초점 렌즈 착용의 자각적 만족감에 미치는 요인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지경민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곽호원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손정식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2017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22(1)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국내 유통 광변색렌즈의 퇴색속도 평가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2017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22(2)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ko-KR" sz="300" u="none" strike="noStrike">
                          <a:effectLst/>
                        </a:rPr>
                        <a:t>Von Graefe</a:t>
                      </a:r>
                      <a:r>
                        <a:rPr lang="ko-KR" altLang="en-US" sz="300" u="none" strike="noStrike">
                          <a:effectLst/>
                        </a:rPr>
                        <a:t>검사에서 분리 프리즘이 수평사위에 미치는 영향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오광근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2017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22(2)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자각적과 자동굴절검사에서 조절자극 및 운무적용에 따른 측정값의 변화와 두 검사간의 상관성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300" u="none" strike="noStrike">
                          <a:effectLst/>
                        </a:rPr>
                        <a:t>이강천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2017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22(3)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300" u="none" strike="noStrike">
                          <a:effectLst/>
                        </a:rPr>
                        <a:t>Verhoeff Stereoptor </a:t>
                      </a:r>
                      <a:r>
                        <a:rPr lang="ko-KR" altLang="en-US" sz="300" u="none" strike="noStrike">
                          <a:effectLst/>
                        </a:rPr>
                        <a:t>검사에서 입체시 인지 임계기울기의 분포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김형수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2017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22(3)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굴절력 매트릭스에 근거한 </a:t>
                      </a:r>
                      <a:r>
                        <a:rPr lang="en-US" altLang="ko-KR" sz="300" u="none" strike="noStrike">
                          <a:effectLst/>
                        </a:rPr>
                        <a:t>Javal</a:t>
                      </a:r>
                      <a:r>
                        <a:rPr lang="ko-KR" altLang="en-US" sz="300" u="none" strike="noStrike">
                          <a:effectLst/>
                        </a:rPr>
                        <a:t>법칙의 신뢰도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김형수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2017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22(4)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융합이향운동이 개입된 양안단일시 및 복시상태가 낙상위험에 미치는 영향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오광근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김형수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김동환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23(1)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양안시 검사의 임상 자료와 상관관계의 비교 해석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23(2)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충동안구운동 평가를 위한 아이트래커의 적용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23(2)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300" u="none" strike="noStrike">
                          <a:effectLst/>
                        </a:rPr>
                        <a:t>Von Graefe</a:t>
                      </a:r>
                      <a:r>
                        <a:rPr lang="ko-KR" altLang="en-US" sz="300" u="none" strike="noStrike">
                          <a:effectLst/>
                        </a:rPr>
                        <a:t>와 </a:t>
                      </a:r>
                      <a:r>
                        <a:rPr lang="en-US" altLang="ko-KR" sz="300" u="none" strike="noStrike">
                          <a:effectLst/>
                        </a:rPr>
                        <a:t>Howell </a:t>
                      </a:r>
                      <a:r>
                        <a:rPr lang="ko-KR" altLang="en-US" sz="300" u="none" strike="noStrike">
                          <a:effectLst/>
                        </a:rPr>
                        <a:t>사위카드 검사에서 분리 프리즘이 수평사위에 미치는 영향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오광근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23(2)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알코올 섭취 후 일시적인 굴절변화와 눈 광학성분의 변화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김정욱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문병연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유동식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김상엽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이상희</a:t>
                      </a:r>
                      <a:r>
                        <a:rPr lang="en-US" altLang="ko-KR" sz="300" u="none" strike="noStrike">
                          <a:effectLst/>
                        </a:rPr>
                        <a:t>, </a:t>
                      </a:r>
                      <a:r>
                        <a:rPr lang="ko-KR" altLang="en-US" sz="300" u="none" strike="noStrike">
                          <a:effectLst/>
                        </a:rPr>
                        <a:t>조현국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3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2018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23(3)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>
                          <a:effectLst/>
                        </a:rPr>
                        <a:t>유발된 굴절이상이 보행패턴에 미치는 영향</a:t>
                      </a:r>
                      <a:endParaRPr lang="ko-KR" altLang="en-US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300" u="none" strike="noStrike" dirty="0">
                          <a:effectLst/>
                        </a:rPr>
                        <a:t>최재혁</a:t>
                      </a:r>
                      <a:r>
                        <a:rPr lang="en-US" altLang="ko-KR" sz="300" u="none" strike="noStrike" dirty="0">
                          <a:effectLst/>
                        </a:rPr>
                        <a:t>, </a:t>
                      </a:r>
                      <a:r>
                        <a:rPr lang="ko-KR" altLang="en-US" sz="300" u="none" strike="noStrike" dirty="0">
                          <a:effectLst/>
                        </a:rPr>
                        <a:t>문병연</a:t>
                      </a:r>
                      <a:r>
                        <a:rPr lang="en-US" altLang="ko-KR" sz="300" u="none" strike="noStrike" dirty="0">
                          <a:effectLst/>
                        </a:rPr>
                        <a:t>, </a:t>
                      </a:r>
                      <a:r>
                        <a:rPr lang="ko-KR" altLang="en-US" sz="300" u="none" strike="noStrike" dirty="0">
                          <a:effectLst/>
                        </a:rPr>
                        <a:t>유동식</a:t>
                      </a:r>
                      <a:r>
                        <a:rPr lang="en-US" altLang="ko-KR" sz="300" u="none" strike="noStrike" dirty="0">
                          <a:effectLst/>
                        </a:rPr>
                        <a:t>, </a:t>
                      </a:r>
                      <a:r>
                        <a:rPr lang="ko-KR" altLang="en-US" sz="300" u="none" strike="noStrike" dirty="0">
                          <a:effectLst/>
                        </a:rPr>
                        <a:t>조현국</a:t>
                      </a:r>
                      <a:r>
                        <a:rPr lang="en-US" altLang="ko-KR" sz="300" u="none" strike="noStrike" dirty="0">
                          <a:effectLst/>
                        </a:rPr>
                        <a:t>, </a:t>
                      </a:r>
                      <a:r>
                        <a:rPr lang="ko-KR" altLang="en-US" sz="300" u="none" strike="noStrike" dirty="0">
                          <a:effectLst/>
                        </a:rPr>
                        <a:t>김상엽</a:t>
                      </a:r>
                      <a:endParaRPr lang="ko-KR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11560" y="140176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b="1" dirty="0" err="1" smtClean="0"/>
              <a:t>임상</a:t>
            </a:r>
            <a:r>
              <a:rPr lang="ko-KR" altLang="en-US" sz="3600" b="1" dirty="0" err="1" smtClean="0">
                <a:solidFill>
                  <a:schemeClr val="bg1"/>
                </a:solidFill>
              </a:rPr>
              <a:t>안광학</a:t>
            </a:r>
            <a:r>
              <a:rPr lang="ko-KR" altLang="en-US" sz="3600" b="1" dirty="0" smtClean="0">
                <a:solidFill>
                  <a:schemeClr val="bg1"/>
                </a:solidFill>
              </a:rPr>
              <a:t> 논문에 관한 에세이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2348880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/>
              <a:t>강원대학교 유동식</a:t>
            </a:r>
            <a:endParaRPr 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028384" y="32746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2018.12.01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614614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한국안광학회</a:t>
            </a:r>
            <a:endParaRPr lang="en-US" altLang="ko-KR" sz="1400" b="1" dirty="0" smtClean="0"/>
          </a:p>
          <a:p>
            <a:r>
              <a:rPr lang="en-US" sz="1400" b="1" dirty="0" smtClean="0"/>
              <a:t>The Korea Ophthalmic Optics Society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59755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303873"/>
              </p:ext>
            </p:extLst>
          </p:nvPr>
        </p:nvGraphicFramePr>
        <p:xfrm>
          <a:off x="179513" y="1854392"/>
          <a:ext cx="8784974" cy="40560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4255"/>
                <a:gridCol w="1512168"/>
                <a:gridCol w="207699"/>
                <a:gridCol w="1255489"/>
                <a:gridCol w="192996"/>
                <a:gridCol w="931941"/>
                <a:gridCol w="2380426"/>
              </a:tblGrid>
              <a:tr h="462644"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Reliability indices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Systematic </a:t>
                      </a:r>
                      <a:r>
                        <a:rPr lang="en-US" sz="1200" kern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error</a:t>
                      </a:r>
                      <a:r>
                        <a:rPr lang="en-US" sz="1200" strike="noStrike" kern="0" baseline="300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†</a:t>
                      </a:r>
                      <a:endParaRPr lang="en-US" sz="1200" strike="noStrike" kern="100" baseline="300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(Mean difference)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Consistency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(Degree of association)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Agreement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Note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2644"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Paired t-test, </a:t>
                      </a:r>
                      <a:endParaRPr lang="en-US" sz="1200" kern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ANOVA </a:t>
                      </a: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(analysis of variance)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o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Only mean differences, not individual differences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644"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Pearson’s correlation coefficient (r)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o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Not mean differences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Unsuitable for use in isolation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644"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Intra-class Correlation Coefficient (ICC)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  <a:endParaRPr lang="en-US" sz="1200" kern="1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o</a:t>
                      </a:r>
                      <a:endParaRPr lang="en-US" sz="1200" kern="1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endParaRPr lang="en-US" sz="1200" kern="1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o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Unsuitable for use in isolation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644"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Standard error of measurement (SEM)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  <a:tabLst>
                          <a:tab pos="2371725" algn="l"/>
                        </a:tabLs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Reflection of the reliability of the test response (score) as a result of measurement error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2644">
                <a:tc>
                  <a:txBody>
                    <a:bodyPr/>
                    <a:lstStyle/>
                    <a:p>
                      <a:pPr marL="90170" indent="-90170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Coefficient of Variation (CV)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CV should no longer be used to estimate reliability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2644"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Repeatability coefficient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Another way to present measurement error over two tests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2644"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Bland and Altman 95% limits of agreement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o</a:t>
                      </a:r>
                      <a:endParaRPr lang="en-US" sz="1200" kern="1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en-US" sz="1200" kern="1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o</a:t>
                      </a:r>
                      <a:endParaRPr lang="en-US" sz="1200" kern="1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5405" indent="-255905" algn="ctr" latinLnBrk="0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The 95% limits of agreement provide a range of error that may relate to clinical acceptability.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58186" marR="5818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2412" y="764704"/>
            <a:ext cx="830404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방법</a:t>
            </a:r>
            <a:endParaRPr lang="en-US" altLang="ko-KR" sz="1600" b="1" dirty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통계처리 방법</a:t>
            </a:r>
            <a:endParaRPr lang="en-US" altLang="ko-KR" sz="1400" b="1" dirty="0" smtClean="0"/>
          </a:p>
          <a:p>
            <a:pPr marL="180000">
              <a:lnSpc>
                <a:spcPct val="150000"/>
              </a:lnSpc>
            </a:pPr>
            <a:r>
              <a:rPr lang="ko-KR" altLang="en-US" sz="1400" dirty="0" smtClean="0"/>
              <a:t>   신뢰도</a:t>
            </a:r>
            <a:r>
              <a:rPr lang="en-GB" sz="1400" b="1" dirty="0" smtClean="0"/>
              <a:t> </a:t>
            </a:r>
            <a:r>
              <a:rPr lang="en-GB" sz="1400" dirty="0"/>
              <a:t>(</a:t>
            </a:r>
            <a:r>
              <a:rPr lang="en-US" altLang="en-US" sz="1400" dirty="0">
                <a:ea typeface="맑은 고딕" pitchFamily="50" charset="-127"/>
                <a:cs typeface="Arial" pitchFamily="34" charset="0"/>
              </a:rPr>
              <a:t>Reliability indices</a:t>
            </a:r>
            <a:r>
              <a:rPr lang="en-US" sz="1400" dirty="0" smtClean="0"/>
              <a:t>)</a:t>
            </a:r>
            <a:endParaRPr lang="en-US" altLang="ko-KR" sz="1400" b="1" dirty="0" smtClean="0"/>
          </a:p>
        </p:txBody>
      </p:sp>
      <p:sp>
        <p:nvSpPr>
          <p:cNvPr id="10" name="직사각형 9"/>
          <p:cNvSpPr/>
          <p:nvPr/>
        </p:nvSpPr>
        <p:spPr>
          <a:xfrm>
            <a:off x="1583057" y="6165304"/>
            <a:ext cx="51315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kern="0" baseline="30000" dirty="0" smtClean="0">
                <a:latin typeface="+mn-ea"/>
              </a:rPr>
              <a:t>†</a:t>
            </a:r>
            <a:r>
              <a:rPr lang="en-US" sz="1100" dirty="0" smtClean="0"/>
              <a:t>Systematic </a:t>
            </a:r>
            <a:r>
              <a:rPr lang="en-US" sz="1100" dirty="0"/>
              <a:t>error (instrument + environment + individual) + random </a:t>
            </a:r>
            <a:r>
              <a:rPr lang="en-US" sz="1100" dirty="0" smtClean="0"/>
              <a:t>error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48867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2412" y="764704"/>
            <a:ext cx="83040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방법</a:t>
            </a:r>
            <a:endParaRPr lang="en-US" altLang="ko-KR" sz="1600" b="1" dirty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연구 규모 결정</a:t>
            </a:r>
            <a:endParaRPr lang="en-US" altLang="ko-KR" sz="1400" b="1" dirty="0" smtClean="0"/>
          </a:p>
          <a:p>
            <a:pPr marL="180000">
              <a:lnSpc>
                <a:spcPct val="150000"/>
              </a:lnSpc>
            </a:pPr>
            <a:r>
              <a:rPr lang="ko-KR" altLang="en-US" sz="1400" dirty="0" smtClean="0"/>
              <a:t>   </a:t>
            </a:r>
            <a:r>
              <a:rPr lang="en-GB" altLang="ko-KR" sz="1400" dirty="0" smtClean="0"/>
              <a:t>N</a:t>
            </a:r>
            <a:r>
              <a:rPr lang="ko-KR" altLang="en-US" sz="1400" dirty="0" smtClean="0"/>
              <a:t>수 결정 방법</a:t>
            </a:r>
            <a:r>
              <a:rPr lang="en-US" altLang="ko-KR" sz="1400" dirty="0" smtClean="0"/>
              <a:t>:</a:t>
            </a:r>
            <a:r>
              <a:rPr lang="ko-KR" altLang="en-US" sz="1400" dirty="0" smtClean="0"/>
              <a:t> </a:t>
            </a:r>
            <a:r>
              <a:rPr lang="ko-KR" altLang="en-US" sz="1400" dirty="0"/>
              <a:t>효과 크기</a:t>
            </a:r>
            <a:r>
              <a:rPr lang="en-US" altLang="ko-KR" sz="1400" dirty="0"/>
              <a:t>, </a:t>
            </a:r>
            <a:r>
              <a:rPr lang="ko-KR" altLang="en-US" sz="1400" dirty="0"/>
              <a:t>유의 확률</a:t>
            </a:r>
            <a:r>
              <a:rPr lang="en-US" altLang="ko-KR" sz="1400" dirty="0"/>
              <a:t>, </a:t>
            </a:r>
            <a:r>
              <a:rPr lang="ko-KR" altLang="en-US" sz="1400" dirty="0" err="1" smtClean="0"/>
              <a:t>단측</a:t>
            </a:r>
            <a:r>
              <a:rPr lang="en-US" altLang="ko-KR" sz="1400" dirty="0" smtClean="0"/>
              <a:t>/</a:t>
            </a:r>
            <a:r>
              <a:rPr lang="ko-KR" altLang="en-US" sz="1400" dirty="0" smtClean="0"/>
              <a:t>양측 검정에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의한 </a:t>
            </a:r>
            <a:r>
              <a:rPr lang="ko-KR" altLang="en-US" sz="1400" dirty="0"/>
              <a:t>적절한 표본 </a:t>
            </a:r>
            <a:r>
              <a:rPr lang="ko-KR" altLang="en-US" sz="1400" dirty="0" smtClean="0"/>
              <a:t>크기 결정</a:t>
            </a:r>
            <a:endParaRPr lang="en-US" altLang="ko-KR" sz="1400" dirty="0" smtClean="0"/>
          </a:p>
          <a:p>
            <a:pPr marL="180000">
              <a:lnSpc>
                <a:spcPct val="150000"/>
              </a:lnSpc>
            </a:pPr>
            <a:r>
              <a:rPr lang="ko-KR" altLang="en-US" sz="1400" dirty="0" smtClean="0"/>
              <a:t>                        선행자료에서 평균과 표준편차로부터 표본 크기 결정 </a:t>
            </a:r>
            <a:endParaRPr lang="en-US" altLang="ko-KR" sz="1400" dirty="0" smtClean="0"/>
          </a:p>
          <a:p>
            <a:pPr marL="180000">
              <a:lnSpc>
                <a:spcPct val="150000"/>
              </a:lnSpc>
            </a:pPr>
            <a:r>
              <a:rPr lang="en-US" altLang="ko-KR" sz="1400" dirty="0" smtClean="0"/>
              <a:t>    </a:t>
            </a:r>
            <a:r>
              <a:rPr lang="en-US" sz="1400" dirty="0" smtClean="0"/>
              <a:t>• S</a:t>
            </a:r>
            <a:r>
              <a:rPr lang="en-GB" altLang="ko-KR" sz="1400" dirty="0" err="1" smtClean="0"/>
              <a:t>amplePower</a:t>
            </a:r>
            <a:r>
              <a:rPr lang="en-GB" altLang="ko-KR" sz="1400" dirty="0" smtClean="0"/>
              <a:t> (SPSS Inc.)</a:t>
            </a:r>
            <a:r>
              <a:rPr lang="en-US" altLang="ko-KR" sz="1400" dirty="0" smtClean="0"/>
              <a:t>, </a:t>
            </a:r>
            <a:r>
              <a:rPr lang="en-US" sz="1400" dirty="0" smtClean="0"/>
              <a:t>G*Power (</a:t>
            </a:r>
            <a:r>
              <a:rPr lang="en-GB" sz="1400" dirty="0"/>
              <a:t>Heinrich-Heine-</a:t>
            </a:r>
            <a:r>
              <a:rPr lang="en-GB" sz="1400" dirty="0" err="1"/>
              <a:t>Universität</a:t>
            </a:r>
            <a:r>
              <a:rPr lang="en-GB" sz="1400" dirty="0"/>
              <a:t> Düsseldorf</a:t>
            </a:r>
            <a:r>
              <a:rPr lang="en-US" altLang="ko-KR" sz="1400" dirty="0" smtClean="0"/>
              <a:t>) </a:t>
            </a:r>
            <a:r>
              <a:rPr lang="ko-KR" altLang="en-US" sz="1400" dirty="0" smtClean="0"/>
              <a:t>등</a:t>
            </a:r>
            <a:endParaRPr lang="en-US" altLang="ko-KR" sz="1400" dirty="0" smtClean="0"/>
          </a:p>
        </p:txBody>
      </p:sp>
      <p:grpSp>
        <p:nvGrpSpPr>
          <p:cNvPr id="5" name="그룹 4"/>
          <p:cNvGrpSpPr/>
          <p:nvPr/>
        </p:nvGrpSpPr>
        <p:grpSpPr>
          <a:xfrm>
            <a:off x="2051720" y="2474299"/>
            <a:ext cx="3960440" cy="4114048"/>
            <a:chOff x="1115616" y="2474299"/>
            <a:chExt cx="3960440" cy="4114048"/>
          </a:xfrm>
        </p:grpSpPr>
        <p:pic>
          <p:nvPicPr>
            <p:cNvPr id="9" name="그림 8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2474299"/>
              <a:ext cx="3960440" cy="41140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직사각형 3"/>
            <p:cNvSpPr/>
            <p:nvPr/>
          </p:nvSpPr>
          <p:spPr>
            <a:xfrm>
              <a:off x="1439652" y="5445224"/>
              <a:ext cx="331236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>
                <a:lnSpc>
                  <a:spcPct val="150000"/>
                </a:lnSpc>
              </a:pPr>
              <a:r>
                <a:rPr lang="en-US" sz="1000" dirty="0" smtClean="0"/>
                <a:t> </a:t>
              </a:r>
              <a:r>
                <a:rPr lang="el-GR" sz="1000" dirty="0"/>
                <a:t>α</a:t>
              </a:r>
              <a:r>
                <a:rPr lang="ko-KR" altLang="en-US" sz="1000" dirty="0"/>
                <a:t>오류</a:t>
              </a:r>
              <a:r>
                <a:rPr lang="en-US" altLang="ko-KR" sz="1000" dirty="0"/>
                <a:t>(</a:t>
              </a:r>
              <a:r>
                <a:rPr lang="ko-KR" altLang="en-US" sz="1000" dirty="0"/>
                <a:t>효과가 없다는 것을 놓칠 오류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제</a:t>
              </a:r>
              <a:r>
                <a:rPr lang="en-US" altLang="ko-KR" sz="1000" dirty="0"/>
                <a:t>1</a:t>
              </a:r>
              <a:r>
                <a:rPr lang="ko-KR" altLang="en-US" sz="1000" dirty="0"/>
                <a:t>종 오류</a:t>
              </a:r>
              <a:r>
                <a:rPr lang="en-US" altLang="ko-KR" sz="1000" dirty="0"/>
                <a:t>) </a:t>
              </a:r>
            </a:p>
            <a:p>
              <a:pPr marL="180000">
                <a:lnSpc>
                  <a:spcPct val="150000"/>
                </a:lnSpc>
              </a:pPr>
              <a:r>
                <a:rPr lang="en-US" altLang="ko-KR" sz="1000" dirty="0" smtClean="0"/>
                <a:t>         → </a:t>
              </a:r>
              <a:r>
                <a:rPr lang="ko-KR" altLang="en-US" sz="1000" dirty="0"/>
                <a:t>특이도</a:t>
              </a:r>
              <a:r>
                <a:rPr lang="en-US" altLang="ko-KR" sz="1000" dirty="0"/>
                <a:t>(</a:t>
              </a:r>
              <a:r>
                <a:rPr lang="en-GB" altLang="ko-KR" sz="1000" dirty="0"/>
                <a:t>specificity</a:t>
              </a:r>
              <a:r>
                <a:rPr lang="en-US" altLang="ko-KR" sz="1000" dirty="0"/>
                <a:t>)</a:t>
              </a:r>
            </a:p>
            <a:p>
              <a:pPr marL="180000">
                <a:lnSpc>
                  <a:spcPct val="150000"/>
                </a:lnSpc>
              </a:pPr>
              <a:r>
                <a:rPr lang="en-US" sz="1000" dirty="0" smtClean="0"/>
                <a:t> </a:t>
              </a:r>
              <a:r>
                <a:rPr lang="el-GR" sz="1000" dirty="0"/>
                <a:t>β</a:t>
              </a:r>
              <a:r>
                <a:rPr lang="ko-KR" altLang="en-US" sz="1000" dirty="0"/>
                <a:t>오류</a:t>
              </a:r>
              <a:r>
                <a:rPr lang="en-US" altLang="ko-KR" sz="1000" dirty="0"/>
                <a:t>(</a:t>
              </a:r>
              <a:r>
                <a:rPr lang="ko-KR" altLang="en-US" sz="1000" dirty="0"/>
                <a:t>효과가 있다는 것을 놓칠 오류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제</a:t>
              </a:r>
              <a:r>
                <a:rPr lang="en-US" altLang="ko-KR" sz="1000" dirty="0"/>
                <a:t>2</a:t>
              </a:r>
              <a:r>
                <a:rPr lang="ko-KR" altLang="en-US" sz="1000" dirty="0"/>
                <a:t>종 오류</a:t>
              </a:r>
              <a:r>
                <a:rPr lang="en-US" altLang="ko-KR" sz="1000" dirty="0"/>
                <a:t>) </a:t>
              </a:r>
              <a:endParaRPr lang="en-US" altLang="ko-KR" sz="1000" dirty="0" smtClean="0"/>
            </a:p>
            <a:p>
              <a:pPr marL="180000">
                <a:lnSpc>
                  <a:spcPct val="150000"/>
                </a:lnSpc>
              </a:pPr>
              <a:r>
                <a:rPr lang="en-US" altLang="ko-KR" sz="1000" dirty="0"/>
                <a:t> </a:t>
              </a:r>
              <a:r>
                <a:rPr lang="en-US" altLang="ko-KR" sz="1000" dirty="0" smtClean="0"/>
                <a:t>        → </a:t>
              </a:r>
              <a:r>
                <a:rPr lang="ko-KR" altLang="en-US" sz="1000" dirty="0"/>
                <a:t>민감도</a:t>
              </a:r>
              <a:r>
                <a:rPr lang="en-US" altLang="ko-KR" sz="1000" dirty="0"/>
                <a:t>(sensitivity)</a:t>
              </a:r>
              <a:endParaRPr lang="en-US" altLang="ko-KR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8867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2736"/>
            <a:ext cx="3907342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836712"/>
            <a:ext cx="8304044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결과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200" b="1" dirty="0" smtClean="0">
                <a:solidFill>
                  <a:srgbClr val="3333FF"/>
                </a:solidFill>
              </a:rPr>
              <a:t> 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▶ 데이터를 중복 기술하지 않는다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.</a:t>
            </a:r>
            <a:endParaRPr lang="en-US" altLang="ko-KR" sz="1400" b="1" dirty="0">
              <a:solidFill>
                <a:srgbClr val="3333FF"/>
              </a:solidFill>
            </a:endParaRPr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en-US" altLang="ko-KR" sz="1400" b="1" dirty="0" smtClean="0"/>
              <a:t>Table</a:t>
            </a:r>
            <a:r>
              <a:rPr lang="ko-KR" altLang="en-US" sz="1400" b="1" dirty="0" smtClean="0"/>
              <a:t>과 </a:t>
            </a:r>
            <a:r>
              <a:rPr lang="en-US" altLang="ko-KR" sz="1400" b="1" dirty="0" smtClean="0"/>
              <a:t>figure</a:t>
            </a:r>
            <a:endParaRPr lang="en-US" altLang="ko-KR" sz="1400" b="1" dirty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결과의 주요 특징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통계 분석의 주요 결과</a:t>
            </a:r>
            <a:endParaRPr lang="en-US" altLang="ko-KR" sz="14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746" y="2924944"/>
            <a:ext cx="8304044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고찰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200" b="1" dirty="0" smtClean="0">
                <a:solidFill>
                  <a:srgbClr val="3333FF"/>
                </a:solidFill>
              </a:rPr>
              <a:t> 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▶ 결과의 반복이 아니다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.</a:t>
            </a:r>
            <a:endParaRPr lang="en-US" altLang="ko-KR" sz="1400" b="1" dirty="0">
              <a:solidFill>
                <a:srgbClr val="3333FF"/>
              </a:solidFill>
            </a:endParaRPr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결과로부터 새롭고 주요한 측면 강조</a:t>
            </a:r>
            <a:endParaRPr lang="en-US" altLang="ko-KR" sz="1400" b="1" dirty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연구의 의미와 한계점</a:t>
            </a:r>
            <a:endParaRPr lang="en-US" altLang="ko-KR" sz="1400" b="1" dirty="0" smtClean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다른 관련 연구와 관련하여 고찰</a:t>
            </a:r>
            <a:endParaRPr lang="en-US" altLang="ko-KR" sz="1400" b="1" dirty="0" smtClean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결과가 여러 결론일 경우 별도의 </a:t>
            </a:r>
            <a:r>
              <a:rPr lang="en-US" altLang="ko-KR" sz="1400" b="1" dirty="0" smtClean="0"/>
              <a:t>‘</a:t>
            </a:r>
            <a:r>
              <a:rPr lang="ko-KR" altLang="en-US" sz="1400" b="1" dirty="0" smtClean="0"/>
              <a:t>결론</a:t>
            </a:r>
            <a:r>
              <a:rPr lang="en-US" altLang="ko-KR" sz="1400" b="1" dirty="0" smtClean="0"/>
              <a:t>’ </a:t>
            </a:r>
            <a:r>
              <a:rPr lang="ko-KR" altLang="en-US" sz="1400" b="1" dirty="0" smtClean="0"/>
              <a:t>섹션 </a:t>
            </a:r>
            <a:endParaRPr lang="en-US" altLang="ko-KR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261888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040830"/>
            <a:ext cx="8304044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결론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200" b="1" dirty="0" smtClean="0"/>
              <a:t>  </a:t>
            </a:r>
            <a:r>
              <a:rPr lang="ko-KR" altLang="en-US" sz="1400" b="1" dirty="0" smtClean="0"/>
              <a:t>▶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결과의 의미를 제공해야 한다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.</a:t>
            </a:r>
            <a:endParaRPr lang="en-US" altLang="ko-KR" sz="1400" b="1" dirty="0">
              <a:solidFill>
                <a:srgbClr val="3333FF"/>
              </a:solidFill>
            </a:endParaRPr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연구 결과를 제시된 가설과 관련하여 설명한다</a:t>
            </a:r>
            <a:r>
              <a:rPr lang="en-US" altLang="ko-KR" sz="1400" b="1" dirty="0" smtClean="0"/>
              <a:t>.</a:t>
            </a:r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/>
              <a:t>과장된 결론은 피한다</a:t>
            </a:r>
            <a:r>
              <a:rPr lang="en-US" altLang="ko-KR" sz="1400" b="1" dirty="0"/>
              <a:t>.</a:t>
            </a:r>
            <a:r>
              <a:rPr lang="ko-KR" altLang="en-US" sz="1400" b="1" dirty="0"/>
              <a:t> </a:t>
            </a:r>
            <a:endParaRPr lang="en-US" altLang="ko-KR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780928"/>
            <a:ext cx="8568952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기타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ko-KR" altLang="en-US" sz="1200" b="1" dirty="0" smtClean="0"/>
              <a:t>  </a:t>
            </a:r>
            <a:r>
              <a:rPr lang="ko-KR" altLang="en-US" sz="1400" b="1" dirty="0" smtClean="0"/>
              <a:t>▶ 저자 권리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연구 </a:t>
            </a:r>
            <a:r>
              <a:rPr lang="ko-KR" altLang="en-US" sz="1400" b="1" dirty="0" err="1" smtClean="0"/>
              <a:t>자금원</a:t>
            </a:r>
            <a:r>
              <a:rPr lang="ko-KR" altLang="en-US" sz="1400" b="1" dirty="0" smtClean="0"/>
              <a:t> 등 이해</a:t>
            </a:r>
            <a:endParaRPr lang="en-US" altLang="ko-KR" sz="1400" b="1" dirty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상반된 이해관계</a:t>
            </a:r>
            <a:endParaRPr lang="en-US" altLang="ko-KR" sz="1400" b="1" dirty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저자 기여도</a:t>
            </a:r>
            <a:endParaRPr lang="en-US" altLang="ko-KR" sz="1400" b="1" dirty="0"/>
          </a:p>
          <a:p>
            <a:pPr marL="180000">
              <a:lnSpc>
                <a:spcPct val="150000"/>
              </a:lnSpc>
            </a:pPr>
            <a:r>
              <a:rPr lang="en-US" sz="1400" b="1" dirty="0" smtClean="0"/>
              <a:t>   </a:t>
            </a:r>
            <a:r>
              <a:rPr lang="en-US" sz="1400" dirty="0" smtClean="0"/>
              <a:t>• </a:t>
            </a:r>
            <a:r>
              <a:rPr lang="ko-KR" altLang="en-US" sz="1400" dirty="0" smtClean="0"/>
              <a:t>개념화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디자인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실험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데이터 관리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분석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조사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프로젝트 관리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감독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초안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리뷰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편집</a:t>
            </a:r>
            <a:endParaRPr lang="en-US" altLang="ko-KR" sz="1400" dirty="0" smtClean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감사의 글</a:t>
            </a:r>
            <a:endParaRPr lang="en-US" altLang="ko-KR" sz="14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38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836712"/>
            <a:ext cx="856895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참고문헌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ko-KR" altLang="en-US" sz="1200" b="1" dirty="0" smtClean="0"/>
              <a:t>  </a:t>
            </a:r>
            <a:r>
              <a:rPr lang="ko-KR" altLang="en-US" sz="1400" b="1" dirty="0" smtClean="0"/>
              <a:t>▶ 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Vancouver system vs. Harvard system</a:t>
            </a:r>
            <a:endParaRPr lang="en-US" altLang="ko-KR" sz="1400" b="1" dirty="0" smtClean="0"/>
          </a:p>
        </p:txBody>
      </p:sp>
      <p:grpSp>
        <p:nvGrpSpPr>
          <p:cNvPr id="5" name="그룹 4"/>
          <p:cNvGrpSpPr/>
          <p:nvPr/>
        </p:nvGrpSpPr>
        <p:grpSpPr>
          <a:xfrm>
            <a:off x="179513" y="1910603"/>
            <a:ext cx="8823710" cy="4177861"/>
            <a:chOff x="179513" y="1910603"/>
            <a:chExt cx="8823710" cy="417786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430" y="1910603"/>
              <a:ext cx="4264793" cy="41778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3" y="1910603"/>
              <a:ext cx="4408926" cy="41778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953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682531"/>
            <a:ext cx="830404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좋은</a:t>
            </a: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원고란</a:t>
            </a:r>
            <a:r>
              <a:rPr lang="en-US" altLang="ko-KR" sz="1600" b="1" dirty="0" smtClean="0"/>
              <a:t>?</a:t>
            </a:r>
            <a:endParaRPr lang="en-US" altLang="ko-KR" sz="1600" b="1" dirty="0"/>
          </a:p>
          <a:p>
            <a:pPr>
              <a:lnSpc>
                <a:spcPct val="200000"/>
              </a:lnSpc>
            </a:pPr>
            <a:r>
              <a:rPr lang="ko-KR" altLang="en-US" sz="1400" b="1" dirty="0" smtClean="0"/>
              <a:t>  </a:t>
            </a:r>
            <a:r>
              <a:rPr lang="ko-KR" altLang="en-US" sz="1400" b="1" dirty="0"/>
              <a:t>▶ </a:t>
            </a:r>
            <a:r>
              <a:rPr lang="ko-KR" altLang="en-US" sz="1400" b="1" dirty="0">
                <a:solidFill>
                  <a:srgbClr val="3333FF"/>
                </a:solidFill>
              </a:rPr>
              <a:t>명확성</a:t>
            </a:r>
            <a:r>
              <a:rPr lang="en-US" sz="1400" b="1" dirty="0">
                <a:solidFill>
                  <a:srgbClr val="3333FF"/>
                </a:solidFill>
              </a:rPr>
              <a:t>(clarity)</a:t>
            </a:r>
            <a:r>
              <a:rPr lang="en-US" altLang="ko-KR" sz="1400" b="1" dirty="0">
                <a:solidFill>
                  <a:srgbClr val="3333FF"/>
                </a:solidFill>
              </a:rPr>
              <a:t>, </a:t>
            </a:r>
            <a:r>
              <a:rPr lang="ko-KR" altLang="en-US" sz="1400" b="1" dirty="0">
                <a:solidFill>
                  <a:srgbClr val="3333FF"/>
                </a:solidFill>
              </a:rPr>
              <a:t>간결성</a:t>
            </a:r>
            <a:r>
              <a:rPr lang="en-US" sz="1400" b="1" dirty="0">
                <a:solidFill>
                  <a:srgbClr val="3333FF"/>
                </a:solidFill>
              </a:rPr>
              <a:t>(brevity), </a:t>
            </a:r>
            <a:r>
              <a:rPr lang="ko-KR" altLang="en-US" sz="1400" b="1" dirty="0">
                <a:solidFill>
                  <a:srgbClr val="3333FF"/>
                </a:solidFill>
              </a:rPr>
              <a:t>주제의 </a:t>
            </a:r>
            <a:r>
              <a:rPr lang="ko-KR" altLang="en-US" sz="1400" b="1" dirty="0" err="1">
                <a:solidFill>
                  <a:srgbClr val="3333FF"/>
                </a:solidFill>
              </a:rPr>
              <a:t>혁신성</a:t>
            </a:r>
            <a:r>
              <a:rPr lang="en-US" sz="1400" b="1" dirty="0">
                <a:solidFill>
                  <a:srgbClr val="3333FF"/>
                </a:solidFill>
              </a:rPr>
              <a:t>(novelty</a:t>
            </a:r>
            <a:r>
              <a:rPr lang="en-US" sz="1400" dirty="0">
                <a:solidFill>
                  <a:srgbClr val="3333FF"/>
                </a:solidFill>
              </a:rPr>
              <a:t>)  + </a:t>
            </a:r>
            <a:r>
              <a:rPr lang="ko-KR" altLang="en-US" sz="1400" dirty="0" smtClean="0">
                <a:solidFill>
                  <a:srgbClr val="3333FF"/>
                </a:solidFill>
              </a:rPr>
              <a:t>시의적절성</a:t>
            </a:r>
            <a:endParaRPr lang="en-US" altLang="ko-KR" sz="1400" dirty="0" smtClean="0">
              <a:solidFill>
                <a:srgbClr val="3333FF"/>
              </a:solidFill>
            </a:endParaRPr>
          </a:p>
          <a:p>
            <a:pPr>
              <a:lnSpc>
                <a:spcPct val="200000"/>
              </a:lnSpc>
            </a:pPr>
            <a:r>
              <a:rPr lang="ko-KR" altLang="en-US" sz="1400" b="1" dirty="0"/>
              <a:t> </a:t>
            </a:r>
            <a:r>
              <a:rPr lang="ko-KR" altLang="en-US" sz="1400" b="1" dirty="0" smtClean="0"/>
              <a:t> ▶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문장은 논리적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,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간결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,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직접적인 표현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,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쉬운 단어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,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능동태</a:t>
            </a:r>
            <a:endParaRPr lang="en-US" altLang="ko-KR" sz="1400" b="1" dirty="0">
              <a:solidFill>
                <a:srgbClr val="3333FF"/>
              </a:solidFill>
            </a:endParaRPr>
          </a:p>
          <a:p>
            <a:pPr marL="180000" indent="180000">
              <a:lnSpc>
                <a:spcPct val="200000"/>
              </a:lnSpc>
            </a:pPr>
            <a:r>
              <a:rPr lang="en-US" altLang="ko-KR" sz="1400" b="1" dirty="0" smtClean="0"/>
              <a:t>- </a:t>
            </a:r>
            <a:r>
              <a:rPr lang="ko-KR" altLang="en-US" sz="1400" b="1" dirty="0" smtClean="0"/>
              <a:t>목적에 </a:t>
            </a:r>
            <a:r>
              <a:rPr lang="ko-KR" altLang="en-US" sz="1400" b="1" dirty="0"/>
              <a:t>부합되는 결과를 기술한다</a:t>
            </a:r>
            <a:r>
              <a:rPr lang="en-US" altLang="ko-KR" sz="1400" b="1" dirty="0" smtClean="0"/>
              <a:t>.</a:t>
            </a:r>
          </a:p>
          <a:p>
            <a:pPr marL="180000" indent="180000">
              <a:lnSpc>
                <a:spcPct val="200000"/>
              </a:lnSpc>
            </a:pPr>
            <a:r>
              <a:rPr lang="en-US" altLang="ko-KR" sz="1400" b="1" dirty="0" smtClean="0"/>
              <a:t>- </a:t>
            </a:r>
            <a:r>
              <a:rPr lang="ko-KR" altLang="en-US" sz="1400" b="1" dirty="0" smtClean="0"/>
              <a:t>문단 구조는 </a:t>
            </a:r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문단</a:t>
            </a:r>
            <a:r>
              <a:rPr lang="en-US" altLang="ko-KR" sz="1400" b="1" dirty="0" smtClean="0"/>
              <a:t>, 1</a:t>
            </a:r>
            <a:r>
              <a:rPr lang="ko-KR" altLang="en-US" sz="1400" b="1" dirty="0" smtClean="0"/>
              <a:t>주제만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두괄식으로 한다</a:t>
            </a:r>
            <a:r>
              <a:rPr lang="en-US" altLang="ko-KR" sz="1400" b="1" dirty="0" smtClean="0"/>
              <a:t>.</a:t>
            </a:r>
          </a:p>
          <a:p>
            <a:pPr marL="180000" indent="180000">
              <a:lnSpc>
                <a:spcPct val="200000"/>
              </a:lnSpc>
            </a:pPr>
            <a:r>
              <a:rPr lang="en-US" altLang="ko-KR" sz="1400" b="1" dirty="0" smtClean="0"/>
              <a:t>- </a:t>
            </a:r>
            <a:r>
              <a:rPr lang="ko-KR" altLang="en-US" sz="1400" b="1" dirty="0" smtClean="0"/>
              <a:t>쉬운 단어와 간결한 단문이 좋다</a:t>
            </a:r>
            <a:r>
              <a:rPr lang="en-US" altLang="ko-KR" sz="1400" b="1" dirty="0" smtClean="0"/>
              <a:t>.</a:t>
            </a:r>
          </a:p>
          <a:p>
            <a:pPr marL="180000" indent="180000">
              <a:lnSpc>
                <a:spcPct val="200000"/>
              </a:lnSpc>
            </a:pPr>
            <a:r>
              <a:rPr lang="en-US" altLang="ko-KR" sz="1400" b="1" dirty="0" smtClean="0"/>
              <a:t>- </a:t>
            </a:r>
            <a:r>
              <a:rPr lang="ko-KR" altLang="en-US" sz="1400" b="1" dirty="0" smtClean="0"/>
              <a:t>직설적이고 명확한 표현이 되도록 한다</a:t>
            </a:r>
            <a:r>
              <a:rPr lang="en-US" altLang="ko-KR" sz="1400" b="1" dirty="0" smtClean="0"/>
              <a:t>.</a:t>
            </a:r>
            <a:r>
              <a:rPr lang="ko-KR" altLang="en-US" sz="1400" b="1" dirty="0" smtClean="0"/>
              <a:t> </a:t>
            </a:r>
            <a:endParaRPr lang="en-US" altLang="ko-KR" sz="1400" b="1" dirty="0" smtClean="0"/>
          </a:p>
          <a:p>
            <a:pPr marL="180000" indent="180000">
              <a:lnSpc>
                <a:spcPct val="200000"/>
              </a:lnSpc>
            </a:pPr>
            <a:r>
              <a:rPr lang="en-US" altLang="ko-KR" sz="1400" b="1" dirty="0" smtClean="0"/>
              <a:t>- </a:t>
            </a:r>
            <a:r>
              <a:rPr lang="ko-KR" altLang="en-US" sz="1400" b="1" dirty="0" smtClean="0"/>
              <a:t>지정된 </a:t>
            </a:r>
            <a:r>
              <a:rPr lang="ko-KR" altLang="en-US" sz="1400" b="1" dirty="0"/>
              <a:t>문체가 있지는 않지만 능동태를 권장한다</a:t>
            </a:r>
            <a:r>
              <a:rPr lang="en-US" altLang="ko-KR" sz="1400" b="1" dirty="0"/>
              <a:t>.</a:t>
            </a:r>
            <a:endParaRPr lang="en-US" altLang="ko-KR" sz="1400" b="1" dirty="0" smtClean="0"/>
          </a:p>
          <a:p>
            <a:pPr marL="180000" indent="180000">
              <a:lnSpc>
                <a:spcPct val="200000"/>
              </a:lnSpc>
            </a:pPr>
            <a:r>
              <a:rPr lang="en-US" altLang="ko-KR" sz="1400" b="1" dirty="0" smtClean="0"/>
              <a:t>- </a:t>
            </a:r>
            <a:r>
              <a:rPr lang="ko-KR" altLang="en-US" sz="1400" b="1" dirty="0" smtClean="0"/>
              <a:t>표와 그림이 너무 많으면 산만하다</a:t>
            </a:r>
            <a:r>
              <a:rPr lang="en-US" altLang="ko-KR" sz="1400" b="1" dirty="0" smtClean="0"/>
              <a:t>.</a:t>
            </a:r>
          </a:p>
          <a:p>
            <a:pPr>
              <a:lnSpc>
                <a:spcPct val="200000"/>
              </a:lnSpc>
            </a:pPr>
            <a:r>
              <a:rPr lang="ko-KR" altLang="en-US" sz="1400" b="1" dirty="0"/>
              <a:t> </a:t>
            </a:r>
            <a:r>
              <a:rPr lang="ko-KR" altLang="en-US" sz="1400" b="1" dirty="0" smtClean="0"/>
              <a:t> ▶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원고를 읽고 인상적인 내용이 남도록 한다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.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  </a:t>
            </a:r>
            <a:endParaRPr lang="en-US" altLang="ko-KR" sz="1400" b="1" dirty="0">
              <a:solidFill>
                <a:srgbClr val="3333FF"/>
              </a:solidFill>
            </a:endParaRPr>
          </a:p>
        </p:txBody>
      </p:sp>
      <p:pic>
        <p:nvPicPr>
          <p:cNvPr id="1026" name="Picture 2" descr="소스 이미지 보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27051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2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412" y="970563"/>
            <a:ext cx="8304044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원고의 심사와 답변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200" b="1" dirty="0" smtClean="0"/>
              <a:t>  </a:t>
            </a:r>
            <a:r>
              <a:rPr lang="ko-KR" altLang="en-US" sz="1400" b="1" dirty="0" smtClean="0"/>
              <a:t>▶ 현명한 답변 </a:t>
            </a:r>
            <a:endParaRPr lang="en-US" altLang="ko-KR" sz="1400" b="1" dirty="0"/>
          </a:p>
          <a:p>
            <a:pPr marL="180000" lvl="0" indent="180000">
              <a:lnSpc>
                <a:spcPct val="150000"/>
              </a:lnSpc>
              <a:buFontTx/>
              <a:buChar char="-"/>
            </a:pPr>
            <a:r>
              <a:rPr kumimoji="1" lang="ko-KR" altLang="en-US" sz="1400" b="1" dirty="0" smtClean="0">
                <a:solidFill>
                  <a:srgbClr val="3333FF"/>
                </a:solidFill>
                <a:latin typeface="+mn-ea"/>
                <a:cs typeface="AdvPS9B31"/>
              </a:rPr>
              <a:t>놓치지 </a:t>
            </a:r>
            <a:r>
              <a:rPr kumimoji="1" lang="ko-KR" altLang="en-US" sz="1400" b="1" dirty="0">
                <a:solidFill>
                  <a:srgbClr val="3333FF"/>
                </a:solidFill>
                <a:latin typeface="+mn-ea"/>
                <a:cs typeface="AdvPS9B31"/>
              </a:rPr>
              <a:t>말고 </a:t>
            </a:r>
            <a:r>
              <a:rPr kumimoji="1" lang="ko-KR" altLang="en-US" sz="1400" b="1" dirty="0" smtClean="0">
                <a:solidFill>
                  <a:srgbClr val="3333FF"/>
                </a:solidFill>
                <a:latin typeface="+mn-ea"/>
                <a:cs typeface="AdvPS9B31"/>
              </a:rPr>
              <a:t>답변한다</a:t>
            </a:r>
            <a:r>
              <a:rPr kumimoji="1" lang="en-US" altLang="ko-KR" sz="1400" b="1" dirty="0" smtClean="0">
                <a:solidFill>
                  <a:srgbClr val="3333FF"/>
                </a:solidFill>
                <a:latin typeface="+mn-ea"/>
                <a:cs typeface="AdvPS9B31"/>
              </a:rPr>
              <a:t>.</a:t>
            </a:r>
            <a:endParaRPr kumimoji="1" lang="en-US" altLang="ko-KR" sz="1400" dirty="0">
              <a:solidFill>
                <a:srgbClr val="3333FF"/>
              </a:solidFill>
              <a:latin typeface="+mn-ea"/>
              <a:cs typeface="굴림" pitchFamily="50" charset="-127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ko-KR" altLang="en-US" sz="1200" dirty="0" smtClean="0">
                <a:latin typeface="+mn-ea"/>
                <a:cs typeface="AdvPS9B2B"/>
              </a:rPr>
              <a:t>심사자</a:t>
            </a:r>
            <a:r>
              <a:rPr kumimoji="1" lang="en-US" altLang="ko-KR" sz="1200" dirty="0">
                <a:latin typeface="+mn-ea"/>
                <a:cs typeface="AdvPS9B2B"/>
              </a:rPr>
              <a:t>(</a:t>
            </a:r>
            <a:r>
              <a:rPr kumimoji="1" lang="ko-KR" altLang="en-US" sz="1200" dirty="0">
                <a:latin typeface="+mn-ea"/>
                <a:cs typeface="AdvPS9B2B"/>
              </a:rPr>
              <a:t>편집위원</a:t>
            </a:r>
            <a:r>
              <a:rPr kumimoji="1" lang="en-US" altLang="ko-KR" sz="1200" dirty="0">
                <a:latin typeface="+mn-ea"/>
                <a:cs typeface="AdvPS9B2B"/>
              </a:rPr>
              <a:t>)</a:t>
            </a:r>
            <a:r>
              <a:rPr kumimoji="1" lang="ko-KR" altLang="en-US" sz="1200" dirty="0">
                <a:latin typeface="+mn-ea"/>
                <a:cs typeface="AdvPS9B2B"/>
              </a:rPr>
              <a:t>가 애쓰지 않고도 쉽게 알아 볼 수 있도록 한다</a:t>
            </a:r>
            <a:r>
              <a:rPr kumimoji="1" lang="en-US" altLang="ko-KR" sz="1200" dirty="0">
                <a:latin typeface="+mn-ea"/>
                <a:cs typeface="AdvPS9B2B"/>
              </a:rPr>
              <a:t>.</a:t>
            </a:r>
            <a:endParaRPr kumimoji="1" lang="en-US" altLang="ko-KR" sz="1200" dirty="0">
              <a:latin typeface="+mn-ea"/>
              <a:cs typeface="굴림" pitchFamily="50" charset="-127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ko-KR" altLang="en-US" sz="1200" dirty="0" smtClean="0">
                <a:latin typeface="+mn-ea"/>
                <a:cs typeface="AdvPS9B2B"/>
              </a:rPr>
              <a:t>심사자의 </a:t>
            </a:r>
            <a:r>
              <a:rPr kumimoji="1" lang="ko-KR" altLang="en-US" sz="1200" dirty="0">
                <a:latin typeface="+mn-ea"/>
                <a:cs typeface="AdvPS9B2B"/>
              </a:rPr>
              <a:t>요구사항에 집중한다</a:t>
            </a:r>
            <a:r>
              <a:rPr kumimoji="1" lang="en-US" altLang="ko-KR" sz="1200" dirty="0">
                <a:latin typeface="+mn-ea"/>
                <a:cs typeface="AdvPS9B2B"/>
              </a:rPr>
              <a:t>(</a:t>
            </a:r>
            <a:r>
              <a:rPr kumimoji="1" lang="ko-KR" altLang="en-US" sz="1200" dirty="0">
                <a:latin typeface="+mn-ea"/>
                <a:cs typeface="AdvPS9B2B"/>
              </a:rPr>
              <a:t>지적 사항에 숨겨져 있는 지적까지도 살펴본다</a:t>
            </a:r>
            <a:r>
              <a:rPr kumimoji="1" lang="en-US" altLang="ko-KR" sz="1200" dirty="0">
                <a:latin typeface="+mn-ea"/>
                <a:cs typeface="AdvPS9B2B"/>
              </a:rPr>
              <a:t>.)</a:t>
            </a:r>
            <a:endParaRPr kumimoji="1" lang="en-US" altLang="ko-KR" sz="1200" dirty="0">
              <a:latin typeface="+mn-ea"/>
              <a:cs typeface="굴림" pitchFamily="50" charset="-127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ko-KR" altLang="en-US" sz="1200" dirty="0" smtClean="0">
                <a:latin typeface="+mn-ea"/>
                <a:cs typeface="AdvPS9B2B"/>
              </a:rPr>
              <a:t>한 </a:t>
            </a:r>
            <a:r>
              <a:rPr kumimoji="1" lang="ko-KR" altLang="en-US" sz="1200" dirty="0">
                <a:latin typeface="+mn-ea"/>
                <a:cs typeface="AdvPS9B2B"/>
              </a:rPr>
              <a:t>단락의 지적 사항에도 </a:t>
            </a:r>
            <a:r>
              <a:rPr kumimoji="1" lang="ko-KR" altLang="en-US" sz="1200" dirty="0" smtClean="0">
                <a:latin typeface="+mn-ea"/>
                <a:cs typeface="AdvPS9B2B"/>
              </a:rPr>
              <a:t>하나 이상의 </a:t>
            </a:r>
            <a:r>
              <a:rPr kumimoji="1" lang="ko-KR" altLang="en-US" sz="1200" dirty="0">
                <a:latin typeface="+mn-ea"/>
                <a:cs typeface="AdvPS9B2B"/>
              </a:rPr>
              <a:t>지적된 사항이 있으므로 하나하나 분리하여 답변한다</a:t>
            </a:r>
            <a:r>
              <a:rPr kumimoji="1" lang="en-US" altLang="ko-KR" sz="1200" dirty="0">
                <a:latin typeface="+mn-ea"/>
                <a:cs typeface="AdvPS9B2B"/>
              </a:rPr>
              <a:t>.</a:t>
            </a:r>
            <a:endParaRPr kumimoji="1" lang="en-US" altLang="ko-KR" sz="1200" dirty="0">
              <a:latin typeface="+mn-ea"/>
              <a:cs typeface="굴림" pitchFamily="50" charset="-127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smtClean="0"/>
              <a:t>칭찬한 </a:t>
            </a:r>
            <a:r>
              <a:rPr lang="ko-KR" altLang="en-US" sz="1200" dirty="0"/>
              <a:t>논평까지도 답변한다</a:t>
            </a:r>
            <a:endParaRPr kumimoji="1" lang="en-US" altLang="ko-KR" sz="1200" dirty="0">
              <a:latin typeface="+mn-ea"/>
              <a:cs typeface="굴림" pitchFamily="50" charset="-127"/>
            </a:endParaRPr>
          </a:p>
          <a:p>
            <a:pPr marL="360000">
              <a:lnSpc>
                <a:spcPct val="150000"/>
              </a:lnSpc>
            </a:pPr>
            <a:endParaRPr lang="en-US" altLang="ko-KR" sz="1400" b="1" dirty="0" smtClean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kumimoji="1" lang="ko-KR" altLang="en-US" sz="1400" b="1" dirty="0" smtClean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  <a:cs typeface="AdvPS9B31" charset="0"/>
              </a:rPr>
              <a:t>공손하게 답변한다</a:t>
            </a:r>
            <a:r>
              <a:rPr kumimoji="1" lang="en-US" altLang="ko-KR" sz="1400" b="1" dirty="0" smtClean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  <a:cs typeface="AdvPS9B31" charset="0"/>
              </a:rPr>
              <a:t>.</a:t>
            </a:r>
          </a:p>
          <a:p>
            <a:pPr marL="360000" indent="10800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ko-KR" altLang="en-US" sz="1200" dirty="0" err="1" smtClean="0">
                <a:latin typeface="AdvPS9B2B" charset="0"/>
                <a:ea typeface="맑은 고딕" pitchFamily="50" charset="-127"/>
                <a:cs typeface="AdvPS9B2B" charset="0"/>
              </a:rPr>
              <a:t>심사자는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아무런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대가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없이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자신의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시간을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할애하여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논문을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심사하는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사람이다</a:t>
            </a:r>
            <a:r>
              <a:rPr kumimoji="1" lang="en-US" altLang="ko-KR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.</a:t>
            </a:r>
          </a:p>
          <a:p>
            <a:pPr marL="360000" indent="10800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심사자가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많은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지적을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하는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것은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그다지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쉽지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않다</a:t>
            </a:r>
            <a:r>
              <a:rPr kumimoji="1" lang="en-US" altLang="ko-KR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.</a:t>
            </a:r>
          </a:p>
          <a:p>
            <a:pPr marL="360000" indent="10800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지적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사항이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분명히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옳지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않는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것이라도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심사자가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스스로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느끼도록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공손한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태도로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답변한다</a:t>
            </a:r>
            <a:r>
              <a:rPr kumimoji="1" lang="en-US" altLang="ko-KR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.</a:t>
            </a:r>
          </a:p>
          <a:p>
            <a:pPr marL="360000">
              <a:lnSpc>
                <a:spcPct val="150000"/>
              </a:lnSpc>
            </a:pPr>
            <a:r>
              <a:rPr kumimoji="1" lang="en-US" altLang="ko-KR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  (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답변에서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비평하거나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반대한다는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식의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감정적인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표현은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하지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않는다</a:t>
            </a:r>
            <a:r>
              <a:rPr kumimoji="1" lang="en-US" altLang="ko-KR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.)</a:t>
            </a:r>
          </a:p>
          <a:p>
            <a:pPr marL="360000" indent="10800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과학적이고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체계적으로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답변하라</a:t>
            </a:r>
            <a:r>
              <a:rPr kumimoji="1" lang="en-US" altLang="ko-KR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.</a:t>
            </a:r>
          </a:p>
          <a:p>
            <a:pPr marL="360000" indent="10800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답변서를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보내기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전에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누군가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읽어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보도록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하라</a:t>
            </a:r>
            <a:r>
              <a:rPr kumimoji="1" lang="en-US" altLang="ko-KR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(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객관화</a:t>
            </a:r>
            <a:r>
              <a:rPr kumimoji="1" lang="en-US" altLang="ko-KR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).</a:t>
            </a:r>
          </a:p>
          <a:p>
            <a:pPr marL="360000" indent="10800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ko-KR" altLang="en-US" sz="1200" dirty="0" smtClean="0">
                <a:latin typeface="AdvPS9B2B" charset="0"/>
                <a:ea typeface="맑은 고딕" pitchFamily="50" charset="-127"/>
                <a:cs typeface="AdvPS9B2B" charset="0"/>
              </a:rPr>
              <a:t>단정적</a:t>
            </a:r>
            <a:r>
              <a:rPr kumimoji="1" lang="ko-KR" altLang="en-US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표현을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하지</a:t>
            </a:r>
            <a:r>
              <a:rPr kumimoji="1" lang="ko-KR" altLang="en-US" sz="1200" dirty="0">
                <a:latin typeface="맑은 고딕" pitchFamily="50" charset="-127"/>
                <a:ea typeface="맑은 고딕" pitchFamily="50" charset="-127"/>
                <a:cs typeface="AdvPS9B2B" charset="0"/>
              </a:rPr>
              <a:t> </a:t>
            </a:r>
            <a:r>
              <a:rPr kumimoji="1" lang="ko-KR" altLang="en-US" sz="1200" dirty="0">
                <a:latin typeface="AdvPS9B2B" charset="0"/>
                <a:ea typeface="맑은 고딕" pitchFamily="50" charset="-127"/>
                <a:cs typeface="AdvPS9B2B" charset="0"/>
              </a:rPr>
              <a:t>않는다</a:t>
            </a:r>
            <a:r>
              <a:rPr kumimoji="1" lang="en-US" altLang="ko-KR" sz="1200" dirty="0" smtClean="0">
                <a:latin typeface="맑은 고딕" pitchFamily="50" charset="-127"/>
                <a:ea typeface="맑은 고딕" pitchFamily="50" charset="-127"/>
                <a:cs typeface="AdvPS9B2B" charset="0"/>
              </a:rPr>
              <a:t>.</a:t>
            </a:r>
          </a:p>
          <a:p>
            <a:pPr marL="360000" indent="108000">
              <a:lnSpc>
                <a:spcPct val="150000"/>
              </a:lnSpc>
              <a:buFont typeface="Arial" pitchFamily="34" charset="0"/>
              <a:buChar char="•"/>
            </a:pPr>
            <a:endParaRPr kumimoji="1" lang="en-US" altLang="ko-KR" sz="1200" dirty="0">
              <a:latin typeface="맑은 고딕" pitchFamily="50" charset="-127"/>
              <a:ea typeface="맑은 고딕" pitchFamily="50" charset="-127"/>
              <a:cs typeface="굴림" pitchFamily="50" charset="-127"/>
            </a:endParaRPr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kumimoji="1" lang="ko-KR" altLang="en-US" sz="1400" b="1" dirty="0" smtClean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  <a:cs typeface="AdvPS9B31" charset="0"/>
              </a:rPr>
              <a:t>증거로 답변한다</a:t>
            </a:r>
            <a:r>
              <a:rPr kumimoji="1" lang="en-US" altLang="ko-KR" sz="1400" b="1" dirty="0" smtClean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  <a:cs typeface="AdvPS9B31" charset="0"/>
              </a:rPr>
              <a:t>.</a:t>
            </a:r>
            <a:endParaRPr kumimoji="1" lang="en-US" altLang="ko-KR" sz="1200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2052" name="Picture 4" descr=" response에 대한 이미지 결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118717"/>
            <a:ext cx="192272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80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412" y="688042"/>
            <a:ext cx="83040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원고의 심사와 답변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200" b="1" dirty="0" smtClean="0"/>
              <a:t>  </a:t>
            </a:r>
            <a:r>
              <a:rPr lang="ko-KR" altLang="en-US" sz="1400" b="1" dirty="0" smtClean="0"/>
              <a:t>▶ 친절한 심사 </a:t>
            </a:r>
            <a:endParaRPr lang="en-US" altLang="ko-KR" sz="1400" b="1" dirty="0"/>
          </a:p>
          <a:p>
            <a:pPr marL="180000" lvl="0" indent="180000">
              <a:lnSpc>
                <a:spcPct val="150000"/>
              </a:lnSpc>
              <a:buFontTx/>
              <a:buChar char="-"/>
            </a:pPr>
            <a:r>
              <a:rPr kumimoji="1" lang="ko-KR" altLang="en-US" sz="1400" b="1" dirty="0" smtClean="0">
                <a:solidFill>
                  <a:srgbClr val="3333FF"/>
                </a:solidFill>
                <a:latin typeface="+mn-ea"/>
                <a:cs typeface="AdvPS9B31"/>
              </a:rPr>
              <a:t>저자 지지자로 행동한다</a:t>
            </a:r>
            <a:r>
              <a:rPr kumimoji="1" lang="en-US" altLang="ko-KR" sz="1400" b="1" dirty="0" smtClean="0">
                <a:solidFill>
                  <a:srgbClr val="3333FF"/>
                </a:solidFill>
                <a:latin typeface="+mn-ea"/>
                <a:cs typeface="AdvPS9B31"/>
              </a:rPr>
              <a:t>.</a:t>
            </a:r>
            <a:endParaRPr kumimoji="1" lang="en-US" altLang="ko-KR" sz="1400" dirty="0">
              <a:solidFill>
                <a:srgbClr val="3333FF"/>
              </a:solidFill>
              <a:latin typeface="+mn-ea"/>
              <a:cs typeface="굴림" pitchFamily="50" charset="-127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ko-KR" altLang="en-US" sz="1200" dirty="0" smtClean="0">
                <a:latin typeface="+mn-ea"/>
                <a:cs typeface="AdvPS9B2B"/>
              </a:rPr>
              <a:t>자신의</a:t>
            </a:r>
            <a:r>
              <a:rPr kumimoji="1" lang="en-US" altLang="ko-KR" sz="1200" dirty="0">
                <a:latin typeface="+mn-ea"/>
                <a:cs typeface="AdvPS9B2B"/>
              </a:rPr>
              <a:t> </a:t>
            </a:r>
            <a:r>
              <a:rPr kumimoji="1" lang="ko-KR" altLang="en-US" sz="1200" dirty="0" smtClean="0">
                <a:latin typeface="+mn-ea"/>
                <a:cs typeface="AdvPS9B2B"/>
              </a:rPr>
              <a:t>논문을 다루듯이 심사한다</a:t>
            </a:r>
            <a:r>
              <a:rPr kumimoji="1" lang="en-US" altLang="ko-KR" sz="1200" dirty="0" smtClean="0">
                <a:latin typeface="+mn-ea"/>
                <a:cs typeface="AdvPS9B2B"/>
              </a:rPr>
              <a:t>.</a:t>
            </a: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smtClean="0">
                <a:latin typeface="+mn-ea"/>
              </a:rPr>
              <a:t>긍정적이고 </a:t>
            </a:r>
            <a:r>
              <a:rPr lang="ko-KR" altLang="en-US" sz="1200" dirty="0">
                <a:latin typeface="+mn-ea"/>
              </a:rPr>
              <a:t>객관적 </a:t>
            </a:r>
            <a:r>
              <a:rPr lang="ko-KR" altLang="en-US" sz="1200" dirty="0" err="1">
                <a:latin typeface="+mn-ea"/>
              </a:rPr>
              <a:t>균형감</a:t>
            </a:r>
            <a:r>
              <a:rPr lang="ko-KR" altLang="en-US" sz="1200" dirty="0">
                <a:latin typeface="+mn-ea"/>
              </a:rPr>
              <a:t> 있는 </a:t>
            </a:r>
            <a:r>
              <a:rPr lang="en-US" altLang="ko-KR" sz="1200" dirty="0" smtClean="0">
                <a:latin typeface="+mn-ea"/>
              </a:rPr>
              <a:t>(</a:t>
            </a:r>
            <a:r>
              <a:rPr lang="ko-KR" altLang="en-US" sz="1200" dirty="0" smtClean="0">
                <a:latin typeface="+mn-ea"/>
              </a:rPr>
              <a:t>인신 </a:t>
            </a:r>
            <a:r>
              <a:rPr lang="ko-KR" altLang="en-US" sz="1200" dirty="0">
                <a:latin typeface="+mn-ea"/>
              </a:rPr>
              <a:t>공격성이지 </a:t>
            </a:r>
            <a:r>
              <a:rPr lang="ko-KR" altLang="en-US" sz="1200" dirty="0" smtClean="0">
                <a:latin typeface="+mn-ea"/>
              </a:rPr>
              <a:t>않은</a:t>
            </a:r>
            <a:r>
              <a:rPr lang="en-US" altLang="ko-KR" sz="1200" dirty="0" smtClean="0">
                <a:latin typeface="+mn-ea"/>
              </a:rPr>
              <a:t>)</a:t>
            </a:r>
            <a:r>
              <a:rPr lang="ko-KR" altLang="en-US" sz="1200" dirty="0" smtClean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비평적 </a:t>
            </a:r>
            <a:r>
              <a:rPr lang="ko-KR" altLang="en-US" sz="1200" dirty="0" smtClean="0">
                <a:latin typeface="+mn-ea"/>
              </a:rPr>
              <a:t>태도를 유지한다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smtClean="0">
                <a:latin typeface="+mn-ea"/>
              </a:rPr>
              <a:t>비평에서 </a:t>
            </a:r>
            <a:r>
              <a:rPr lang="ko-KR" altLang="en-US" sz="1200" dirty="0">
                <a:latin typeface="+mn-ea"/>
              </a:rPr>
              <a:t>정확한 문제점과 </a:t>
            </a:r>
            <a:r>
              <a:rPr lang="ko-KR" altLang="en-US" sz="1200" dirty="0" smtClean="0">
                <a:latin typeface="+mn-ea"/>
              </a:rPr>
              <a:t>해결방법을 지적한다</a:t>
            </a:r>
            <a:r>
              <a:rPr lang="en-US" altLang="ko-KR" sz="1200" dirty="0">
                <a:latin typeface="+mn-ea"/>
              </a:rPr>
              <a:t>. </a:t>
            </a:r>
            <a:endParaRPr lang="en-US" altLang="ko-KR" sz="1200" dirty="0" smtClean="0">
              <a:latin typeface="+mn-ea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smtClean="0">
                <a:latin typeface="+mn-ea"/>
              </a:rPr>
              <a:t>애매 </a:t>
            </a:r>
            <a:r>
              <a:rPr lang="ko-KR" altLang="en-US" sz="1200" dirty="0">
                <a:latin typeface="+mn-ea"/>
              </a:rPr>
              <a:t>보호하거나 내용 없는 </a:t>
            </a:r>
            <a:r>
              <a:rPr lang="ko-KR" altLang="en-US" sz="1200" dirty="0" smtClean="0">
                <a:latin typeface="+mn-ea"/>
              </a:rPr>
              <a:t>비평을 피한다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err="1" smtClean="0">
                <a:latin typeface="+mn-ea"/>
              </a:rPr>
              <a:t>심사자와</a:t>
            </a:r>
            <a:r>
              <a:rPr lang="ko-KR" altLang="en-US" sz="1200" dirty="0" smtClean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의견이 다른 논쟁거리는 명백한 이유를 제시하도록 한다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문헌 인용</a:t>
            </a:r>
            <a:r>
              <a:rPr lang="en-US" altLang="ko-KR" sz="1200" dirty="0">
                <a:latin typeface="+mn-ea"/>
              </a:rPr>
              <a:t>). </a:t>
            </a:r>
            <a:endParaRPr lang="en-US" altLang="ko-KR" sz="1200" dirty="0" smtClean="0">
              <a:latin typeface="+mn-ea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smtClean="0">
                <a:latin typeface="+mn-ea"/>
              </a:rPr>
              <a:t>심사대상에 </a:t>
            </a:r>
            <a:r>
              <a:rPr lang="ko-KR" altLang="en-US" sz="1200" dirty="0">
                <a:latin typeface="+mn-ea"/>
              </a:rPr>
              <a:t>대한 관련 논문이나 그 분야에 대한 논문을 미리 </a:t>
            </a:r>
            <a:r>
              <a:rPr lang="ko-KR" altLang="en-US" sz="1200" dirty="0" smtClean="0">
                <a:latin typeface="+mn-ea"/>
              </a:rPr>
              <a:t>읽어 </a:t>
            </a:r>
            <a:r>
              <a:rPr lang="ko-KR" altLang="en-US" sz="1200" dirty="0">
                <a:latin typeface="+mn-ea"/>
              </a:rPr>
              <a:t>볼 필요가 있다</a:t>
            </a:r>
            <a:r>
              <a:rPr lang="en-US" altLang="ko-KR" sz="1200" dirty="0">
                <a:latin typeface="+mn-ea"/>
              </a:rPr>
              <a:t>. </a:t>
            </a:r>
            <a:endParaRPr lang="en-US" altLang="ko-KR" sz="1200" dirty="0" smtClean="0">
              <a:latin typeface="+mn-ea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smtClean="0">
                <a:latin typeface="+mn-ea"/>
              </a:rPr>
              <a:t>투고자는 </a:t>
            </a:r>
            <a:r>
              <a:rPr lang="ko-KR" altLang="en-US" sz="1200" dirty="0">
                <a:latin typeface="+mn-ea"/>
              </a:rPr>
              <a:t>그 논문에 대해 열정과 성의를 다함을 기억하라</a:t>
            </a:r>
            <a:r>
              <a:rPr lang="en-US" altLang="ko-KR" sz="1200" dirty="0">
                <a:latin typeface="+mn-ea"/>
              </a:rPr>
              <a:t>. </a:t>
            </a: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endParaRPr kumimoji="1" lang="en-US" altLang="ko-KR" sz="1200" dirty="0" smtClean="0">
              <a:latin typeface="+mn-ea"/>
              <a:cs typeface="AdvPS9B2B"/>
            </a:endParaRPr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err="1" smtClean="0">
                <a:solidFill>
                  <a:srgbClr val="3333FF"/>
                </a:solidFill>
                <a:latin typeface="+mn-ea"/>
              </a:rPr>
              <a:t>심사자는</a:t>
            </a:r>
            <a:r>
              <a:rPr lang="ko-KR" altLang="en-US" sz="1400" b="1" dirty="0" smtClean="0">
                <a:solidFill>
                  <a:srgbClr val="3333FF"/>
                </a:solidFill>
                <a:latin typeface="+mn-ea"/>
              </a:rPr>
              <a:t> </a:t>
            </a:r>
            <a:r>
              <a:rPr lang="ko-KR" altLang="en-US" sz="1400" b="1" dirty="0">
                <a:solidFill>
                  <a:srgbClr val="3333FF"/>
                </a:solidFill>
                <a:latin typeface="+mn-ea"/>
              </a:rPr>
              <a:t>저널 지지자</a:t>
            </a:r>
            <a:r>
              <a:rPr lang="en-US" altLang="ko-KR" sz="1400" b="1" dirty="0">
                <a:solidFill>
                  <a:srgbClr val="3333FF"/>
                </a:solidFill>
                <a:latin typeface="+mn-ea"/>
              </a:rPr>
              <a:t>(journal advocate)</a:t>
            </a:r>
            <a:r>
              <a:rPr lang="ko-KR" altLang="en-US" sz="1400" b="1" dirty="0">
                <a:solidFill>
                  <a:srgbClr val="3333FF"/>
                </a:solidFill>
                <a:latin typeface="+mn-ea"/>
              </a:rPr>
              <a:t>다</a:t>
            </a:r>
            <a:r>
              <a:rPr lang="en-US" altLang="ko-KR" sz="1400" b="1" dirty="0">
                <a:solidFill>
                  <a:srgbClr val="3333FF"/>
                </a:solidFill>
                <a:latin typeface="+mn-ea"/>
              </a:rPr>
              <a:t>. </a:t>
            </a:r>
            <a:endParaRPr kumimoji="1" lang="en-US" altLang="ko-KR" sz="1400" b="1" dirty="0" smtClean="0">
              <a:solidFill>
                <a:srgbClr val="3333FF"/>
              </a:solidFill>
              <a:latin typeface="맑은 고딕" pitchFamily="50" charset="-127"/>
              <a:ea typeface="맑은 고딕" pitchFamily="50" charset="-127"/>
              <a:cs typeface="AdvPS9B31" charset="0"/>
            </a:endParaRPr>
          </a:p>
          <a:p>
            <a:pPr marL="36000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b="1" dirty="0" smtClean="0">
                <a:latin typeface="+mn-ea"/>
              </a:rPr>
              <a:t>가장 그럴듯한 과학적 의미가 나타나 있는지 확인한다</a:t>
            </a:r>
            <a:r>
              <a:rPr lang="en-US" altLang="ko-KR" sz="1200" b="1" dirty="0" smtClean="0">
                <a:latin typeface="+mn-ea"/>
              </a:rPr>
              <a:t>. </a:t>
            </a:r>
          </a:p>
          <a:p>
            <a:pPr marL="360000" indent="108000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200" b="1" dirty="0">
              <a:latin typeface="+mn-ea"/>
            </a:endParaRPr>
          </a:p>
          <a:p>
            <a:pPr marL="180000" lvl="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>
                <a:solidFill>
                  <a:srgbClr val="3333FF"/>
                </a:solidFill>
                <a:latin typeface="+mn-ea"/>
              </a:rPr>
              <a:t>전문가 </a:t>
            </a:r>
            <a:r>
              <a:rPr lang="ko-KR" altLang="en-US" sz="1400" b="1" dirty="0">
                <a:solidFill>
                  <a:srgbClr val="3333FF"/>
                </a:solidFill>
                <a:latin typeface="+mn-ea"/>
              </a:rPr>
              <a:t>상호심사</a:t>
            </a:r>
            <a:r>
              <a:rPr lang="en-US" altLang="ko-KR" sz="1400" b="1" dirty="0">
                <a:solidFill>
                  <a:srgbClr val="3333FF"/>
                </a:solidFill>
                <a:latin typeface="+mn-ea"/>
              </a:rPr>
              <a:t>(peer review)</a:t>
            </a:r>
            <a:r>
              <a:rPr lang="ko-KR" altLang="en-US" sz="1400" b="1" dirty="0">
                <a:solidFill>
                  <a:srgbClr val="3333FF"/>
                </a:solidFill>
                <a:latin typeface="+mn-ea"/>
              </a:rPr>
              <a:t>의 목적 </a:t>
            </a:r>
            <a:endParaRPr kumimoji="1" lang="en-US" altLang="ko-KR" sz="1400" dirty="0">
              <a:solidFill>
                <a:srgbClr val="3333FF"/>
              </a:solidFill>
              <a:latin typeface="+mn-ea"/>
              <a:cs typeface="굴림" pitchFamily="50" charset="-127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smtClean="0">
                <a:latin typeface="+mn-ea"/>
              </a:rPr>
              <a:t>질적 </a:t>
            </a:r>
            <a:r>
              <a:rPr lang="ko-KR" altLang="en-US" sz="1200" dirty="0">
                <a:latin typeface="+mn-ea"/>
              </a:rPr>
              <a:t>확인</a:t>
            </a:r>
            <a:r>
              <a:rPr lang="en-US" altLang="ko-KR" sz="1200" dirty="0">
                <a:latin typeface="+mn-ea"/>
              </a:rPr>
              <a:t>: </a:t>
            </a:r>
            <a:r>
              <a:rPr lang="ko-KR" altLang="en-US" sz="1200" dirty="0">
                <a:latin typeface="+mn-ea"/>
              </a:rPr>
              <a:t>절차나 논리의 오류 확인 </a:t>
            </a:r>
            <a:endParaRPr lang="en-US" altLang="ko-KR" sz="1200" dirty="0" smtClean="0">
              <a:latin typeface="+mn-ea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smtClean="0">
                <a:latin typeface="+mn-ea"/>
              </a:rPr>
              <a:t>결과가 </a:t>
            </a:r>
            <a:r>
              <a:rPr lang="ko-KR" altLang="en-US" sz="1200" dirty="0">
                <a:latin typeface="+mn-ea"/>
              </a:rPr>
              <a:t>결론을 입증하는 것인지 확인 </a:t>
            </a:r>
            <a:endParaRPr lang="en-US" altLang="ko-KR" sz="1200" dirty="0" smtClean="0">
              <a:latin typeface="+mn-ea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smtClean="0">
                <a:latin typeface="+mn-ea"/>
              </a:rPr>
              <a:t>인용의 </a:t>
            </a:r>
            <a:r>
              <a:rPr lang="ko-KR" altLang="en-US" sz="1200" dirty="0">
                <a:latin typeface="+mn-ea"/>
              </a:rPr>
              <a:t>오류 확인 </a:t>
            </a:r>
            <a:endParaRPr lang="en-US" altLang="ko-KR" sz="1200" dirty="0" smtClean="0">
              <a:latin typeface="+mn-ea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smtClean="0">
                <a:latin typeface="+mn-ea"/>
              </a:rPr>
              <a:t>연구 </a:t>
            </a:r>
            <a:r>
              <a:rPr lang="ko-KR" altLang="en-US" sz="1200" dirty="0">
                <a:latin typeface="+mn-ea"/>
              </a:rPr>
              <a:t>윤리규정 준수 확인 </a:t>
            </a:r>
            <a:endParaRPr lang="en-US" altLang="ko-KR" sz="1200" dirty="0" smtClean="0">
              <a:latin typeface="+mn-ea"/>
            </a:endParaRPr>
          </a:p>
          <a:p>
            <a:pPr marL="360000" lvl="0" indent="10800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200" dirty="0" smtClean="0">
                <a:latin typeface="+mn-ea"/>
              </a:rPr>
              <a:t>연구의 </a:t>
            </a:r>
            <a:r>
              <a:rPr lang="ko-KR" altLang="en-US" sz="1200" dirty="0">
                <a:latin typeface="+mn-ea"/>
              </a:rPr>
              <a:t>독창성과 </a:t>
            </a:r>
            <a:r>
              <a:rPr lang="ko-KR" altLang="en-US" sz="1200" dirty="0" smtClean="0">
                <a:latin typeface="+mn-ea"/>
              </a:rPr>
              <a:t>의미 </a:t>
            </a:r>
            <a:r>
              <a:rPr lang="ko-KR" altLang="en-US" sz="1200" dirty="0">
                <a:latin typeface="+mn-ea"/>
              </a:rPr>
              <a:t>확인 </a:t>
            </a:r>
            <a:endParaRPr kumimoji="1" lang="en-US" altLang="ko-KR" sz="1200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3076" name="Picture 4" descr="peer review comment에 대한 이미지 결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4797152"/>
            <a:ext cx="2847975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68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412" y="811153"/>
            <a:ext cx="8520068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한국안광학회지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흔한 지적 사항들</a:t>
            </a:r>
            <a:endParaRPr lang="en-US" altLang="ko-KR" sz="1400" b="1" dirty="0"/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  ▶ 요약 부분에 약자 사용을 피한다</a:t>
            </a:r>
            <a:r>
              <a:rPr lang="en-US" altLang="ko-KR" sz="1400" b="1" dirty="0" smtClean="0"/>
              <a:t>.</a:t>
            </a:r>
            <a:endParaRPr lang="en-US" altLang="ko-KR" sz="1400" b="1" dirty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dirty="0" smtClean="0"/>
              <a:t>만약 </a:t>
            </a:r>
            <a:r>
              <a:rPr lang="ko-KR" altLang="en-US" sz="1400" dirty="0"/>
              <a:t>약자를 사용하는 경우 문장에서 처음으로 등장하는 시점에 표기하는 것이 </a:t>
            </a:r>
            <a:r>
              <a:rPr lang="ko-KR" altLang="en-US" sz="1400" dirty="0" smtClean="0"/>
              <a:t>바람직하다</a:t>
            </a:r>
            <a:r>
              <a:rPr lang="en-US" altLang="ko-KR" sz="1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  ▶ 본문 중에 보충의 의미로 영문을 표기할 때 모두 소문자로 한다</a:t>
            </a:r>
            <a:r>
              <a:rPr lang="en-US" altLang="ko-KR" sz="1400" b="1" dirty="0"/>
              <a:t>.</a:t>
            </a:r>
            <a:endParaRPr lang="ko-KR" altLang="en-US" sz="1400" dirty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dirty="0" smtClean="0"/>
              <a:t>문장 </a:t>
            </a:r>
            <a:r>
              <a:rPr lang="ko-KR" altLang="en-US" sz="1400" dirty="0"/>
              <a:t>첫 머리</a:t>
            </a:r>
            <a:r>
              <a:rPr lang="en-US" altLang="ko-KR" sz="1400" dirty="0"/>
              <a:t>, </a:t>
            </a:r>
            <a:r>
              <a:rPr lang="ko-KR" altLang="en-US" sz="1400" dirty="0"/>
              <a:t>통상의 약자의 경우</a:t>
            </a:r>
            <a:r>
              <a:rPr lang="en-US" altLang="ko-KR" sz="1400" dirty="0"/>
              <a:t>, </a:t>
            </a:r>
            <a:r>
              <a:rPr lang="ko-KR" altLang="en-US" sz="1400" dirty="0"/>
              <a:t>고유명사</a:t>
            </a:r>
            <a:r>
              <a:rPr lang="en-US" altLang="ko-KR" sz="1400" dirty="0"/>
              <a:t>, </a:t>
            </a:r>
            <a:r>
              <a:rPr lang="ko-KR" altLang="en-US" sz="1400" dirty="0"/>
              <a:t>지명</a:t>
            </a:r>
            <a:r>
              <a:rPr lang="en-US" altLang="ko-KR" sz="1400" dirty="0"/>
              <a:t>, </a:t>
            </a:r>
            <a:r>
              <a:rPr lang="ko-KR" altLang="en-US" sz="1400" dirty="0"/>
              <a:t>이름 등에 </a:t>
            </a:r>
            <a:r>
              <a:rPr lang="ko-KR" altLang="en-US" sz="1400" dirty="0" smtClean="0"/>
              <a:t>한하여 대문자</a:t>
            </a:r>
            <a:endParaRPr lang="en-US" altLang="ko-KR" sz="1400" dirty="0"/>
          </a:p>
          <a:p>
            <a:pPr>
              <a:lnSpc>
                <a:spcPct val="150000"/>
              </a:lnSpc>
            </a:pPr>
            <a:r>
              <a:rPr lang="en-US" altLang="ko-KR" sz="1400" b="1" dirty="0" smtClean="0"/>
              <a:t>  </a:t>
            </a:r>
            <a:r>
              <a:rPr lang="ko-KR" altLang="en-US" sz="1400" b="1" dirty="0" smtClean="0"/>
              <a:t>▶ 영문 </a:t>
            </a:r>
            <a:r>
              <a:rPr lang="en-GB" altLang="ko-KR" sz="1400" b="1" dirty="0" smtClean="0"/>
              <a:t>Table</a:t>
            </a:r>
            <a:r>
              <a:rPr lang="ko-KR" altLang="en-US" sz="1400" b="1" dirty="0" smtClean="0"/>
              <a:t> 내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셀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에서 첫 문자는 대문자로 </a:t>
            </a:r>
            <a:r>
              <a:rPr lang="ko-KR" altLang="en-US" sz="1400" b="1" dirty="0"/>
              <a:t>한다</a:t>
            </a:r>
            <a:r>
              <a:rPr lang="en-US" altLang="ko-KR" sz="1400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▶ 측정수치와 </a:t>
            </a:r>
            <a:r>
              <a:rPr lang="ko-KR" altLang="en-US" sz="1400" b="1" dirty="0"/>
              <a:t>단위 표시는 띄어 쓴다</a:t>
            </a:r>
            <a:r>
              <a:rPr lang="en-US" altLang="ko-KR" sz="1400" b="1" dirty="0"/>
              <a:t>. </a:t>
            </a:r>
            <a:r>
              <a:rPr lang="en-US" altLang="ko-KR" sz="1400" dirty="0" smtClean="0"/>
              <a:t>°, </a:t>
            </a:r>
            <a:r>
              <a:rPr lang="en-GB" sz="1400" b="1" dirty="0" smtClean="0"/>
              <a:t>℃, </a:t>
            </a:r>
            <a:r>
              <a:rPr lang="en-US" altLang="ko-KR" sz="1400" b="1" dirty="0" smtClean="0"/>
              <a:t>%</a:t>
            </a:r>
            <a:r>
              <a:rPr lang="ko-KR" altLang="en-US" sz="1400" b="1" dirty="0"/>
              <a:t>는 붙여 </a:t>
            </a:r>
            <a:r>
              <a:rPr lang="ko-KR" altLang="en-US" sz="1400" b="1" dirty="0" smtClean="0"/>
              <a:t>쓴다</a:t>
            </a:r>
            <a:r>
              <a:rPr lang="en-US" altLang="ko-KR" sz="1400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 (</a:t>
            </a:r>
            <a:r>
              <a:rPr lang="ko-KR" altLang="en-US" sz="1400" dirty="0" smtClean="0"/>
              <a:t>한글</a:t>
            </a:r>
            <a:r>
              <a:rPr lang="en-US" altLang="ko-KR" sz="1400" dirty="0" smtClean="0"/>
              <a:t>, </a:t>
            </a:r>
            <a:r>
              <a:rPr lang="ko-KR" altLang="en-US" sz="1400" dirty="0" smtClean="0">
                <a:solidFill>
                  <a:srgbClr val="FD1A09"/>
                </a:solidFill>
              </a:rPr>
              <a:t>아라비아 숫자와 같이 쓸 때는 붙여 쓰기 허용</a:t>
            </a:r>
            <a:r>
              <a:rPr lang="en-US" altLang="ko-KR" sz="1400" dirty="0" smtClean="0"/>
              <a:t>)  ※ </a:t>
            </a:r>
            <a:r>
              <a:rPr lang="ko-KR" altLang="en-US" sz="1400" dirty="0" smtClean="0"/>
              <a:t>영문에서 </a:t>
            </a:r>
            <a:r>
              <a:rPr lang="en-US" altLang="ko-KR" sz="1400" dirty="0" smtClean="0"/>
              <a:t>°, %</a:t>
            </a:r>
            <a:r>
              <a:rPr lang="ko-KR" altLang="en-US" sz="1400" dirty="0" smtClean="0"/>
              <a:t>를 제외하고 띄어쓰기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</a:t>
            </a:r>
            <a:r>
              <a:rPr lang="ko-KR" altLang="en-US" sz="1400" b="1" dirty="0"/>
              <a:t>▶ </a:t>
            </a:r>
            <a:r>
              <a:rPr lang="ko-KR" altLang="en-US" sz="1400" b="1" dirty="0" smtClean="0"/>
              <a:t>괄호 부호는 붙여 쓴다</a:t>
            </a:r>
            <a:r>
              <a:rPr lang="en-US" altLang="ko-KR" sz="1400" b="1" dirty="0" smtClean="0"/>
              <a:t>.  </a:t>
            </a:r>
            <a:r>
              <a:rPr lang="en-US" altLang="ko-KR" sz="1400" dirty="0" smtClean="0"/>
              <a:t>※ </a:t>
            </a:r>
            <a:r>
              <a:rPr lang="ko-KR" altLang="en-US" sz="1400" dirty="0"/>
              <a:t>영문에서 띄어쓰기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  ▶ 기준이 필요한 규칙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   1) </a:t>
            </a:r>
            <a:r>
              <a:rPr lang="ko-KR" altLang="en-US" sz="1400" b="1" dirty="0" smtClean="0"/>
              <a:t>다수 그림을 하나의 그림으로 할 때 </a:t>
            </a:r>
            <a:r>
              <a:rPr lang="en-US" altLang="ko-KR" sz="1400" b="1" dirty="0" smtClean="0"/>
              <a:t>→ Fig. 1 </a:t>
            </a:r>
            <a:r>
              <a:rPr lang="ko-KR" altLang="en-US" sz="1400" b="1" dirty="0" smtClean="0"/>
              <a:t>중에 그림을 </a:t>
            </a:r>
            <a:r>
              <a:rPr lang="en-GB" altLang="ko-KR" sz="1400" b="1" dirty="0" smtClean="0">
                <a:solidFill>
                  <a:srgbClr val="FD1A09"/>
                </a:solidFill>
              </a:rPr>
              <a:t>Fig. 1a…</a:t>
            </a:r>
            <a:r>
              <a:rPr lang="en-GB" altLang="ko-KR" sz="1400" b="1" dirty="0" smtClean="0"/>
              <a:t> </a:t>
            </a:r>
            <a:r>
              <a:rPr lang="ko-KR" altLang="en-US" sz="1400" b="1" dirty="0" smtClean="0"/>
              <a:t>또는</a:t>
            </a:r>
            <a:r>
              <a:rPr lang="en-GB" altLang="ko-KR" sz="1400" b="1" dirty="0" smtClean="0"/>
              <a:t> </a:t>
            </a:r>
            <a:r>
              <a:rPr lang="en-US" altLang="ko-KR" sz="1400" b="1" dirty="0" smtClean="0">
                <a:solidFill>
                  <a:srgbClr val="FD1A09"/>
                </a:solidFill>
              </a:rPr>
              <a:t>Fig. 1A…</a:t>
            </a:r>
            <a:r>
              <a:rPr lang="ko-KR" altLang="en-US" sz="1400" b="1" dirty="0" smtClean="0"/>
              <a:t>로 할 것인가</a:t>
            </a:r>
            <a:r>
              <a:rPr lang="en-US" altLang="ko-KR" sz="1400" b="1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   2) </a:t>
            </a:r>
            <a:r>
              <a:rPr lang="ko-KR" altLang="en-US" sz="1400" b="1" dirty="0" smtClean="0"/>
              <a:t>표의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각주를 나타낼 때 → 기호</a:t>
            </a:r>
            <a:r>
              <a:rPr lang="en-US" altLang="ko-KR" sz="1400" b="1" dirty="0" smtClean="0"/>
              <a:t>(</a:t>
            </a:r>
            <a:r>
              <a:rPr lang="en-GB" sz="1400" b="1" dirty="0">
                <a:solidFill>
                  <a:srgbClr val="FD1A09"/>
                </a:solidFill>
              </a:rPr>
              <a:t>†, ‡, §, </a:t>
            </a:r>
            <a:r>
              <a:rPr lang="en-GB" sz="1400" b="1" dirty="0" smtClean="0">
                <a:solidFill>
                  <a:srgbClr val="FD1A09"/>
                </a:solidFill>
              </a:rPr>
              <a:t>¶…</a:t>
            </a:r>
            <a:r>
              <a:rPr lang="en-US" altLang="ko-KR" sz="1400" b="1" dirty="0" smtClean="0"/>
              <a:t>) </a:t>
            </a:r>
            <a:r>
              <a:rPr lang="ko-KR" altLang="en-US" sz="1400" b="1" dirty="0" smtClean="0"/>
              <a:t>또는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알파벳</a:t>
            </a:r>
            <a:r>
              <a:rPr lang="en-US" altLang="ko-KR" sz="1400" b="1" dirty="0" smtClean="0"/>
              <a:t>(</a:t>
            </a:r>
            <a:r>
              <a:rPr lang="en-US" altLang="ko-KR" sz="1400" b="1" dirty="0" smtClean="0">
                <a:solidFill>
                  <a:srgbClr val="FD1A09"/>
                </a:solidFill>
              </a:rPr>
              <a:t>a</a:t>
            </a:r>
            <a:r>
              <a:rPr lang="en-GB" sz="1400" b="1" dirty="0" smtClean="0">
                <a:solidFill>
                  <a:srgbClr val="FD1A09"/>
                </a:solidFill>
              </a:rPr>
              <a:t>, b, c…</a:t>
            </a:r>
            <a:r>
              <a:rPr lang="en-US" altLang="ko-KR" sz="1400" b="1" dirty="0"/>
              <a:t>) </a:t>
            </a:r>
            <a:r>
              <a:rPr lang="ko-KR" altLang="en-US" sz="1400" b="1" dirty="0" smtClean="0"/>
              <a:t>으로 할 것인가</a:t>
            </a:r>
            <a:r>
              <a:rPr lang="en-US" altLang="ko-KR" sz="1400" b="1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1400" b="1" dirty="0"/>
              <a:t> ▶ </a:t>
            </a:r>
            <a:r>
              <a:rPr lang="ko-KR" altLang="en-US" sz="1400" b="1" dirty="0" smtClean="0"/>
              <a:t>저널 명은 </a:t>
            </a:r>
            <a:r>
              <a:rPr lang="ko-KR" altLang="en-US" sz="1400" b="1" dirty="0"/>
              <a:t>정해진 약자</a:t>
            </a:r>
            <a:r>
              <a:rPr lang="en-US" altLang="ko-KR" sz="1400" b="1" dirty="0" smtClean="0"/>
              <a:t>(NLM catalog in NCBI </a:t>
            </a:r>
            <a:r>
              <a:rPr lang="en-US" altLang="ko-KR" sz="1400" b="1" dirty="0"/>
              <a:t>Databases</a:t>
            </a:r>
            <a:r>
              <a:rPr lang="ko-KR" altLang="en-US" sz="1400" b="1" dirty="0"/>
              <a:t>에 수록된 약자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로 </a:t>
            </a:r>
            <a:r>
              <a:rPr lang="ko-KR" altLang="en-US" sz="1400" b="1" dirty="0" smtClean="0"/>
              <a:t>표기한다</a:t>
            </a:r>
            <a:r>
              <a:rPr lang="en-US" altLang="ko-KR" sz="1400" b="1" dirty="0" smtClean="0"/>
              <a:t>.</a:t>
            </a:r>
            <a:endParaRPr kumimoji="1" lang="en-US" altLang="ko-KR" sz="1400" dirty="0" smtClean="0">
              <a:latin typeface="+mn-ea"/>
              <a:cs typeface="AdvPS9B2B"/>
            </a:endParaRPr>
          </a:p>
        </p:txBody>
      </p:sp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8790"/>
            <a:ext cx="4945234" cy="98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245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학회지 발전을 위한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420" y="811153"/>
            <a:ext cx="830404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600" b="1" dirty="0" smtClean="0">
                <a:solidFill>
                  <a:srgbClr val="3333FF"/>
                </a:solidFill>
              </a:rPr>
              <a:t> </a:t>
            </a:r>
            <a:r>
              <a:rPr lang="ko-KR" altLang="en-US" sz="1600" b="1" dirty="0" smtClean="0">
                <a:solidFill>
                  <a:srgbClr val="3333FF"/>
                </a:solidFill>
              </a:rPr>
              <a:t>투고의 수월성 유지</a:t>
            </a:r>
            <a:endParaRPr lang="en-US" altLang="ko-KR" sz="1600" b="1" dirty="0">
              <a:solidFill>
                <a:srgbClr val="3333FF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  ▶ 투고 가이드</a:t>
            </a:r>
            <a:r>
              <a:rPr lang="en-US" altLang="ko-KR" sz="1400" b="1" dirty="0" smtClean="0"/>
              <a:t>(</a:t>
            </a:r>
            <a:r>
              <a:rPr lang="en-GB" altLang="ko-KR" sz="1400" b="1" dirty="0" smtClean="0"/>
              <a:t>template</a:t>
            </a:r>
            <a:r>
              <a:rPr lang="en-US" altLang="ko-KR" sz="1400" b="1" dirty="0" smtClean="0"/>
              <a:t>) </a:t>
            </a:r>
            <a:r>
              <a:rPr lang="ko-KR" altLang="en-US" sz="1400" b="1" dirty="0" smtClean="0"/>
              <a:t>적극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활용을 위한 안내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  ▶ </a:t>
            </a:r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차적으로 투고형식 준수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미비점 보완</a:t>
            </a:r>
            <a:r>
              <a:rPr lang="en-US" altLang="ko-KR" sz="1400" b="1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  </a:t>
            </a:r>
            <a:r>
              <a:rPr lang="ko-KR" altLang="en-US" sz="1400" b="1" dirty="0"/>
              <a:t>▶ </a:t>
            </a:r>
            <a:r>
              <a:rPr lang="ko-KR" altLang="en-US" sz="1400" b="1" dirty="0" smtClean="0"/>
              <a:t>투고내용의  최소 구비요건 준수</a:t>
            </a:r>
            <a:r>
              <a:rPr lang="en-US" altLang="ko-KR" sz="1400" b="1" dirty="0" smtClean="0"/>
              <a:t>(</a:t>
            </a:r>
            <a:r>
              <a:rPr lang="ko-KR" altLang="en-US" sz="1400" b="1" dirty="0" err="1" smtClean="0"/>
              <a:t>신규성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진보성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학술적 가치</a:t>
            </a:r>
            <a:r>
              <a:rPr lang="en-US" altLang="ko-KR" sz="1400" b="1" dirty="0" smtClean="0"/>
              <a:t>)</a:t>
            </a:r>
          </a:p>
          <a:p>
            <a:pPr>
              <a:lnSpc>
                <a:spcPct val="150000"/>
              </a:lnSpc>
            </a:pPr>
            <a:endParaRPr lang="en-US" altLang="ko-KR" sz="1400" b="1" dirty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600" b="1" dirty="0">
                <a:solidFill>
                  <a:srgbClr val="3333FF"/>
                </a:solidFill>
              </a:rPr>
              <a:t> </a:t>
            </a:r>
            <a:r>
              <a:rPr lang="ko-KR" altLang="en-US" sz="1600" b="1" dirty="0" smtClean="0">
                <a:solidFill>
                  <a:srgbClr val="3333FF"/>
                </a:solidFill>
              </a:rPr>
              <a:t>연구윤리 강화 필요성</a:t>
            </a:r>
            <a:endParaRPr lang="en-US" altLang="ko-KR" sz="1600" b="1" dirty="0">
              <a:solidFill>
                <a:srgbClr val="3333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 smtClean="0"/>
              <a:t>  </a:t>
            </a:r>
            <a:r>
              <a:rPr lang="ko-KR" altLang="en-US" sz="1400" b="1" dirty="0" smtClean="0"/>
              <a:t>▶ </a:t>
            </a:r>
            <a:r>
              <a:rPr lang="ko-KR" altLang="en-US" sz="1400" b="1" dirty="0"/>
              <a:t>지속적 생명윤리교육</a:t>
            </a:r>
            <a:r>
              <a:rPr lang="en-US" altLang="ko-KR" sz="1400" b="1" dirty="0"/>
              <a:t> </a:t>
            </a:r>
            <a:r>
              <a:rPr lang="ko-KR" altLang="en-US" sz="1400" b="1" dirty="0" smtClean="0"/>
              <a:t>강화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▶ </a:t>
            </a:r>
            <a:r>
              <a:rPr lang="ko-KR" altLang="en-US" sz="1400" b="1" dirty="0"/>
              <a:t>임상연구에서 </a:t>
            </a:r>
            <a:r>
              <a:rPr lang="en-GB" altLang="ko-KR" sz="1400" b="1" dirty="0"/>
              <a:t>IRB</a:t>
            </a:r>
            <a:r>
              <a:rPr lang="ko-KR" altLang="en-US" sz="1400" b="1" dirty="0"/>
              <a:t>승인 의무화 준비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설문도 승인 </a:t>
            </a:r>
            <a:r>
              <a:rPr lang="ko-KR" altLang="en-US" sz="1400" b="1" dirty="0" smtClean="0"/>
              <a:t>대상임</a:t>
            </a:r>
            <a:r>
              <a:rPr lang="en-US" altLang="ko-KR" sz="1400" b="1" dirty="0" smtClean="0"/>
              <a:t>)</a:t>
            </a:r>
            <a:endParaRPr lang="en-US" altLang="ko-KR" sz="1400" b="1" dirty="0"/>
          </a:p>
          <a:p>
            <a:pPr>
              <a:lnSpc>
                <a:spcPct val="150000"/>
              </a:lnSpc>
            </a:pPr>
            <a:r>
              <a:rPr lang="en-US" altLang="ko-KR" sz="1400" b="1" dirty="0"/>
              <a:t> </a:t>
            </a:r>
            <a:endParaRPr lang="en-US" altLang="ko-KR" sz="1200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600" b="1" dirty="0" smtClean="0">
                <a:solidFill>
                  <a:srgbClr val="3333FF"/>
                </a:solidFill>
              </a:rPr>
              <a:t> KCI</a:t>
            </a:r>
            <a:r>
              <a:rPr lang="ko-KR" altLang="en-US" sz="1600" b="1" dirty="0" smtClean="0">
                <a:solidFill>
                  <a:srgbClr val="3333FF"/>
                </a:solidFill>
              </a:rPr>
              <a:t>등재지로서 보건 및 기타 관련 분야와의 공동연구 활성화</a:t>
            </a:r>
            <a:endParaRPr lang="en-US" altLang="ko-KR" sz="1600" b="1" dirty="0" smtClean="0">
              <a:solidFill>
                <a:srgbClr val="3333FF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  ▶ 학부 및 대학원생 투고 장려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ko-KR" altLang="en-US" sz="1400" b="1" dirty="0"/>
              <a:t> </a:t>
            </a:r>
            <a:r>
              <a:rPr lang="ko-KR" altLang="en-US" sz="1400" b="1" dirty="0" smtClean="0"/>
              <a:t> ▶ 학교 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학교</a:t>
            </a:r>
            <a:r>
              <a:rPr lang="en-US" altLang="ko-KR" sz="1400" b="1" dirty="0" smtClean="0"/>
              <a:t>-</a:t>
            </a:r>
            <a:r>
              <a:rPr lang="ko-KR" altLang="en-US" sz="1400" b="1" dirty="0" smtClean="0"/>
              <a:t>산업체 간 공동연구 환경 조성</a:t>
            </a:r>
            <a:endParaRPr lang="en-US" altLang="ko-KR" sz="1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0292" y="6647789"/>
            <a:ext cx="8354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끝 페이지</a:t>
            </a:r>
            <a:r>
              <a:rPr lang="en-US" altLang="ko-KR" sz="1000" b="1" dirty="0" smtClean="0"/>
              <a:t>)</a:t>
            </a:r>
            <a:endParaRPr lang="en-US" sz="1000" b="1" dirty="0"/>
          </a:p>
        </p:txBody>
      </p:sp>
      <p:pic>
        <p:nvPicPr>
          <p:cNvPr id="4098" name="Picture 2" descr="suggest improvement에 대한 이미지 결과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725144"/>
            <a:ext cx="173355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5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132041" y="-8313"/>
            <a:ext cx="7020272" cy="2204864"/>
          </a:xfrm>
          <a:prstGeom prst="rect">
            <a:avLst/>
          </a:prstGeom>
          <a:solidFill>
            <a:srgbClr val="82ABE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직사각형 3"/>
          <p:cNvSpPr/>
          <p:nvPr/>
        </p:nvSpPr>
        <p:spPr>
          <a:xfrm>
            <a:off x="2132041" y="2808312"/>
            <a:ext cx="5824335" cy="3284984"/>
          </a:xfrm>
          <a:prstGeom prst="rect">
            <a:avLst/>
          </a:prstGeom>
          <a:solidFill>
            <a:srgbClr val="82ABE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직사각형 4"/>
          <p:cNvSpPr/>
          <p:nvPr/>
        </p:nvSpPr>
        <p:spPr>
          <a:xfrm>
            <a:off x="8308103" y="2814180"/>
            <a:ext cx="847470" cy="3284984"/>
          </a:xfrm>
          <a:prstGeom prst="rect">
            <a:avLst/>
          </a:prstGeom>
          <a:solidFill>
            <a:srgbClr val="82ABE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19673" y="1412776"/>
            <a:ext cx="51125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ko-KR" altLang="en-US" sz="1600" b="1" dirty="0" smtClean="0"/>
              <a:t>▶ </a:t>
            </a:r>
            <a:r>
              <a:rPr lang="ko-KR" altLang="en-US" sz="1600" b="1" dirty="0" err="1" smtClean="0"/>
              <a:t>한국안광학학회지</a:t>
            </a:r>
            <a:r>
              <a:rPr lang="ko-KR" altLang="en-US" sz="1600" b="1" dirty="0" smtClean="0"/>
              <a:t> 위상 제고</a:t>
            </a:r>
            <a:endParaRPr lang="en-US" altLang="ko-KR" sz="1600" b="1" dirty="0" smtClean="0"/>
          </a:p>
          <a:p>
            <a:pPr>
              <a:lnSpc>
                <a:spcPct val="250000"/>
              </a:lnSpc>
            </a:pPr>
            <a:r>
              <a:rPr lang="ko-KR" altLang="en-US" sz="1600" b="1" dirty="0"/>
              <a:t>▶ </a:t>
            </a:r>
            <a:r>
              <a:rPr lang="ko-KR" altLang="en-US" sz="1600" b="1" dirty="0" err="1" smtClean="0"/>
              <a:t>임상안광학</a:t>
            </a:r>
            <a:r>
              <a:rPr lang="ko-KR" altLang="en-US" sz="1600" b="1" dirty="0" smtClean="0"/>
              <a:t> 연구의 한계점 극복</a:t>
            </a:r>
            <a:endParaRPr lang="en-US" altLang="ko-KR" sz="1600" b="1" dirty="0" smtClean="0"/>
          </a:p>
          <a:p>
            <a:pPr>
              <a:lnSpc>
                <a:spcPct val="250000"/>
              </a:lnSpc>
            </a:pPr>
            <a:r>
              <a:rPr lang="ko-KR" altLang="en-US" sz="1600" b="1" dirty="0" smtClean="0"/>
              <a:t>▶ </a:t>
            </a:r>
            <a:r>
              <a:rPr lang="ko-KR" altLang="en-US" sz="1600" b="1" dirty="0" err="1" smtClean="0"/>
              <a:t>학회지의</a:t>
            </a:r>
            <a:r>
              <a:rPr lang="ko-KR" altLang="en-US" sz="1600" b="1" dirty="0" smtClean="0"/>
              <a:t> 내용 및 형식의 완결성 추구</a:t>
            </a:r>
            <a:endParaRPr lang="en-US" altLang="ko-KR" sz="1600" b="1" dirty="0" smtClean="0"/>
          </a:p>
          <a:p>
            <a:pPr>
              <a:lnSpc>
                <a:spcPct val="250000"/>
              </a:lnSpc>
            </a:pPr>
            <a:r>
              <a:rPr lang="ko-KR" altLang="en-US" sz="1600" b="1" dirty="0" smtClean="0"/>
              <a:t>▶ 연구의 기획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실행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투고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출판의 </a:t>
            </a:r>
            <a:r>
              <a:rPr lang="ko-KR" altLang="en-US" sz="1600" b="1" dirty="0" err="1" smtClean="0"/>
              <a:t>선순환</a:t>
            </a:r>
            <a:r>
              <a:rPr lang="ko-KR" altLang="en-US" sz="1600" b="1" dirty="0" smtClean="0"/>
              <a:t> 유도</a:t>
            </a:r>
            <a:endParaRPr lang="en-US" altLang="ko-KR" sz="1600" b="1" dirty="0" smtClean="0"/>
          </a:p>
          <a:p>
            <a:pPr>
              <a:lnSpc>
                <a:spcPct val="250000"/>
              </a:lnSpc>
            </a:pPr>
            <a:r>
              <a:rPr lang="ko-KR" altLang="ko-KR" sz="1600" b="1" dirty="0" smtClean="0"/>
              <a:t>▶</a:t>
            </a: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원고 저자</a:t>
            </a:r>
            <a:r>
              <a:rPr lang="en-US" altLang="ko-KR" sz="1600" b="1" dirty="0" smtClean="0"/>
              <a:t>, </a:t>
            </a:r>
            <a:r>
              <a:rPr lang="ko-KR" altLang="en-US" sz="1600" b="1" dirty="0" err="1" smtClean="0"/>
              <a:t>심사자로서</a:t>
            </a:r>
            <a:r>
              <a:rPr lang="ko-KR" altLang="en-US" sz="1600" b="1" dirty="0" smtClean="0"/>
              <a:t> 느낀 점</a:t>
            </a:r>
            <a:endParaRPr lang="en-US" sz="1600" b="1" dirty="0"/>
          </a:p>
        </p:txBody>
      </p:sp>
      <p:cxnSp>
        <p:nvCxnSpPr>
          <p:cNvPr id="7" name="직선 연결선 6"/>
          <p:cNvCxnSpPr/>
          <p:nvPr/>
        </p:nvCxnSpPr>
        <p:spPr>
          <a:xfrm>
            <a:off x="251520" y="108817"/>
            <a:ext cx="0" cy="431173"/>
          </a:xfrm>
          <a:prstGeom prst="line">
            <a:avLst/>
          </a:prstGeom>
          <a:ln w="63500">
            <a:solidFill>
              <a:srgbClr val="0B11F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/>
              <a:t>강연의 지향점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4727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144440"/>
              </p:ext>
            </p:extLst>
          </p:nvPr>
        </p:nvGraphicFramePr>
        <p:xfrm>
          <a:off x="323528" y="1196727"/>
          <a:ext cx="8424936" cy="53286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4564"/>
                <a:gridCol w="7456316"/>
                <a:gridCol w="504056"/>
              </a:tblGrid>
              <a:tr h="94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effectLst/>
                          <a:latin typeface="+mn-ea"/>
                          <a:ea typeface="+mn-ea"/>
                        </a:rPr>
                        <a:t>4(2)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안경테 교환에 대한 연구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7(2)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대칭난시안과 비대칭난시안에 관한 연구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Survey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8(2)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굴절력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매트릭스에 의한 양안의 </a:t>
                      </a:r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굴절력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차이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Survey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9(2)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시력보정용 안경렌즈의 규격에 관한 비교 고찰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10(1)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광시증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환자를 위해 개발된 </a:t>
                      </a:r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광변색렌즈와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임상 효과 평가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Cohort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10(3)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시력 보정용 안경렌즈의 규격 비교 연구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11(1)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안경렌즈 코팅의 평가 방법에 관한 비교 연구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11(3)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국내외 안경제품들의 디자인 및 브랜드 인지도와 선호도에 관한 조사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Questionnaire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12(2)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콘택트렌즈의 광투과율 특성 평가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13(1)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졸</a:t>
                      </a:r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겔법에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의한 착색이 가능한 하드코팅의 분광 및 표면 특성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13(2)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회선수직사위의 프리즘 교정 증례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Case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13(2)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가상 굴절검사 교육에 대한 평가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 dirty="0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13(2)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음주 후 시간경과에 따른 시력의 변화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Cohort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13(3)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안경렌즈의 자외선 차단 평가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13(4)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십자와 적록 조합시표를 이용한 노안 가입도 측정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13(4)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한국인의 </a:t>
                      </a:r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20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대에서 각막난시에 의한 전난시량의 예측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Survey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14(1)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누진 가입도 렌즈의 규격 비교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14(1)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안경테 표준규격 실태에 관한 비교 연구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14(1)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주문형 렌즈의 규격 비교 연구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15(1)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자동렌즈미터를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이용한 소프트 콘택트렌즈의 </a:t>
                      </a:r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굴절력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측정 방법에 관한 신뢰도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15(1)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코팅막 식각으로 인한 플라스틱 렌즈의 특성 변화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15(1)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일과 중 조절기능 변화에 관한 연구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Survey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15(2)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머리 위치에 따른 사위도의 변화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Diagnostic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15(3)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구면 </a:t>
                      </a:r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RGP 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렌즈의 처방 굴절력 예측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Diagnostic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16(1)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일과 중 근거리 작업에 따른 조절기능의 변화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Survey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16(1)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2D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와 </a:t>
                      </a:r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3D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입체 영상 시청에서 나타난 자각 증상과 입체시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16(2)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Anaglyph 3D 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입체 영상 시청후의 시기능변화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16(3)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타각적 굴절검사를 이용한 토릭 소프트 렌즈 회전 평가의 유용성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Diagnostic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17(2)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양안시가 정상인 </a:t>
                      </a:r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20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대 초반 성인의 </a:t>
                      </a:r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CA/C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비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Survey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17(2)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3D 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영상 시청 시 시각반응의 평가 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17(2)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스마트폰 시청 후 나타난 근거리 사위 및 폭주근점의 변화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17(2)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2D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와 </a:t>
                      </a:r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3D 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영상 시청 후 나타난 사위도 및 자각증상의변화 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17(3)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안경테 종류에 따른 유발프리즘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18(2)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백내장 수술 경향과 굴절상태 </a:t>
                      </a:r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충북 지역의 안경원 중심으로 조사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Survey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18(2)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노안 연령에서 한글서체의 선호도와 가독성 평가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18(2)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가정용 </a:t>
                      </a:r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3D TV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의 근거리 시청이 조절기능에 미치는 영향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18(3)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콘택트렌즈를 임시 제거한 상태에서의 착용 조건에 따른 굴절력 변화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Cohort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18(3)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사위에서 습관적인 머리위치의 평가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Diagnostic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19(3)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사위별 가입렌즈에 따른 자극 </a:t>
                      </a:r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AC/A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비와 반응 </a:t>
                      </a:r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AC/A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비의 비교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20(2)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Von </a:t>
                      </a:r>
                      <a:r>
                        <a:rPr lang="en-US" altLang="ko-KR" sz="400" u="none" strike="noStrike" dirty="0" err="1">
                          <a:effectLst/>
                          <a:latin typeface="+mn-ea"/>
                          <a:ea typeface="+mn-ea"/>
                        </a:rPr>
                        <a:t>Graefe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법의 프리즘 </a:t>
                      </a:r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세팅에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따른 사위검사의 비교 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Diagnostic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20(3)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3D TV 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근거리 시청에 따른 사위도와 조절성폭주비 평가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20(3)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타각적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및 자각적으로 결정된 </a:t>
                      </a:r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조절래그의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특성과 상관관계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Survey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20(3)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가입렌즈 도수와 프리즘 굴절력 변화에 따른 반응 </a:t>
                      </a:r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AC/A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비와 </a:t>
                      </a:r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CA/C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비 비교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21(2)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비정시안에서 운무적용에 따른 자각적 및 자동굴절검사의 조절제어효과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21(3)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진단기준 차이가 폭주부족의 빈도에 미치는 영향 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Diagnostic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21(3)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세막대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검사에서 막대 간 거리와 막대두께 차이에 의한 </a:t>
                      </a:r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동적입체시력의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변화 </a:t>
                      </a:r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(21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권 </a:t>
                      </a:r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호 </a:t>
                      </a:r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번</a:t>
                      </a:r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21(3)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유발된 난시성 흐림에 의한 신체 안정성 감소의 원인분석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21(4)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누진다초점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렌즈 착용의 자각적 만족감에 미치는 요인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22(1)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국내 유통 </a:t>
                      </a:r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광변색렌즈의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퇴색속도 평가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Applied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22(2)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ko-KR" sz="400" u="none" strike="noStrike">
                          <a:effectLst/>
                          <a:latin typeface="+mn-ea"/>
                          <a:ea typeface="+mn-ea"/>
                        </a:rPr>
                        <a:t>Von Graefe</a:t>
                      </a:r>
                      <a:r>
                        <a:rPr lang="ko-KR" altLang="en-US" sz="400" u="none" strike="noStrike">
                          <a:effectLst/>
                          <a:latin typeface="+mn-ea"/>
                          <a:ea typeface="+mn-ea"/>
                        </a:rPr>
                        <a:t>검사에서 분리 프리즘이 수평사위에 미치는 영향</a:t>
                      </a:r>
                      <a:endParaRPr lang="ko-KR" alt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Diagnostic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22(2)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자각적과 자동굴절검사에서 조절자극 및 운무적용에 따른 측정값의 변화와 두 검사간의 상관성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22(3)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400" u="none" strike="noStrike" dirty="0" err="1">
                          <a:effectLst/>
                          <a:latin typeface="+mn-ea"/>
                          <a:ea typeface="+mn-ea"/>
                        </a:rPr>
                        <a:t>Verhoeff</a:t>
                      </a:r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400" u="none" strike="noStrike" dirty="0" err="1">
                          <a:effectLst/>
                          <a:latin typeface="+mn-ea"/>
                          <a:ea typeface="+mn-ea"/>
                        </a:rPr>
                        <a:t>Stereoptor</a:t>
                      </a:r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검사에서 </a:t>
                      </a:r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입체시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인지 임계기울기의 분포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Survey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22(3)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굴절력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매트릭스에 근거한 </a:t>
                      </a:r>
                      <a:r>
                        <a:rPr lang="en-US" altLang="ko-KR" sz="400" u="none" strike="noStrike" dirty="0" err="1">
                          <a:effectLst/>
                          <a:latin typeface="+mn-ea"/>
                          <a:ea typeface="+mn-ea"/>
                        </a:rPr>
                        <a:t>Javal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법칙의 신뢰도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Survey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22(4)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융합이향운동이 개입된 </a:t>
                      </a:r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양안단일시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및 복시상태가 낙상위험에 미치는 영향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23(1)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양안시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검사의 임상 자료와 상관관계의 비교 해석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Cross-sectional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23(2)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충동안구운동 평가를 위한 </a:t>
                      </a:r>
                      <a:r>
                        <a:rPr lang="ko-KR" altLang="en-US" sz="400" u="none" strike="noStrike" dirty="0" err="1">
                          <a:effectLst/>
                          <a:latin typeface="+mn-ea"/>
                          <a:ea typeface="+mn-ea"/>
                        </a:rPr>
                        <a:t>아이트래커의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 적용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Diagnostic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23(2)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Von </a:t>
                      </a:r>
                      <a:r>
                        <a:rPr lang="en-US" altLang="ko-KR" sz="400" u="none" strike="noStrike" dirty="0" err="1">
                          <a:effectLst/>
                          <a:latin typeface="+mn-ea"/>
                          <a:ea typeface="+mn-ea"/>
                        </a:rPr>
                        <a:t>Graefe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와 </a:t>
                      </a:r>
                      <a:r>
                        <a:rPr lang="en-US" altLang="ko-KR" sz="400" u="none" strike="noStrike" dirty="0">
                          <a:effectLst/>
                          <a:latin typeface="+mn-ea"/>
                          <a:ea typeface="+mn-ea"/>
                        </a:rPr>
                        <a:t>Howell </a:t>
                      </a:r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사위카드 검사에서 분리 프리즘이 수평사위에 미치는 영향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Diagnostic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23(2)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알코올 섭취 후 일시적인 굴절변화와 눈 광학성분의 변화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Cohort 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  <a:tr h="90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effectLst/>
                          <a:latin typeface="+mn-ea"/>
                          <a:ea typeface="+mn-ea"/>
                        </a:rPr>
                        <a:t>23(3)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400" u="none" strike="noStrike" dirty="0">
                          <a:effectLst/>
                          <a:latin typeface="+mn-ea"/>
                          <a:ea typeface="+mn-ea"/>
                        </a:rPr>
                        <a:t>유발된 굴절이상이 보행패턴에 미치는 영향</a:t>
                      </a:r>
                      <a:endParaRPr lang="ko-KR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400" u="none" strike="noStrike" dirty="0">
                          <a:effectLst/>
                          <a:latin typeface="+mn-ea"/>
                          <a:ea typeface="+mn-ea"/>
                        </a:rPr>
                        <a:t>Experimental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graphicFrame>
        <p:nvGraphicFramePr>
          <p:cNvPr id="4" name="차트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2887111"/>
              </p:ext>
            </p:extLst>
          </p:nvPr>
        </p:nvGraphicFramePr>
        <p:xfrm>
          <a:off x="2699792" y="2325073"/>
          <a:ext cx="5004608" cy="3912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발표논문 연구설계</a:t>
            </a:r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(study designs) 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현황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1220559"/>
            <a:ext cx="5976664" cy="1152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rgbClr val="3333FF"/>
                </a:solidFill>
              </a:rPr>
              <a:t>▶ </a:t>
            </a:r>
            <a:r>
              <a:rPr lang="ko-KR" altLang="en-US" sz="1600" dirty="0">
                <a:solidFill>
                  <a:srgbClr val="3333FF"/>
                </a:solidFill>
              </a:rPr>
              <a:t>학문분야</a:t>
            </a:r>
            <a:r>
              <a:rPr lang="en-US" altLang="ko-KR" sz="1600" dirty="0">
                <a:solidFill>
                  <a:srgbClr val="3333FF"/>
                </a:solidFill>
              </a:rPr>
              <a:t>(discipline)</a:t>
            </a:r>
            <a:r>
              <a:rPr lang="ko-KR" altLang="en-US" sz="1600" dirty="0">
                <a:solidFill>
                  <a:srgbClr val="3333FF"/>
                </a:solidFill>
              </a:rPr>
              <a:t>에 맞는 설계인가</a:t>
            </a:r>
            <a:r>
              <a:rPr lang="en-US" altLang="ko-KR" sz="1600" dirty="0" smtClean="0">
                <a:solidFill>
                  <a:srgbClr val="3333FF"/>
                </a:solidFill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3333FF"/>
                </a:solidFill>
              </a:rPr>
              <a:t>▶ 임상연구</a:t>
            </a:r>
            <a:r>
              <a:rPr lang="en-US" altLang="ko-KR" sz="1600" dirty="0" smtClean="0">
                <a:solidFill>
                  <a:srgbClr val="3333FF"/>
                </a:solidFill>
              </a:rPr>
              <a:t>/</a:t>
            </a:r>
            <a:r>
              <a:rPr lang="ko-KR" altLang="en-US" sz="1600" dirty="0" smtClean="0">
                <a:solidFill>
                  <a:srgbClr val="3333FF"/>
                </a:solidFill>
              </a:rPr>
              <a:t>실험연구</a:t>
            </a:r>
            <a:r>
              <a:rPr lang="en-US" altLang="ko-KR" sz="1600" dirty="0" smtClean="0">
                <a:solidFill>
                  <a:srgbClr val="3333FF"/>
                </a:solidFill>
              </a:rPr>
              <a:t>(observational/experimental study)</a:t>
            </a:r>
            <a:r>
              <a:rPr lang="ko-KR" altLang="en-US" sz="1600" dirty="0" smtClean="0">
                <a:solidFill>
                  <a:srgbClr val="3333FF"/>
                </a:solidFill>
              </a:rPr>
              <a:t>인가</a:t>
            </a:r>
            <a:r>
              <a:rPr lang="en-US" altLang="ko-KR" sz="1600" dirty="0" smtClean="0">
                <a:solidFill>
                  <a:srgbClr val="3333FF"/>
                </a:solidFill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rgbClr val="3333FF"/>
                </a:solidFill>
              </a:rPr>
              <a:t>▶ </a:t>
            </a:r>
            <a:r>
              <a:rPr lang="ko-KR" altLang="en-US" sz="1600" dirty="0" smtClean="0">
                <a:solidFill>
                  <a:srgbClr val="3333FF"/>
                </a:solidFill>
              </a:rPr>
              <a:t>연구설계에 맞는 </a:t>
            </a:r>
            <a:r>
              <a:rPr lang="en-US" altLang="ko-KR" sz="1600" dirty="0" smtClean="0">
                <a:solidFill>
                  <a:srgbClr val="3333FF"/>
                </a:solidFill>
              </a:rPr>
              <a:t>guideline</a:t>
            </a:r>
            <a:r>
              <a:rPr lang="ko-KR" altLang="en-US" sz="1600" dirty="0" smtClean="0">
                <a:solidFill>
                  <a:srgbClr val="3333FF"/>
                </a:solidFill>
              </a:rPr>
              <a:t>를</a:t>
            </a:r>
            <a:r>
              <a:rPr lang="en-US" altLang="ko-KR" sz="1600" dirty="0" smtClean="0">
                <a:solidFill>
                  <a:srgbClr val="3333FF"/>
                </a:solidFill>
              </a:rPr>
              <a:t> </a:t>
            </a:r>
            <a:r>
              <a:rPr lang="ko-KR" altLang="en-US" sz="1600" dirty="0" smtClean="0">
                <a:solidFill>
                  <a:srgbClr val="3333FF"/>
                </a:solidFill>
              </a:rPr>
              <a:t>준수했는가</a:t>
            </a:r>
            <a:r>
              <a:rPr lang="en-US" altLang="ko-KR" sz="1600" dirty="0" smtClean="0">
                <a:solidFill>
                  <a:srgbClr val="3333FF"/>
                </a:solidFill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7964" y="739765"/>
            <a:ext cx="8304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err="1" smtClean="0"/>
              <a:t>임상안광학</a:t>
            </a:r>
            <a:r>
              <a:rPr lang="ko-KR" altLang="en-US" sz="1600" b="1" dirty="0" smtClean="0"/>
              <a:t> 논문 영역</a:t>
            </a:r>
            <a:r>
              <a:rPr lang="en-US" altLang="ko-KR" sz="1600" b="1" dirty="0" smtClean="0"/>
              <a:t>: optometry, ophthalmology, medicine, material</a:t>
            </a:r>
          </a:p>
        </p:txBody>
      </p:sp>
    </p:spTree>
    <p:extLst>
      <p:ext uri="{BB962C8B-B14F-4D97-AF65-F5344CB8AC3E}">
        <p14:creationId xmlns:p14="http://schemas.microsoft.com/office/powerpoint/2010/main" val="427694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임상연구</a:t>
            </a:r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의학</a:t>
            </a:r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논문의 분류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396" y="626884"/>
            <a:ext cx="8304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Evidence pyramid in</a:t>
            </a:r>
            <a:r>
              <a:rPr lang="ko-KR" altLang="en-US" sz="1600" b="1" dirty="0" smtClean="0"/>
              <a:t> </a:t>
            </a:r>
            <a:r>
              <a:rPr lang="en-US" altLang="ko-KR" sz="1600" b="1" dirty="0" smtClean="0"/>
              <a:t>clinical research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07504" y="6381328"/>
            <a:ext cx="9001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/>
              <a:t>IMPACT Observatory: tracking the evolution of clinical trial data sharing and research integrity. </a:t>
            </a:r>
            <a:r>
              <a:rPr lang="en-US" sz="1000" dirty="0" err="1"/>
              <a:t>Biochem</a:t>
            </a:r>
            <a:r>
              <a:rPr lang="en-US" sz="1000" dirty="0"/>
              <a:t> Med (Zagreb). 2016;26(3):308-307.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323528" y="1037469"/>
            <a:ext cx="405557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 smtClean="0"/>
              <a:t>▶ 증거</a:t>
            </a:r>
            <a:r>
              <a:rPr lang="en-US" altLang="ko-KR" sz="1400" b="1" dirty="0" smtClean="0"/>
              <a:t>(evidence)</a:t>
            </a:r>
            <a:r>
              <a:rPr lang="ko-KR" altLang="en-US" sz="1400" b="1" dirty="0" smtClean="0"/>
              <a:t>의</a:t>
            </a:r>
            <a:r>
              <a:rPr lang="en-US" sz="1400" b="1" dirty="0" smtClean="0"/>
              <a:t> </a:t>
            </a:r>
            <a:r>
              <a:rPr lang="ko-KR" altLang="en-US" sz="1400" b="1" dirty="0" smtClean="0"/>
              <a:t>계층구조</a:t>
            </a:r>
            <a:endParaRPr lang="en-US" altLang="ko-KR" sz="1400" b="1" dirty="0" smtClean="0"/>
          </a:p>
          <a:p>
            <a:pPr marL="72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증거의 신뢰</a:t>
            </a:r>
            <a:r>
              <a:rPr lang="ko-KR" altLang="en-US" sz="1400" b="1" dirty="0"/>
              <a:t>도</a:t>
            </a:r>
            <a:endParaRPr lang="en-US" altLang="ko-KR" sz="1400" b="1" dirty="0" smtClean="0"/>
          </a:p>
          <a:p>
            <a:pPr marL="72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지식 편향성 </a:t>
            </a:r>
            <a:r>
              <a:rPr lang="en-US" altLang="ko-KR" sz="1400" b="1" dirty="0" smtClean="0"/>
              <a:t>(Top/low → Down/high)</a:t>
            </a:r>
            <a:endParaRPr lang="en-US" sz="1400" b="1" dirty="0"/>
          </a:p>
        </p:txBody>
      </p:sp>
      <p:grpSp>
        <p:nvGrpSpPr>
          <p:cNvPr id="1028" name="그룹 1027"/>
          <p:cNvGrpSpPr/>
          <p:nvPr/>
        </p:nvGrpSpPr>
        <p:grpSpPr>
          <a:xfrm>
            <a:off x="107504" y="2030651"/>
            <a:ext cx="8856984" cy="4205924"/>
            <a:chOff x="899592" y="2030651"/>
            <a:chExt cx="8856984" cy="4205924"/>
          </a:xfrm>
        </p:grpSpPr>
        <p:grpSp>
          <p:nvGrpSpPr>
            <p:cNvPr id="9" name="그룹 8"/>
            <p:cNvGrpSpPr/>
            <p:nvPr/>
          </p:nvGrpSpPr>
          <p:grpSpPr>
            <a:xfrm>
              <a:off x="899592" y="2178066"/>
              <a:ext cx="5461282" cy="4058509"/>
              <a:chOff x="1536041" y="1481277"/>
              <a:chExt cx="6553200" cy="4958759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36041" y="1481277"/>
                <a:ext cx="6553200" cy="4791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직사각형 6"/>
              <p:cNvSpPr/>
              <p:nvPr/>
            </p:nvSpPr>
            <p:spPr>
              <a:xfrm>
                <a:off x="2400092" y="6139199"/>
                <a:ext cx="4570290" cy="300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1000" baseline="30000" dirty="0" smtClean="0"/>
                  <a:t>†</a:t>
                </a:r>
                <a:r>
                  <a:rPr lang="ko-KR" altLang="en-US" sz="1000" dirty="0" smtClean="0"/>
                  <a:t>개별 </a:t>
                </a:r>
                <a:r>
                  <a:rPr lang="ko-KR" altLang="en-US" sz="1000" dirty="0"/>
                  <a:t>참여 데이터</a:t>
                </a:r>
                <a:r>
                  <a:rPr lang="en-US" altLang="ko-KR" sz="1000" dirty="0"/>
                  <a:t>(IPD, </a:t>
                </a:r>
                <a:r>
                  <a:rPr lang="en-US" sz="1000" dirty="0"/>
                  <a:t>individual participant data</a:t>
                </a:r>
                <a:r>
                  <a:rPr lang="en-US" sz="1000" dirty="0" smtClean="0"/>
                  <a:t>)</a:t>
                </a:r>
                <a:endParaRPr lang="en-US" sz="1000" dirty="0"/>
              </a:p>
            </p:txBody>
          </p:sp>
          <p:sp>
            <p:nvSpPr>
              <p:cNvPr id="8" name="직사각형 7"/>
              <p:cNvSpPr/>
              <p:nvPr/>
            </p:nvSpPr>
            <p:spPr>
              <a:xfrm>
                <a:off x="4534496" y="2186946"/>
                <a:ext cx="2471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b="1" baseline="30000" dirty="0">
                    <a:solidFill>
                      <a:srgbClr val="0B11FB"/>
                    </a:solidFill>
                  </a:rPr>
                  <a:t>†</a:t>
                </a:r>
                <a:endParaRPr lang="en-US" b="1" dirty="0">
                  <a:solidFill>
                    <a:srgbClr val="0B11FB"/>
                  </a:solidFill>
                </a:endParaRPr>
              </a:p>
            </p:txBody>
          </p:sp>
        </p:grpSp>
        <p:cxnSp>
          <p:nvCxnSpPr>
            <p:cNvPr id="11" name="직선 연결선 10"/>
            <p:cNvCxnSpPr/>
            <p:nvPr/>
          </p:nvCxnSpPr>
          <p:spPr>
            <a:xfrm>
              <a:off x="5724128" y="5301208"/>
              <a:ext cx="402539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5731184" y="3861048"/>
              <a:ext cx="402539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5731184" y="2320002"/>
              <a:ext cx="402539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7" name="TextBox 1026"/>
            <p:cNvSpPr txBox="1"/>
            <p:nvPr/>
          </p:nvSpPr>
          <p:spPr>
            <a:xfrm>
              <a:off x="6300192" y="2736671"/>
              <a:ext cx="345638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Secondary</a:t>
              </a:r>
              <a:r>
                <a:rPr lang="ko-KR" altLang="en-US" sz="1400" dirty="0" smtClean="0"/>
                <a:t> </a:t>
              </a:r>
              <a:r>
                <a:rPr lang="en-US" altLang="ko-KR" sz="1400" dirty="0" smtClean="0"/>
                <a:t>research</a:t>
              </a:r>
            </a:p>
            <a:p>
              <a:r>
                <a:rPr lang="en-US" sz="1000" dirty="0" smtClean="0"/>
                <a:t> </a:t>
              </a:r>
              <a:r>
                <a:rPr lang="en-US" sz="1000" dirty="0" smtClean="0">
                  <a:solidFill>
                    <a:srgbClr val="0B11FB"/>
                  </a:solidFill>
                </a:rPr>
                <a:t>- Systematic reviews (qualitative, on a clinical question)</a:t>
              </a:r>
            </a:p>
            <a:p>
              <a:r>
                <a:rPr lang="en-US" sz="1000" dirty="0" smtClean="0">
                  <a:solidFill>
                    <a:srgbClr val="0B11FB"/>
                  </a:solidFill>
                </a:rPr>
                <a:t> - Meta-analysis (quantitative)</a:t>
              </a:r>
              <a:endParaRPr lang="en-US" sz="1000" dirty="0">
                <a:solidFill>
                  <a:srgbClr val="0B11FB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372200" y="4077072"/>
              <a:ext cx="253160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Primary</a:t>
              </a:r>
              <a:r>
                <a:rPr lang="ko-KR" altLang="en-US" sz="1400" dirty="0" smtClean="0"/>
                <a:t> </a:t>
              </a:r>
              <a:r>
                <a:rPr lang="en-US" altLang="ko-KR" sz="1400" dirty="0" smtClean="0"/>
                <a:t>research</a:t>
              </a:r>
            </a:p>
            <a:p>
              <a:r>
                <a:rPr lang="en-US" sz="1000" dirty="0" smtClean="0"/>
                <a:t> </a:t>
              </a:r>
              <a:r>
                <a:rPr lang="en-US" sz="1000" dirty="0" smtClean="0">
                  <a:solidFill>
                    <a:srgbClr val="0B11FB"/>
                  </a:solidFill>
                </a:rPr>
                <a:t>- Original articles</a:t>
              </a:r>
            </a:p>
            <a:p>
              <a:r>
                <a:rPr lang="en-US" sz="1000" dirty="0">
                  <a:solidFill>
                    <a:srgbClr val="0B11FB"/>
                  </a:solidFill>
                </a:rPr>
                <a:t> </a:t>
              </a:r>
              <a:r>
                <a:rPr lang="en-US" sz="1000" dirty="0" smtClean="0">
                  <a:solidFill>
                    <a:srgbClr val="0B11FB"/>
                  </a:solidFill>
                </a:rPr>
                <a:t>- Review articles (on a topic)</a:t>
              </a:r>
            </a:p>
            <a:p>
              <a:r>
                <a:rPr lang="en-US" sz="1000" dirty="0">
                  <a:solidFill>
                    <a:srgbClr val="0B11FB"/>
                  </a:solidFill>
                </a:rPr>
                <a:t> </a:t>
              </a:r>
              <a:r>
                <a:rPr lang="en-US" sz="1000" dirty="0" smtClean="0">
                  <a:solidFill>
                    <a:srgbClr val="0B11FB"/>
                  </a:solidFill>
                </a:rPr>
                <a:t>-</a:t>
              </a:r>
              <a:r>
                <a:rPr lang="ko-KR" altLang="en-US" sz="1000" dirty="0">
                  <a:solidFill>
                    <a:srgbClr val="0B11FB"/>
                  </a:solidFill>
                </a:rPr>
                <a:t> </a:t>
              </a:r>
              <a:r>
                <a:rPr lang="en-US" altLang="ko-KR" sz="1000" dirty="0" smtClean="0">
                  <a:solidFill>
                    <a:srgbClr val="0B11FB"/>
                  </a:solidFill>
                </a:rPr>
                <a:t>Case reports</a:t>
              </a:r>
            </a:p>
            <a:p>
              <a:r>
                <a:rPr lang="en-US" sz="1000" dirty="0">
                  <a:solidFill>
                    <a:srgbClr val="0B11FB"/>
                  </a:solidFill>
                </a:rPr>
                <a:t> </a:t>
              </a:r>
              <a:r>
                <a:rPr lang="en-US" sz="1000" dirty="0" smtClean="0">
                  <a:solidFill>
                    <a:srgbClr val="0B11FB"/>
                  </a:solidFill>
                </a:rPr>
                <a:t>- Editorials</a:t>
              </a:r>
            </a:p>
            <a:p>
              <a:r>
                <a:rPr lang="en-US" sz="1000" dirty="0">
                  <a:solidFill>
                    <a:srgbClr val="0B11FB"/>
                  </a:solidFill>
                </a:rPr>
                <a:t> </a:t>
              </a:r>
              <a:r>
                <a:rPr lang="en-US" sz="1000" dirty="0" smtClean="0">
                  <a:solidFill>
                    <a:srgbClr val="0B11FB"/>
                  </a:solidFill>
                </a:rPr>
                <a:t>- Brief reports</a:t>
              </a:r>
              <a:endParaRPr lang="en-US" sz="1000" dirty="0">
                <a:solidFill>
                  <a:srgbClr val="0B11FB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72201" y="2030651"/>
              <a:ext cx="21602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0B11FB"/>
                  </a:solidFill>
                </a:rPr>
                <a:t>- Clinical guidelines</a:t>
              </a:r>
              <a:endParaRPr lang="en-US" sz="1000" dirty="0">
                <a:solidFill>
                  <a:srgbClr val="0B11FB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372200" y="5333727"/>
              <a:ext cx="25316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Basic</a:t>
              </a:r>
              <a:r>
                <a:rPr lang="ko-KR" altLang="en-US" sz="1400" dirty="0" smtClean="0"/>
                <a:t> </a:t>
              </a:r>
              <a:r>
                <a:rPr lang="en-US" altLang="ko-KR" sz="1400" dirty="0" smtClean="0"/>
                <a:t>research</a:t>
              </a:r>
            </a:p>
            <a:p>
              <a:r>
                <a:rPr lang="en-US" sz="1000" dirty="0" smtClean="0"/>
                <a:t> </a:t>
              </a:r>
              <a:r>
                <a:rPr lang="en-US" sz="1000" dirty="0" smtClean="0">
                  <a:solidFill>
                    <a:srgbClr val="0B11FB"/>
                  </a:solidFill>
                </a:rPr>
                <a:t>- No humans involved</a:t>
              </a:r>
              <a:endParaRPr lang="en-US" sz="1000" dirty="0">
                <a:solidFill>
                  <a:srgbClr val="0B11F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94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투고에</a:t>
            </a:r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적합한 저널</a:t>
            </a:r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B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195572"/>
            <a:ext cx="648072" cy="648074"/>
          </a:xfrm>
          <a:prstGeom prst="rect">
            <a:avLst/>
          </a:prstGeom>
          <a:noFill/>
        </p:spPr>
      </p:pic>
      <p:sp>
        <p:nvSpPr>
          <p:cNvPr id="5" name="타원형 설명선 4"/>
          <p:cNvSpPr/>
          <p:nvPr/>
        </p:nvSpPr>
        <p:spPr>
          <a:xfrm>
            <a:off x="1043608" y="1691516"/>
            <a:ext cx="1872208" cy="208823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9552" y="5219908"/>
            <a:ext cx="1368152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Question</a:t>
            </a:r>
            <a:endParaRPr lang="ko-KR" altLang="en-US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51520" y="3923764"/>
            <a:ext cx="2088232" cy="156966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9600" b="1" dirty="0" smtClean="0"/>
              <a:t>?</a:t>
            </a:r>
            <a:endParaRPr lang="ko-KR" altLang="en-US" sz="96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187624" y="2267580"/>
            <a:ext cx="1584176" cy="92333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Idea and experiment for answer</a:t>
            </a:r>
            <a:endParaRPr lang="ko-KR" altLang="en-US" b="1" dirty="0" smtClean="0"/>
          </a:p>
        </p:txBody>
      </p:sp>
      <p:sp useBgFill="1">
        <p:nvSpPr>
          <p:cNvPr id="9" name="줄무늬가 있는 오른쪽 화살표 8"/>
          <p:cNvSpPr/>
          <p:nvPr/>
        </p:nvSpPr>
        <p:spPr>
          <a:xfrm>
            <a:off x="3419872" y="2915652"/>
            <a:ext cx="1944216" cy="792088"/>
          </a:xfrm>
          <a:prstGeom prst="stripedRightArrow">
            <a:avLst/>
          </a:prstGeom>
          <a:ln>
            <a:solidFill>
              <a:srgbClr val="3333FF">
                <a:alpha val="40000"/>
              </a:srgbClr>
            </a:solidFill>
          </a:ln>
          <a:effectLst>
            <a:glow rad="63500">
              <a:srgbClr val="66FFFF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/>
        </p:nvGrpSpPr>
        <p:grpSpPr>
          <a:xfrm>
            <a:off x="5627126" y="1187460"/>
            <a:ext cx="2689290" cy="4580009"/>
            <a:chOff x="5771142" y="1187460"/>
            <a:chExt cx="2689290" cy="4580009"/>
          </a:xfrm>
        </p:grpSpPr>
        <p:pic>
          <p:nvPicPr>
            <p:cNvPr id="11" name="Picture 4" descr="http://images.journals.lww.com/optvissci/XLargeThumb.00006324-201009000-00000.CV.jpe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6876256" y="1187460"/>
              <a:ext cx="1584176" cy="2108933"/>
            </a:xfrm>
            <a:prstGeom prst="rect">
              <a:avLst/>
            </a:prstGeom>
            <a:noFill/>
          </p:spPr>
        </p:pic>
        <p:pic>
          <p:nvPicPr>
            <p:cNvPr id="12" name="Picture 7" descr="http://www.wiley.com/bw/content/BPL_Images/Journal_cover_store/thumbnail/OPO-0275-5408-30-1/opo.jpg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6588224" y="1691516"/>
              <a:ext cx="1440160" cy="2122342"/>
            </a:xfrm>
            <a:prstGeom prst="rect">
              <a:avLst/>
            </a:prstGeom>
            <a:noFill/>
          </p:spPr>
        </p:pic>
        <p:pic>
          <p:nvPicPr>
            <p:cNvPr id="13" name="Picture 2" descr="http://www.wiley.com/bw/content/BPL_Images/Journal_cover_store/thumbnail/CEOptom-0816-4622-91-1/cxo.jpg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6300192" y="2483604"/>
              <a:ext cx="1426468" cy="2088232"/>
            </a:xfrm>
            <a:prstGeom prst="rect">
              <a:avLst/>
            </a:prstGeom>
            <a:noFill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1305" y="3074706"/>
              <a:ext cx="1656184" cy="211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9" descr="http://www.koos.or.kr/paper_data/43/43_file.pko"/>
            <p:cNvPicPr>
              <a:picLocks noChangeAspect="1" noChangeArrowheads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5771142" y="3649719"/>
              <a:ext cx="1506017" cy="211775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3621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임상연구</a:t>
            </a:r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논문의 충족 요건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727" y="626884"/>
            <a:ext cx="8304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Original</a:t>
            </a:r>
            <a:r>
              <a:rPr lang="ko-KR" altLang="en-US" sz="1600" b="1" dirty="0" smtClean="0"/>
              <a:t> </a:t>
            </a:r>
            <a:r>
              <a:rPr lang="en-US" altLang="ko-KR" sz="1600" b="1" dirty="0" smtClean="0"/>
              <a:t>article</a:t>
            </a:r>
            <a:r>
              <a:rPr lang="ko-KR" altLang="en-US" sz="1600" b="1" dirty="0" smtClean="0"/>
              <a:t> 원고의 심사와 형식 충족 요건</a:t>
            </a:r>
            <a:endParaRPr lang="en-US" altLang="ko-KR" sz="1600" b="1" dirty="0" smtClean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310472"/>
              </p:ext>
            </p:extLst>
          </p:nvPr>
        </p:nvGraphicFramePr>
        <p:xfrm>
          <a:off x="246727" y="1052736"/>
          <a:ext cx="8789769" cy="54158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3233"/>
                <a:gridCol w="3262000"/>
                <a:gridCol w="4824536"/>
              </a:tblGrid>
              <a:tr h="223446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u="none" strike="noStrike" dirty="0"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u="none" strike="noStrike" dirty="0">
                          <a:effectLst/>
                          <a:latin typeface="+mn-ea"/>
                          <a:ea typeface="+mn-ea"/>
                        </a:rPr>
                        <a:t>한국안광학회지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 smtClean="0">
                          <a:effectLst/>
                          <a:latin typeface="+mn-ea"/>
                          <a:ea typeface="+mn-ea"/>
                        </a:rPr>
                        <a:t>SCI</a:t>
                      </a:r>
                      <a:r>
                        <a:rPr lang="en-US" sz="900" b="1" u="none" strike="noStrike" baseline="0" dirty="0" smtClean="0">
                          <a:effectLst/>
                          <a:latin typeface="+mn-ea"/>
                          <a:ea typeface="+mn-ea"/>
                        </a:rPr>
                        <a:t>(E) JOURNALS (ex. POLOS ONE)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2805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  <a:latin typeface="+mn-ea"/>
                          <a:ea typeface="+mn-ea"/>
                        </a:rPr>
                        <a:t>심사 내용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80000" algn="just" fontAlgn="ctr"/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학술지 논문으로서의 적합성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기술적인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(technical) 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충족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및 데이터와 결론의 </a:t>
                      </a:r>
                      <a:r>
                        <a:rPr lang="ko-KR" altLang="en-US" sz="900" b="0" u="none" strike="noStrike" dirty="0" err="1">
                          <a:effectLst/>
                          <a:latin typeface="+mn-ea"/>
                          <a:ea typeface="+mn-ea"/>
                        </a:rPr>
                        <a:t>부합성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just" fontAlgn="ctr"/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연구방법의 적절성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900" b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통계의 </a:t>
                      </a:r>
                      <a:r>
                        <a:rPr lang="ko-KR" altLang="en-US" sz="900" b="0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적절성과 엄격성</a:t>
                      </a:r>
                      <a:endParaRPr lang="ko-KR" alt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just" fontAlgn="ctr"/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내용의 완결성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모든 자료의 </a:t>
                      </a:r>
                      <a:r>
                        <a:rPr lang="ko-KR" altLang="en-US" sz="900" b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공개성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altLang="ko-KR" sz="900" b="0" u="none" strike="noStrike" dirty="0" smtClean="0">
                          <a:effectLst/>
                          <a:latin typeface="+mn-ea"/>
                          <a:ea typeface="+mn-ea"/>
                        </a:rPr>
                        <a:t>openness)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just" fontAlgn="ctr"/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논문작성의 성실성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표현의 용이성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just" fontAlgn="ctr"/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참고문헌 인용의 정확성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지적 사항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및 견해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just" fontAlgn="ctr"/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6. 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논문주제의 창의성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just" fontAlgn="ctr"/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7. 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연구결과 학문적 기여도</a:t>
                      </a:r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기대효과</a:t>
                      </a:r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)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just" fontAlgn="ctr"/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8. 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논문초록의 적합성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23446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just" fontAlgn="ctr"/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9. </a:t>
                      </a:r>
                      <a:r>
                        <a:rPr lang="ko-KR" altLang="en-US" sz="900" b="0" u="none" strike="noStrike" spc="0" dirty="0" smtClean="0">
                          <a:effectLst/>
                          <a:latin typeface="+mn-ea"/>
                          <a:ea typeface="+mn-ea"/>
                        </a:rPr>
                        <a:t>기타 </a:t>
                      </a:r>
                      <a:r>
                        <a:rPr lang="en-US" altLang="ko-KR" sz="900" b="0" u="none" strike="noStrike" spc="0" dirty="0" smtClean="0"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900" b="0" u="none" strike="noStrike" spc="0" dirty="0" smtClean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0" u="none" strike="noStrike" spc="0" dirty="0" err="1">
                          <a:effectLst/>
                          <a:latin typeface="+mn-ea"/>
                          <a:ea typeface="+mn-ea"/>
                        </a:rPr>
                        <a:t>본학회지에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 게재할 논문으로서의 적합성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66007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just" fontAlgn="ctr"/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10. 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다른 학술지 또는 논문집에 게재된 사실 여부</a:t>
                      </a:r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u="none" strike="noStrike" spc="0" dirty="0">
                          <a:effectLst/>
                          <a:latin typeface="+mn-ea"/>
                          <a:ea typeface="+mn-ea"/>
                        </a:rPr>
                        <a:t>유사도</a:t>
                      </a:r>
                      <a:r>
                        <a:rPr lang="en-US" altLang="ko-KR" sz="900" b="0" u="none" strike="noStrike" spc="0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11.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지적 사항 및 견해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34086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 심사위원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: 3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명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sz="900" b="0" u="none" strike="noStrike" dirty="0">
                          <a:effectLst/>
                          <a:latin typeface="+mn-ea"/>
                          <a:ea typeface="+mn-ea"/>
                        </a:rPr>
                        <a:t>※  Peer-reviewer: academic editor + Peer reviewer ＃2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2805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  <a:latin typeface="+mn-ea"/>
                          <a:ea typeface="+mn-ea"/>
                        </a:rPr>
                        <a:t>형식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투고 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규정</a:t>
                      </a:r>
                      <a:r>
                        <a:rPr lang="en-US" altLang="ko-KR" sz="900" b="0" u="none" strike="noStrike" dirty="0" smtClean="0">
                          <a:effectLst/>
                          <a:latin typeface="+mn-ea"/>
                          <a:ea typeface="+mn-ea"/>
                        </a:rPr>
                        <a:t>(+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점검 사항</a:t>
                      </a:r>
                      <a:r>
                        <a:rPr lang="en-US" altLang="ko-KR" sz="900" b="0" u="none" strike="noStrike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저자 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가이드라인 제공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초록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: 500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자 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영문 </a:t>
                      </a:r>
                      <a:r>
                        <a:rPr lang="en-US" altLang="ko-KR" sz="900" b="0" u="none" strike="noStrike" dirty="0" smtClean="0">
                          <a:effectLst/>
                          <a:latin typeface="+mn-ea"/>
                          <a:ea typeface="+mn-ea"/>
                        </a:rPr>
                        <a:t>250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단어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논문 종류에 따른 가이드라인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핵심 단어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(10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개 이내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en-US" altLang="ko-KR" sz="900" b="0" u="none" strike="noStrike" dirty="0" smtClean="0">
                          <a:effectLst/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총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단어 수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altLang="ko-KR" sz="900" b="0" u="none" strike="noStrike" dirty="0" smtClean="0">
                          <a:effectLst/>
                          <a:latin typeface="+mn-ea"/>
                          <a:ea typeface="+mn-ea"/>
                        </a:rPr>
                        <a:t>4000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단어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just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서론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목적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배경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인용 수준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교과서적인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내용 배제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sz="900" b="0" u="none" strike="noStrike" dirty="0">
                          <a:effectLst/>
                          <a:latin typeface="+mn-ea"/>
                          <a:ea typeface="+mn-ea"/>
                        </a:rPr>
                        <a:t>3. Title: </a:t>
                      </a:r>
                      <a:r>
                        <a:rPr 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250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자</a:t>
                      </a:r>
                      <a:r>
                        <a:rPr lang="en-US" altLang="ko-KR" sz="900" b="0" u="none" strike="noStrike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900" b="0" u="none" strike="noStrike" dirty="0">
                          <a:effectLst/>
                          <a:latin typeface="+mn-ea"/>
                          <a:ea typeface="+mn-ea"/>
                        </a:rPr>
                        <a:t>short title 100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자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3 .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대상 및 방법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적합한 상술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적절한 인용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4. Abstract: </a:t>
                      </a:r>
                      <a:r>
                        <a:rPr lang="en-US" altLang="ko-KR" sz="900" b="0" u="none" strike="noStrike" dirty="0" smtClean="0">
                          <a:effectLst/>
                          <a:latin typeface="+mn-ea"/>
                          <a:ea typeface="+mn-ea"/>
                        </a:rPr>
                        <a:t>250~350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단어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인용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약자는 배제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결과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과학적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중복기술 배제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en-US" altLang="ko-KR" sz="900" b="0" u="none" strike="noStrike" dirty="0" smtClean="0">
                          <a:effectLst/>
                          <a:latin typeface="+mn-ea"/>
                          <a:ea typeface="+mn-ea"/>
                        </a:rPr>
                        <a:t>Introduction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배경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목적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의의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문제 제기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중요성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주요 인용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반대와 찬성 의견 제시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고찰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과학적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중복기술 배제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6. Material and Methods: </a:t>
                      </a:r>
                      <a:r>
                        <a:rPr lang="ko-KR" altLang="en-US" sz="900" b="0" u="none" strike="noStrike" dirty="0" err="1">
                          <a:effectLst/>
                          <a:latin typeface="+mn-ea"/>
                          <a:ea typeface="+mn-ea"/>
                        </a:rPr>
                        <a:t>재현성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실험계획서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900" b="0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데이터 공유 정책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데이터 업로드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en-US" altLang="ko-KR" sz="900" b="0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IRB</a:t>
                      </a:r>
                      <a:r>
                        <a:rPr lang="ko-KR" altLang="en-US" sz="900" b="0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승인</a:t>
                      </a:r>
                      <a:endParaRPr lang="ko-KR" alt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6.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결론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이해의 용이성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sz="900" b="0" u="none" strike="noStrike" dirty="0">
                          <a:effectLst/>
                          <a:latin typeface="+mn-ea"/>
                          <a:ea typeface="+mn-ea"/>
                        </a:rPr>
                        <a:t>7. </a:t>
                      </a:r>
                      <a:r>
                        <a:rPr lang="en-US" sz="900" b="0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Results (+) Discussion  (+) (Conclusions) </a:t>
                      </a:r>
                      <a:r>
                        <a:rPr lang="en-US" sz="900" b="0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실험 결과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결과 해석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가설과 관련성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결론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7.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감사의 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sz="900" b="0" u="none" strike="noStrike" dirty="0">
                          <a:effectLst/>
                          <a:latin typeface="+mn-ea"/>
                          <a:ea typeface="+mn-ea"/>
                        </a:rPr>
                        <a:t>8. Acknowledgements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8. 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참고문헌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sz="900" b="0" u="none" strike="noStrike" dirty="0">
                          <a:effectLst/>
                          <a:latin typeface="+mn-ea"/>
                          <a:ea typeface="+mn-ea"/>
                        </a:rPr>
                        <a:t>8. References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sz="900" b="0" u="none" strike="noStrike" dirty="0">
                          <a:effectLst/>
                          <a:latin typeface="+mn-ea"/>
                          <a:ea typeface="+mn-ea"/>
                        </a:rPr>
                        <a:t>9. Table, Figure: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제목의 적절성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9. Figures and Tables: 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그림의</a:t>
                      </a:r>
                      <a:r>
                        <a:rPr lang="en-US" altLang="ko-KR" sz="900" b="0" u="none" strike="noStrike" baseline="0" dirty="0" smtClean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0" u="none" strike="noStrike" baseline="0" dirty="0" smtClean="0">
                          <a:effectLst/>
                          <a:latin typeface="+mn-ea"/>
                          <a:ea typeface="+mn-ea"/>
                        </a:rPr>
                        <a:t>번호 및 그림 </a:t>
                      </a:r>
                      <a:r>
                        <a:rPr lang="ko-KR" altLang="en-US" sz="900" b="0" u="none" strike="noStrike" dirty="0" smtClean="0">
                          <a:effectLst/>
                          <a:latin typeface="+mn-ea"/>
                          <a:ea typeface="+mn-ea"/>
                        </a:rPr>
                        <a:t>해상도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표의 규격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각주와 기호</a:t>
                      </a:r>
                      <a:endParaRPr lang="ko-KR" alt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12805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10.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연구윤리 규정 확인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표절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위조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변조</a:t>
                      </a:r>
                      <a:r>
                        <a:rPr lang="en-US" altLang="ko-KR" sz="900" b="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u="none" strike="noStrike" dirty="0">
                          <a:effectLst/>
                          <a:latin typeface="+mn-ea"/>
                          <a:ea typeface="+mn-ea"/>
                        </a:rPr>
                        <a:t>중복게재 배제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0000" algn="l" fontAlgn="ctr"/>
                      <a:r>
                        <a:rPr lang="en-US" sz="900" b="0" u="none" strike="noStrike" dirty="0">
                          <a:effectLst/>
                          <a:latin typeface="+mn-ea"/>
                          <a:ea typeface="+mn-ea"/>
                        </a:rPr>
                        <a:t>10. Financial Disclosure Statement/Competing Interests/</a:t>
                      </a:r>
                      <a:r>
                        <a:rPr lang="en-US" sz="900" b="0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Author contributions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412" y="970563"/>
            <a:ext cx="8304044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서론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200" b="1" dirty="0" smtClean="0"/>
              <a:t> </a:t>
            </a:r>
            <a:r>
              <a:rPr lang="ko-KR" altLang="en-US" sz="1200" b="1" dirty="0" smtClean="0">
                <a:solidFill>
                  <a:srgbClr val="3333FF"/>
                </a:solidFill>
              </a:rPr>
              <a:t>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▶ 설득력을 갖춘다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.</a:t>
            </a:r>
            <a:endParaRPr lang="en-US" altLang="ko-KR" sz="1400" b="1" dirty="0">
              <a:solidFill>
                <a:srgbClr val="3333FF"/>
              </a:solidFill>
            </a:endParaRPr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배경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필요성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선행연구와 다른 점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학문적 기여도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목적 등 제시 </a:t>
            </a:r>
            <a:endParaRPr lang="en-US" altLang="ko-KR" sz="1400" b="1" dirty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연구의 이론적 근거를 간결하게 표현</a:t>
            </a:r>
            <a:endParaRPr lang="en-US" altLang="ko-KR" sz="1400" b="1" dirty="0" smtClean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첫 시작 단어에 따라 서론의 범위와 깊이가 결정</a:t>
            </a:r>
            <a:endParaRPr lang="en-US" altLang="ko-KR" sz="1400" b="1" dirty="0" smtClean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참고문헌 최소 </a:t>
            </a:r>
            <a:r>
              <a:rPr lang="en-US" altLang="ko-KR" sz="1400" b="1" dirty="0" smtClean="0"/>
              <a:t>10~20</a:t>
            </a:r>
            <a:r>
              <a:rPr lang="ko-KR" altLang="en-US" sz="1400" b="1" dirty="0" smtClean="0"/>
              <a:t>개 인용</a:t>
            </a:r>
            <a:endParaRPr lang="en-US" altLang="ko-KR" sz="1400" b="1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66324"/>
            <a:ext cx="6480720" cy="3301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01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412" y="764704"/>
            <a:ext cx="83040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방법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200" b="1" dirty="0" smtClean="0">
                <a:solidFill>
                  <a:srgbClr val="3333FF"/>
                </a:solidFill>
              </a:rPr>
              <a:t> 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▶ 다른 연구자가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 </a:t>
            </a:r>
            <a:r>
              <a:rPr lang="ko-KR" altLang="en-US" sz="1400" b="1" dirty="0" smtClean="0">
                <a:solidFill>
                  <a:srgbClr val="3333FF"/>
                </a:solidFill>
              </a:rPr>
              <a:t>재현할 수 있도록 한다</a:t>
            </a:r>
            <a:r>
              <a:rPr lang="en-US" altLang="ko-KR" sz="1400" b="1" dirty="0" smtClean="0">
                <a:solidFill>
                  <a:srgbClr val="3333FF"/>
                </a:solidFill>
              </a:rPr>
              <a:t>.</a:t>
            </a:r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실험 과정은 간결하고 자세히</a:t>
            </a:r>
            <a:endParaRPr lang="en-US" altLang="ko-KR" sz="1400" b="1" dirty="0" smtClean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실험설계와 </a:t>
            </a:r>
            <a:r>
              <a:rPr lang="ko-KR" altLang="en-US" sz="1400" b="1" dirty="0" err="1" smtClean="0"/>
              <a:t>세팅방법</a:t>
            </a:r>
            <a:endParaRPr lang="en-US" altLang="ko-KR" sz="1400" b="1" dirty="0" smtClean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윤리적 기준 적용</a:t>
            </a:r>
            <a:r>
              <a:rPr lang="en-US" altLang="ko-KR" sz="1400" b="1" dirty="0" smtClean="0"/>
              <a:t>(IRB</a:t>
            </a:r>
            <a:r>
              <a:rPr lang="en-US" altLang="ko-KR" sz="1400" b="1" baseline="30000" dirty="0"/>
              <a:t> </a:t>
            </a:r>
            <a:r>
              <a:rPr lang="en-US" altLang="ko-KR" sz="1400" baseline="30000" dirty="0"/>
              <a:t>† </a:t>
            </a:r>
            <a:r>
              <a:rPr lang="ko-KR" altLang="en-US" sz="1400" b="1" dirty="0" smtClean="0"/>
              <a:t>승인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참여자 동의서</a:t>
            </a:r>
            <a:r>
              <a:rPr lang="en-US" altLang="ko-KR" sz="1400" b="1" dirty="0" smtClean="0"/>
              <a:t>)   </a:t>
            </a:r>
            <a:r>
              <a:rPr lang="en-US" altLang="ko-KR" sz="1400" baseline="30000" dirty="0" smtClean="0"/>
              <a:t>†</a:t>
            </a:r>
            <a:r>
              <a:rPr lang="en-US" altLang="ko-KR" sz="1400" dirty="0" smtClean="0"/>
              <a:t>Institutional Review Board(</a:t>
            </a:r>
            <a:r>
              <a:rPr lang="ko-KR" altLang="en-US" sz="1400" dirty="0" smtClean="0"/>
              <a:t>생명관리위원회</a:t>
            </a:r>
            <a:r>
              <a:rPr lang="en-US" altLang="ko-KR" sz="1400" dirty="0" smtClean="0"/>
              <a:t>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7168" y="2625006"/>
            <a:ext cx="86640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400" b="1" dirty="0" smtClean="0"/>
              <a:t>- </a:t>
            </a:r>
            <a:r>
              <a:rPr lang="ko-KR" altLang="en-US" sz="1400" b="1" dirty="0" smtClean="0"/>
              <a:t>통계처리 방법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평균 비교</a:t>
            </a:r>
            <a:r>
              <a:rPr lang="en-US" altLang="ko-KR" sz="1400" b="1" dirty="0" smtClean="0"/>
              <a:t>(</a:t>
            </a:r>
            <a:r>
              <a:rPr lang="en-GB" altLang="ko-KR" sz="1400" b="1" dirty="0"/>
              <a:t>one</a:t>
            </a:r>
            <a:r>
              <a:rPr lang="en-US" altLang="ko-KR" sz="1400" b="1" dirty="0"/>
              <a:t> sample t-test, independent t-test. paired t-test, one-way ANOVA</a:t>
            </a:r>
            <a:r>
              <a:rPr lang="en-US" altLang="ko-KR" sz="1400" b="1" dirty="0" smtClean="0"/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                       </a:t>
            </a:r>
            <a:r>
              <a:rPr lang="ko-KR" altLang="en-US" sz="1400" b="1" dirty="0" smtClean="0"/>
              <a:t>상관관계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회귀분석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방법비교 </a:t>
            </a:r>
            <a:r>
              <a:rPr lang="ko-KR" altLang="en-US" sz="1400" b="1" dirty="0" smtClean="0"/>
              <a:t>등</a:t>
            </a:r>
            <a:endParaRPr lang="en-US" altLang="ko-KR" sz="1400" b="1" dirty="0"/>
          </a:p>
          <a:p>
            <a:pPr marL="180000">
              <a:lnSpc>
                <a:spcPct val="150000"/>
              </a:lnSpc>
            </a:pPr>
            <a:r>
              <a:rPr lang="ko-KR" altLang="en-US" sz="1400" dirty="0" smtClean="0"/>
              <a:t>예</a:t>
            </a:r>
            <a:r>
              <a:rPr lang="en-US" altLang="ko-KR" sz="1400" dirty="0" smtClean="0"/>
              <a:t>) </a:t>
            </a:r>
            <a:r>
              <a:rPr lang="ko-KR" altLang="en-US" sz="1400" dirty="0" smtClean="0"/>
              <a:t>통계 처리의 적절성</a:t>
            </a:r>
            <a:endParaRPr lang="en-US" altLang="ko-KR" sz="1400" dirty="0" smtClean="0"/>
          </a:p>
        </p:txBody>
      </p:sp>
      <p:sp>
        <p:nvSpPr>
          <p:cNvPr id="9" name="직사각형 8"/>
          <p:cNvSpPr/>
          <p:nvPr/>
        </p:nvSpPr>
        <p:spPr>
          <a:xfrm>
            <a:off x="1405592" y="6328325"/>
            <a:ext cx="54104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ko-KR" altLang="en-US" sz="1000" dirty="0" smtClean="0"/>
              <a:t>대한안과학회지</a:t>
            </a:r>
            <a:r>
              <a:rPr lang="en-US" altLang="ko-KR" sz="1000" dirty="0" smtClean="0"/>
              <a:t>. </a:t>
            </a:r>
            <a:r>
              <a:rPr lang="ko-KR" altLang="en-US" sz="1000" dirty="0" err="1" smtClean="0"/>
              <a:t>한안지</a:t>
            </a:r>
            <a:r>
              <a:rPr lang="ko-KR" altLang="en-US" sz="1000" dirty="0" smtClean="0"/>
              <a:t> 논문에 사용된 통계방법에 관한 고찰</a:t>
            </a:r>
            <a:r>
              <a:rPr lang="en-US" altLang="ko-KR" sz="1000" dirty="0" smtClean="0"/>
              <a:t>. 2003;44(3):738-743.</a:t>
            </a:r>
            <a:endParaRPr lang="en-GB" altLang="en-US" sz="10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1248070" y="3613528"/>
            <a:ext cx="6348266" cy="2551776"/>
            <a:chOff x="0" y="0"/>
            <a:chExt cx="5728146" cy="3857625"/>
          </a:xfrm>
        </p:grpSpPr>
        <p:graphicFrame>
          <p:nvGraphicFramePr>
            <p:cNvPr id="11" name="차트 10"/>
            <p:cNvGraphicFramePr/>
            <p:nvPr/>
          </p:nvGraphicFramePr>
          <p:xfrm>
            <a:off x="0" y="0"/>
            <a:ext cx="5715000" cy="38576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2" name="TextBox 2"/>
            <p:cNvSpPr txBox="1"/>
            <p:nvPr/>
          </p:nvSpPr>
          <p:spPr>
            <a:xfrm>
              <a:off x="4347020" y="571500"/>
              <a:ext cx="1381126" cy="447675"/>
            </a:xfrm>
            <a:prstGeom prst="rect">
              <a:avLst/>
            </a:prstGeom>
            <a:solidFill>
              <a:schemeClr val="lt1"/>
            </a:solidFill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1100" b="1" dirty="0"/>
                <a:t>통계 적용의 타당성</a:t>
              </a:r>
              <a:endParaRPr lang="en-GB" sz="1100" b="1" dirty="0"/>
            </a:p>
          </p:txBody>
        </p:sp>
        <p:sp>
          <p:nvSpPr>
            <p:cNvPr id="13" name="TextBox 3"/>
            <p:cNvSpPr txBox="1"/>
            <p:nvPr/>
          </p:nvSpPr>
          <p:spPr>
            <a:xfrm>
              <a:off x="1076325" y="571500"/>
              <a:ext cx="1819275" cy="447675"/>
            </a:xfrm>
            <a:prstGeom prst="rect">
              <a:avLst/>
            </a:prstGeom>
            <a:solidFill>
              <a:schemeClr val="lt1"/>
            </a:solidFill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1100" b="1" dirty="0">
                  <a:solidFill>
                    <a:srgbClr val="0066FF"/>
                  </a:solidFill>
                </a:rPr>
                <a:t>적용된 통계방법</a:t>
              </a:r>
              <a:endParaRPr lang="en-GB" sz="1100" b="1" dirty="0">
                <a:solidFill>
                  <a:srgbClr val="0066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611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ABC-28CB-4A21-A064-2EC6C4F0C12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663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임상안광학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논문의 단편적 고찰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412" y="764704"/>
            <a:ext cx="830404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방법</a:t>
            </a:r>
            <a:endParaRPr lang="en-US" altLang="ko-KR" sz="1600" b="1" dirty="0"/>
          </a:p>
          <a:p>
            <a:pPr marL="180000" indent="180000">
              <a:lnSpc>
                <a:spcPct val="150000"/>
              </a:lnSpc>
              <a:buFontTx/>
              <a:buChar char="-"/>
            </a:pPr>
            <a:r>
              <a:rPr lang="ko-KR" altLang="en-US" sz="1400" b="1" dirty="0" smtClean="0"/>
              <a:t>통계처리 방법</a:t>
            </a:r>
            <a:endParaRPr lang="en-US" altLang="ko-KR" sz="1400" b="1" dirty="0" smtClean="0"/>
          </a:p>
        </p:txBody>
      </p:sp>
      <p:sp>
        <p:nvSpPr>
          <p:cNvPr id="8" name="직사각형 7"/>
          <p:cNvSpPr/>
          <p:nvPr/>
        </p:nvSpPr>
        <p:spPr>
          <a:xfrm>
            <a:off x="602736" y="1484784"/>
            <a:ext cx="7776864" cy="170816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dirty="0" smtClean="0"/>
              <a:t>통계 가이드라인</a:t>
            </a:r>
            <a:r>
              <a:rPr lang="en-GB" sz="1400" b="1" dirty="0"/>
              <a:t> </a:t>
            </a:r>
            <a:r>
              <a:rPr lang="en-GB" sz="1400" b="1" dirty="0" smtClean="0"/>
              <a:t>(</a:t>
            </a:r>
            <a:r>
              <a:rPr lang="en-GB" sz="1400" dirty="0" smtClean="0"/>
              <a:t>Ophthalmic </a:t>
            </a:r>
            <a:r>
              <a:rPr lang="en-GB" sz="1400" dirty="0"/>
              <a:t>and Physiological </a:t>
            </a:r>
            <a:r>
              <a:rPr lang="en-GB" sz="1400" dirty="0" smtClean="0"/>
              <a:t>Optics, </a:t>
            </a:r>
            <a:r>
              <a:rPr lang="en-US" sz="1400" dirty="0" smtClean="0"/>
              <a:t>OPO)</a:t>
            </a:r>
          </a:p>
          <a:p>
            <a:pPr fontAlgn="base">
              <a:lnSpc>
                <a:spcPct val="150000"/>
              </a:lnSpc>
            </a:pPr>
            <a:r>
              <a:rPr lang="en-US" sz="1400" dirty="0" smtClean="0"/>
              <a:t>• </a:t>
            </a:r>
            <a:r>
              <a:rPr lang="en-US" sz="1400" dirty="0"/>
              <a:t>Agreement between tests or the repeatability of test </a:t>
            </a:r>
            <a:endParaRPr lang="en-US" sz="1400" dirty="0" smtClean="0"/>
          </a:p>
          <a:p>
            <a:pPr fontAlgn="base">
              <a:lnSpc>
                <a:spcPct val="150000"/>
              </a:lnSpc>
            </a:pPr>
            <a:r>
              <a:rPr lang="en-US" sz="1400" dirty="0" smtClean="0"/>
              <a:t>• The </a:t>
            </a:r>
            <a:r>
              <a:rPr lang="en-US" sz="1400" dirty="0"/>
              <a:t>use of data from one or both eyes of </a:t>
            </a:r>
            <a:r>
              <a:rPr lang="en-US" sz="1400" dirty="0" smtClean="0"/>
              <a:t>patients </a:t>
            </a:r>
          </a:p>
          <a:p>
            <a:pPr fontAlgn="base">
              <a:lnSpc>
                <a:spcPct val="150000"/>
              </a:lnSpc>
            </a:pPr>
            <a:r>
              <a:rPr lang="en-US" sz="1400" dirty="0"/>
              <a:t>• </a:t>
            </a:r>
            <a:r>
              <a:rPr lang="en-US" sz="1400" dirty="0" smtClean="0"/>
              <a:t>The </a:t>
            </a:r>
            <a:r>
              <a:rPr lang="en-US" sz="1400" dirty="0"/>
              <a:t>use of multiple statistical tests and/or the </a:t>
            </a:r>
            <a:r>
              <a:rPr lang="en-US" sz="1400" dirty="0" err="1"/>
              <a:t>Bonferroni</a:t>
            </a:r>
            <a:r>
              <a:rPr lang="en-US" sz="1400" dirty="0"/>
              <a:t> </a:t>
            </a:r>
            <a:r>
              <a:rPr lang="en-US" sz="1400" dirty="0" smtClean="0"/>
              <a:t>correction</a:t>
            </a:r>
          </a:p>
          <a:p>
            <a:pPr fontAlgn="base">
              <a:lnSpc>
                <a:spcPct val="150000"/>
              </a:lnSpc>
            </a:pPr>
            <a:r>
              <a:rPr lang="en-US" sz="1400" dirty="0" smtClean="0"/>
              <a:t>• F or t-value p-value:  </a:t>
            </a:r>
            <a:r>
              <a:rPr lang="en-US" sz="1400" dirty="0"/>
              <a:t>F</a:t>
            </a:r>
            <a:r>
              <a:rPr lang="en-US" sz="1400" baseline="-25000" dirty="0"/>
              <a:t>2,94</a:t>
            </a:r>
            <a:r>
              <a:rPr lang="en-US" sz="1400" dirty="0"/>
              <a:t>=0.31, p=0.73; F</a:t>
            </a:r>
            <a:r>
              <a:rPr lang="en-US" sz="1400" baseline="-25000" dirty="0"/>
              <a:t>2,4</a:t>
            </a:r>
            <a:r>
              <a:rPr lang="en-US" sz="1400" dirty="0"/>
              <a:t> = 4.26, p = 0.015, F</a:t>
            </a:r>
            <a:r>
              <a:rPr lang="en-US" sz="1400" baseline="-25000" dirty="0"/>
              <a:t>1,94</a:t>
            </a:r>
            <a:r>
              <a:rPr lang="en-US" sz="1400" dirty="0"/>
              <a:t>=17.1, </a:t>
            </a:r>
            <a:r>
              <a:rPr lang="en-US" sz="1400" dirty="0" smtClean="0"/>
              <a:t>p&lt;0.0001 </a:t>
            </a:r>
            <a:endParaRPr lang="en-US" sz="1400" dirty="0"/>
          </a:p>
        </p:txBody>
      </p:sp>
      <p:sp>
        <p:nvSpPr>
          <p:cNvPr id="11" name="직사각형 10"/>
          <p:cNvSpPr/>
          <p:nvPr/>
        </p:nvSpPr>
        <p:spPr>
          <a:xfrm>
            <a:off x="602736" y="3236491"/>
            <a:ext cx="7776864" cy="300082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/>
              <a:t>230 articles (OPO, OVS, CEO)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One eye: 148/230 (64</a:t>
            </a:r>
            <a:r>
              <a:rPr lang="en-GB" sz="1400" dirty="0" smtClean="0"/>
              <a:t>%)</a:t>
            </a:r>
          </a:p>
          <a:p>
            <a:pPr>
              <a:lnSpc>
                <a:spcPct val="150000"/>
              </a:lnSpc>
            </a:pPr>
            <a:r>
              <a:rPr lang="en-GB" sz="1400" dirty="0" smtClean="0"/>
              <a:t>Both </a:t>
            </a:r>
            <a:r>
              <a:rPr lang="en-GB" sz="1400" dirty="0"/>
              <a:t>eyes: 82/230 (36</a:t>
            </a:r>
            <a:r>
              <a:rPr lang="en-GB" sz="1400" dirty="0" smtClean="0"/>
              <a:t>%)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데이터 수집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 smtClean="0"/>
              <a:t>1) </a:t>
            </a:r>
            <a:r>
              <a:rPr lang="ko-KR" altLang="en-US" sz="1400" dirty="0" smtClean="0"/>
              <a:t>한 눈</a:t>
            </a:r>
            <a:r>
              <a:rPr lang="en-US" altLang="ko-KR" sz="1400" dirty="0" smtClean="0"/>
              <a:t>:</a:t>
            </a:r>
            <a:r>
              <a:rPr lang="ko-KR" altLang="en-US" sz="1400" dirty="0" smtClean="0"/>
              <a:t> </a:t>
            </a:r>
            <a:r>
              <a:rPr lang="ko-KR" altLang="en-US" sz="1400" dirty="0"/>
              <a:t>무작위방법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선택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두 눈의 상관관계 ≒ </a:t>
            </a:r>
            <a:r>
              <a:rPr lang="en-US" altLang="ko-KR" sz="1400" dirty="0" smtClean="0"/>
              <a:t>1)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/>
              <a:t>2) </a:t>
            </a:r>
            <a:r>
              <a:rPr lang="ko-KR" altLang="en-US" sz="1400" dirty="0" smtClean="0"/>
              <a:t>두 눈</a:t>
            </a:r>
            <a:r>
              <a:rPr lang="en-US" altLang="ko-KR" sz="1400" dirty="0" smtClean="0"/>
              <a:t>:</a:t>
            </a:r>
            <a:r>
              <a:rPr lang="ko-KR" altLang="en-US" sz="1400" dirty="0" smtClean="0"/>
              <a:t> 장점이 있는지 고려</a:t>
            </a:r>
            <a:r>
              <a:rPr lang="en-US" altLang="ko-KR" sz="1400" dirty="0" smtClean="0"/>
              <a:t>(</a:t>
            </a:r>
            <a:r>
              <a:rPr lang="ko-KR" altLang="en-US" sz="1400" dirty="0"/>
              <a:t>두 눈간의 상관관계가 </a:t>
            </a:r>
            <a:r>
              <a:rPr lang="ko-KR" altLang="en-US" sz="1400" dirty="0" smtClean="0"/>
              <a:t>높다면</a:t>
            </a:r>
            <a:r>
              <a:rPr lang="en-US" altLang="ko-KR" sz="14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</a:t>
            </a:r>
            <a:r>
              <a:rPr lang="en-US" sz="1400" dirty="0"/>
              <a:t>• </a:t>
            </a:r>
            <a:r>
              <a:rPr lang="ko-KR" altLang="en-US" sz="1400" dirty="0" smtClean="0"/>
              <a:t>표준오차가</a:t>
            </a:r>
            <a:r>
              <a:rPr lang="en-GB" sz="1400" dirty="0" smtClean="0"/>
              <a:t> </a:t>
            </a:r>
            <a:r>
              <a:rPr lang="ko-KR" altLang="en-US" sz="1400" dirty="0" err="1" smtClean="0"/>
              <a:t>저평가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sz="1400" dirty="0"/>
              <a:t> </a:t>
            </a:r>
            <a:r>
              <a:rPr lang="en-US" sz="1400" dirty="0" smtClean="0"/>
              <a:t> </a:t>
            </a:r>
            <a:r>
              <a:rPr lang="en-US" sz="1400" dirty="0"/>
              <a:t>•</a:t>
            </a:r>
            <a:r>
              <a:rPr lang="en-US" altLang="ko-KR" sz="1400" dirty="0" smtClean="0"/>
              <a:t> </a:t>
            </a:r>
            <a:r>
              <a:rPr lang="en-GB" sz="1400" dirty="0" smtClean="0"/>
              <a:t>p-value</a:t>
            </a:r>
            <a:r>
              <a:rPr lang="ko-KR" altLang="en-US" sz="1400" dirty="0" smtClean="0"/>
              <a:t>이 낮음</a:t>
            </a:r>
            <a:r>
              <a:rPr lang="en-US" altLang="ko-KR" sz="14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  • </a:t>
            </a:r>
            <a:r>
              <a:rPr lang="ko-KR" altLang="en-US" sz="1400" dirty="0" smtClean="0"/>
              <a:t>부정확한 </a:t>
            </a:r>
            <a:r>
              <a:rPr lang="en-US" altLang="ko-KR" sz="1400" dirty="0" smtClean="0"/>
              <a:t>CI</a:t>
            </a:r>
            <a:r>
              <a:rPr lang="ko-KR" altLang="en-US" sz="1400" dirty="0" smtClean="0"/>
              <a:t>계산</a:t>
            </a:r>
            <a:endParaRPr lang="en-US" altLang="ko-KR" sz="1400" dirty="0" smtClean="0"/>
          </a:p>
        </p:txBody>
      </p:sp>
    </p:spTree>
    <p:extLst>
      <p:ext uri="{BB962C8B-B14F-4D97-AF65-F5344CB8AC3E}">
        <p14:creationId xmlns:p14="http://schemas.microsoft.com/office/powerpoint/2010/main" val="402523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act Lens Cli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Contact Lens Clinic</Template>
  <TotalTime>6666</TotalTime>
  <Words>3565</Words>
  <Application>Microsoft Office PowerPoint</Application>
  <PresentationFormat>화면 슬라이드 쇼(4:3)</PresentationFormat>
  <Paragraphs>711</Paragraphs>
  <Slides>19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19</vt:i4>
      </vt:variant>
    </vt:vector>
  </HeadingPairs>
  <TitlesOfParts>
    <vt:vector size="23" baseType="lpstr">
      <vt:lpstr>Contact Lens Clinic</vt:lpstr>
      <vt:lpstr>디자인 사용자 지정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유동식</dc:creator>
  <cp:lastModifiedBy>user</cp:lastModifiedBy>
  <cp:revision>707</cp:revision>
  <cp:lastPrinted>2018-11-14T08:15:20Z</cp:lastPrinted>
  <dcterms:created xsi:type="dcterms:W3CDTF">2014-12-02T12:13:20Z</dcterms:created>
  <dcterms:modified xsi:type="dcterms:W3CDTF">2018-11-19T07:49:34Z</dcterms:modified>
</cp:coreProperties>
</file>