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lenov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2" autoAdjust="0"/>
    <p:restoredTop sz="94589"/>
  </p:normalViewPr>
  <p:slideViewPr>
    <p:cSldViewPr>
      <p:cViewPr>
        <p:scale>
          <a:sx n="50" d="100"/>
          <a:sy n="50" d="100"/>
        </p:scale>
        <p:origin x="-1830" y="-726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5500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안진시</a:t>
            </a:r>
            <a:r>
              <a:rPr lang="ko-KR" altLang="en-US" sz="55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5500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심신교정과</a:t>
            </a:r>
            <a:r>
              <a:rPr lang="en-US" altLang="ko-KR" sz="55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5500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주변시를</a:t>
            </a:r>
            <a:r>
              <a:rPr lang="ko-KR" altLang="en-US" sz="55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이용한 </a:t>
            </a:r>
            <a:r>
              <a:rPr lang="ko-KR" altLang="en-US" sz="5500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개선사례</a:t>
            </a:r>
            <a:endParaRPr lang="en-US" altLang="ko-KR" sz="55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800" b="1" u="sng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박준식</a:t>
            </a:r>
            <a:endParaRPr lang="en-US" altLang="ko-KR" sz="4800" b="1" u="sng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그랑프리안경 광명사거리점</a:t>
            </a:r>
            <a:endParaRPr lang="ko-KR" altLang="en-US" sz="60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285152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ko-KR" altLang="en-US" sz="4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목적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65775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안구진탕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[nystagmus]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으로 생활에 어려움을 겪은 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대의 여대생의 시각정보처리와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뇌병변의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관계를 확인하고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안구진탕의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정확한 해결법에 대해 고민을 하고 다양한 접근을 통하여 개선한 사례로 </a:t>
            </a:r>
            <a:r>
              <a:rPr lang="ko-KR" altLang="en-US" sz="24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주변시가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미치는 영향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심리적 안정과 자세의 중요성을 찾아본다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86386" y="4807704"/>
            <a:ext cx="13435055" cy="12820178"/>
            <a:chOff x="7592335" y="2908133"/>
            <a:chExt cx="13435055" cy="43821673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2908133"/>
              <a:ext cx="13435055" cy="172877450"/>
              <a:chOff x="7451115" y="2933204"/>
              <a:chExt cx="13435055" cy="172877450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43"/>
                <a:ext cx="13435055" cy="17035121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601298" y="2933204"/>
                <a:ext cx="13135646" cy="21421015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ko-KR" altLang="en-US" sz="4000" b="1" dirty="0" smtClean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치료</a:t>
                </a:r>
                <a:endPara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795306" y="8738215"/>
              <a:ext cx="13082858" cy="432386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선천적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환자가 자각하는 증상이 없거나 매우 경미한 경우가 많으며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이런 경우에는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자체를 억제하기 위한 치료는 필요하지 않다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안구진탕으로 인해 시력의 장애가 발생하거나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진동시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en-US" altLang="ko-KR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oscillopsia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물체가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떨려보이는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증상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인해 심한 어지럼증을 호소하는 경우에는 치료를 시도할 수 있다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치료의 일차적인 목표는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진동시를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없애고 시력을 회복시키는 것이다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  <a:p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양성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돌방성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체위성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현훈의 경우에는 이석을 제 위치로 이동시키는 이석정복술을 시도하여 비교적 좋은 효과를 볼 수 있으며 가장 대표적인 것이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에플리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en-US" altLang="ko-KR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Epley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시술이다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아놀드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키아리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en-US" altLang="ko-KR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Anold-Chiary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malformation)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경우 수술로서 기형을 교정하는 등 일부 질환에서는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안구진탕의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원인 질환을 교정함으로써 치료가 가능하다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다른 방법으로는 프리즘 안경을 이용하여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안구진탕이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가장 약해지는 위치로 안구를 이동시키는 방법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특수 제작 된 광학 렌즈를 이용하는 방법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보톡스를 이용하여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외안근을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약화시키는 방법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콘택트렌즈나 전기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진동 자극을 이용하는 방법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약물요법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항히스타민제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항콜린제제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가바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(GABA)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작용제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향경련성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약제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등이 사용된다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수술적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치료로서는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양 쪽 눈의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내직근과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외직근의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위치를 모두 옮겨주는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케스텐바움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en-US" altLang="ko-KR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kestenbaum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수술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인공눈벌림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수술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내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외직근의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최대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뒤물림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(recession),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외안근의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전반부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힘줄절개술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등이 있다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endPara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외사시로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양안시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기능이 문제가 있는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 여대생이 내원하였다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양안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교정시력은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1.0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이었으나 눈의 피로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두통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안진에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대한 자각적 민감성 등을 호소하였다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초등학교를 다닐 때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눈위치와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안진 때문에 대인 스트레스로 집에서만 생활을 했고 고등학교 재학 중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시기능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훈련을 받아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시지각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정보처리와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양안시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기능이 많이 호전되었으나 도중 본인의 만족과 판단으로 시기능훈련을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년간 미루었다가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 전부터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안구진탕이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심해져 다시 시기능훈련을 받기 위해 내원하였다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안진은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문진이 상당히 중요한 정보다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안진이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생긴 지 얼마나 되었는지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물체가 흔들려 보이지는 않는지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진동시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시력은 정상인지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다른 신경학적 증상이 동반되는 등을 물어봐야 한다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일반적으로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진동시는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후천눈떨림에서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관찰되며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선천눈떨림에서는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드물다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진동시가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있을때에는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가까운 물체를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볼때가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심해지는 지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아니면 원거리에서 심해지는지 검사로 확인을 하며 검사방법은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프렌젤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안경이나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암실검사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등을 통해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시고정을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제거해야 한다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프렌젤안경은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높은 도수의 볼록렌즈를 장착한 특수안경으로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시고정을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제거하는 역할을 할 뿐만 아니라 눈의 움직임을 확대시켜 주므로 안진 관찰에 용이하다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또는 암실상태에서 검안경으로 눈의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시신경판을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관찰하면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시고정을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제거한 상태에서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안진을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관찰하는 효과를 얻을 수 있다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  <a:p>
              <a:r>
                <a:rPr lang="en-US" altLang="ko-KR" sz="2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                                                 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평가결과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25prism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외사위였으며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폭주근점이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8cm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인 약간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눈모임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부족</a:t>
              </a:r>
              <a:endPara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                                                 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 있었고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입체시는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정상이었다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하지만 주시 시 심한 좌우 떨림이 규</a:t>
              </a:r>
              <a:endPara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                                                 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칙적으로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있었으며 스테레오플라이에서 버튼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9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개 중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7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개를 맞추었다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r>
                <a:rPr lang="en-US" altLang="ko-KR" sz="2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                                                 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심신안정을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위한 훈련으로는 요가의 스트레칭과 호흡법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리듬감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메트</a:t>
              </a:r>
              <a:endPara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                                                 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로돔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분에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박자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적용하였다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요가의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자세교정은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다소 힘들어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했으</a:t>
              </a:r>
              <a:endPara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                                                 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나 차츰 익숙해졌다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또한 동향프리즘으로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주변시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시공간인식을 하였</a:t>
              </a:r>
              <a:endPara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                                                 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r>
                <a:rPr lang="en-US" altLang="ko-KR" sz="2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                     </a:t>
              </a:r>
              <a:endParaRPr lang="en-US" sz="2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2172" y="8683703"/>
            <a:ext cx="6866878" cy="22510507"/>
            <a:chOff x="491883" y="9189302"/>
            <a:chExt cx="6866878" cy="1502813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9189302"/>
              <a:ext cx="6866878" cy="14747832"/>
              <a:chOff x="491883" y="9189302"/>
              <a:chExt cx="6866878" cy="14747832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9516832"/>
                <a:ext cx="6866878" cy="14420302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581370" y="9189302"/>
                <a:ext cx="6583782" cy="620362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ko-KR" altLang="en-US" sz="4500" b="1" dirty="0" smtClean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방법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734914" y="9978138"/>
              <a:ext cx="6546009" cy="14239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안구진탕과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관련 된 질환에는 뇌출혈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뇌경색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뇌종양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아놀드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키아리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양성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돌발성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체위성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현훈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선천성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간질성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독성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-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대사성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안구진탕이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있다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무의식적으로 빠른 눈의 리듬감 있는 운동을 말한다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이는 안구운동계의 이상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혹은 외부적인 요인으로 안구가 원하는 위치에 머물러 있지 못하고 서서히 주시점을 벗어났을 때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주시점을 회복하려는 무의식적인 안구의 빠른 움직임이다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또한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시지각은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좌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우 시각정보 처리 기능을 갖고 있으며 좌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우 중 하나에 문제가 생기면 종합적 시야와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양안시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기능이 상이 발생한다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사시와 사위에서도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안진은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발생이 되며 심리적 이상과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편위에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따른 주시점을 찾는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이상변화의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경우도 많이 발견되었다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증상은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안구진탕이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있더라도 어지러움을 전혀 느끼지 못하는 경우에서부터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진동 시 심한 구토와 오심을 동반하면서 사물이 빙글빙글 돌거나 흔들거리는 듯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알렌증후군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등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 느껴지는 경우까지 그 양상이 다양하다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endPara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</a:p>
            <a:p>
              <a:endParaRPr lang="en-US" sz="2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위 도표와 같이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안구진탕의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특징을 알아보았는데 신경계의 영향이 크고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말초성과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중추성으로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크게 분류 할 수 있다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안진의 분류는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병변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부위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양상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원인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유발인자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여부 등에 따라 나뉘므로 안진의 분류는 매우 복잡하다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임상에서는 우선 발생 양상에 의해 크게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자발안진과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유발안진으로 구별하며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각각의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안진은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병변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부의에 따라 중추와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말초성으로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분류하는 것이 환자의 검사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치료 및 예후를 결정하는데 도움을 준다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병적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일으키는 원인이 뇌의 이상인 경우를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중추성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말초 신경이나 전정기관의 이상인 경우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말초성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안구진탕이라고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한다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중추성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안구진탕과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말초성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구분하는 것은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진단적으로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중요한데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이는 진단에 따라 치료 방법이 다르기 때문이다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안구진탕의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방향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방향의 변화 유무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지속시간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기타 신경학적 증상과의 동반 여부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오심 및 구토의 심한 정도의 여부 등 다양한 임상 기준 및 여러 전기생리학적 검사가 진단에 도움이 되며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중추성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안구진탕이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강력하게 의심되는 경우에는 뇌 자기공명영상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(MRI),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컴퓨터 단층촬영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(CT)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등의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영상학적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검사를 통해 보다 세부적인 원인을 파악하고 이에 대한 치료를 시행하여 한다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자체가 반드시 병적인 상태를 지칭하는 것은 아니며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정상적인 상황에서도 기차를 타고 가다가 밖의 경치를 바라볼 때나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시운동성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또는 개체가 계속해서 회전하는 상황에서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회전 중 전정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도 나타날 수 있으며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이를 생리적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안구진탕이라고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한다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병적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안구진탕은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유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발하지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앟아도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지속적으로 관찰되는 자발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안구진탕과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체위 변화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두부 회전 등의 유발 요인에 의해서만 관찰이 가능한 유발 안구진탕으로 나눌 수 있다</a:t>
              </a:r>
              <a:r>
                <a:rPr lang="en-US" altLang="ko-KR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안구진탕을</a:t>
              </a:r>
              <a:r>
                <a:rPr lang="ko-KR" altLang="en-US" sz="2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일으킬 수 있는 병적 상태 중 가장 흔한 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것은 양성 </a:t>
              </a:r>
              <a:r>
                <a:rPr lang="ko-KR" altLang="en-US" sz="2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돌발성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체위성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현흔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benign paroxysmal positional 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vertigo)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으로서 </a:t>
              </a:r>
              <a:r>
                <a:rPr lang="ko-KR" altLang="en-US" sz="2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이석증이라고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일컫어진다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이는 </a:t>
              </a:r>
              <a:r>
                <a:rPr lang="ko-KR" altLang="en-US" sz="2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타원낭반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2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utricular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macule)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위치한 이석이 변형되면서 부스러기들이 반고리관으로 들어가거나 </a:t>
              </a:r>
              <a:r>
                <a:rPr lang="ko-KR" altLang="en-US" sz="2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팽대마루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(cupula)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</a:t>
              </a:r>
              <a:r>
                <a:rPr lang="en-US" altLang="ko-KR" sz="2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달라붙어 발생하는 질환으로 머리를 움직일 때마다 유발되는 심한 현훈과 오심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구토를 특징으로 하며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비교적 간단한 이석 </a:t>
              </a:r>
              <a:r>
                <a:rPr lang="ko-KR" altLang="en-US" sz="2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정복술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세반고리관에서 빠져 나와 어지럼증을 유발시킨 작은 돌 조각을 회전시켜 본래 위치로 넣어주는 것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치료될 수 있다</a:t>
              </a:r>
              <a:r>
                <a:rPr lang="en-US" altLang="ko-KR" sz="2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en-US" sz="2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2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2018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36569" y="28628031"/>
            <a:ext cx="1313564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24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altLang="ko-KR" sz="2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ko-KR" alt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김지수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(</a:t>
            </a:r>
            <a:r>
              <a:rPr lang="ko-KR" alt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임상 </a:t>
            </a:r>
            <a:r>
              <a:rPr lang="ko-KR" altLang="en-US" sz="22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평행의학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어지러움과 현훈 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Vol.2 No,.2 [2018])</a:t>
            </a:r>
          </a:p>
          <a:p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[2] </a:t>
            </a:r>
            <a:r>
              <a:rPr lang="ko-KR" altLang="en-US" sz="22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장봉린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(</a:t>
            </a:r>
            <a:r>
              <a:rPr lang="ko-KR" alt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신경 안과학 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판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한국 </a:t>
            </a:r>
            <a:r>
              <a:rPr lang="ko-KR" altLang="en-US" sz="22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신경과학회</a:t>
            </a:r>
            <a:r>
              <a:rPr lang="ko-KR" alt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2017</a:t>
            </a:r>
            <a:r>
              <a:rPr lang="ko-KR" altLang="en-US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년 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P106~)</a:t>
            </a:r>
            <a:b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</a:b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[3] M Cecilia </a:t>
            </a:r>
            <a:r>
              <a:rPr lang="en-US" altLang="ko-KR" sz="22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Wendier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(Journal of Advanced Nursing, Understanding healing: a conceptual</a:t>
            </a:r>
          </a:p>
          <a:p>
            <a:r>
              <a:rPr lang="en-US" altLang="ko-KR" sz="2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analysis 836p ~ 842p)</a:t>
            </a: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872069"/>
              </p:ext>
            </p:extLst>
          </p:nvPr>
        </p:nvGraphicFramePr>
        <p:xfrm>
          <a:off x="571659" y="15193913"/>
          <a:ext cx="6722571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857">
                  <a:extLst>
                    <a:ext uri="{9D8B030D-6E8A-4147-A177-3AD203B41FA5}">
                      <a16:colId xmlns:a16="http://schemas.microsoft.com/office/drawing/2014/main" val="1757721176"/>
                    </a:ext>
                  </a:extLst>
                </a:gridCol>
                <a:gridCol w="2240857">
                  <a:extLst>
                    <a:ext uri="{9D8B030D-6E8A-4147-A177-3AD203B41FA5}">
                      <a16:colId xmlns:a16="http://schemas.microsoft.com/office/drawing/2014/main" val="3105890717"/>
                    </a:ext>
                  </a:extLst>
                </a:gridCol>
                <a:gridCol w="2240857">
                  <a:extLst>
                    <a:ext uri="{9D8B030D-6E8A-4147-A177-3AD203B41FA5}">
                      <a16:colId xmlns:a16="http://schemas.microsoft.com/office/drawing/2014/main" val="1315752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특징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말초성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중추성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970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양상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수평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회선 혼합형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순수한 수직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수평 또는 회선 방향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en-US" altLang="ko-KR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혼합형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0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방향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일측성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병변</a:t>
                      </a:r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반대편을 향함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방향전환성</a:t>
                      </a:r>
                      <a:endParaRPr lang="en-US" altLang="ko-KR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atinLnBrk="1"/>
                      <a:r>
                        <a:rPr lang="ko-KR" altLang="en-US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일측성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638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주시에 의한 영향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억제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다양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110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적응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수일 내 사라짐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종종 </a:t>
                      </a:r>
                      <a:r>
                        <a:rPr lang="ko-KR" altLang="en-US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지속적임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736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현훈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두드러짐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경미함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136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청력 증상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이명</a:t>
                      </a:r>
                      <a:r>
                        <a:rPr lang="en-US" altLang="ko-KR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청력소실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보통 없음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118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다른 신경학적 증후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없음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뇌간 또는 소뇌 증후</a:t>
                      </a:r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621474"/>
                  </a:ext>
                </a:extLst>
              </a:tr>
            </a:tbl>
          </a:graphicData>
        </a:graphic>
      </p:graphicFrame>
      <p:grpSp>
        <p:nvGrpSpPr>
          <p:cNvPr id="33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713258" y="28587401"/>
            <a:ext cx="13435055" cy="2151902"/>
            <a:chOff x="7602255" y="23018714"/>
            <a:chExt cx="13435055" cy="7372570"/>
          </a:xfrm>
        </p:grpSpPr>
        <p:sp>
          <p:nvSpPr>
            <p:cNvPr id="34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6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721342" y="23018714"/>
              <a:ext cx="13070052" cy="2335282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ko-KR" altLang="en-US" sz="4000" b="1" dirty="0" smtClean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참고문헌</a:t>
              </a:r>
              <a:endParaRPr lang="en-US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37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744111" y="10243456"/>
            <a:ext cx="13435055" cy="7254713"/>
            <a:chOff x="7602255" y="24459868"/>
            <a:chExt cx="13435055" cy="5931416"/>
          </a:xfrm>
        </p:grpSpPr>
        <p:sp>
          <p:nvSpPr>
            <p:cNvPr id="38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9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791160" y="24459868"/>
              <a:ext cx="13070052" cy="707753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ko-KR" altLang="en-US" sz="4000" b="1" dirty="0" smtClean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사례</a:t>
              </a:r>
              <a:endParaRPr lang="en-US" altLang="ko-KR" sz="40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016" y="15148176"/>
            <a:ext cx="2261997" cy="169962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291" y="15193913"/>
            <a:ext cx="2284634" cy="1678764"/>
          </a:xfrm>
          <a:prstGeom prst="rect">
            <a:avLst/>
          </a:prstGeom>
        </p:spPr>
      </p:pic>
      <p:grpSp>
        <p:nvGrpSpPr>
          <p:cNvPr id="40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542770" y="18140792"/>
            <a:ext cx="13435055" cy="10357525"/>
            <a:chOff x="7602255" y="24459869"/>
            <a:chExt cx="13435055" cy="5931415"/>
          </a:xfrm>
        </p:grpSpPr>
        <p:sp>
          <p:nvSpPr>
            <p:cNvPr id="41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42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791160" y="24459869"/>
              <a:ext cx="13070052" cy="510074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ko-KR" altLang="en-US" sz="4000" b="1" dirty="0" smtClean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결과</a:t>
              </a:r>
              <a:endParaRPr lang="en-US" altLang="ko-KR" sz="40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00155" y="19031490"/>
            <a:ext cx="13135646" cy="9941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VT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와 안진의 결과를 기록했다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또한 심리적 안정과 자세에 대해 추가적 교정이 있었다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심리적 안정에는 리듬감을 주는 메트로놈을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초 간격 박자로 이용하였고 안정화를 주는 음악과 함께 깊은 심호흡을 함께 했다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총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다섯가지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안구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운동이상을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측정했으며 모두 이상이 없음을 발견하여 심리적 안정에 더욱 비중을 두었다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심리적으로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자존감이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매우 낮은 상태이며 타인의 의견에 매우 예민하게 반응하였다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심리적 안정화와 자기방어기제를 낮추기 위해 주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회 음악연주 치료를 병행하였다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현재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16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주 간의 심리치료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+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시기능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훈련 병행 중이며 치료 전은 아래와 같고</a:t>
            </a:r>
            <a:endParaRPr lang="en-US" altLang="ko-KR" sz="2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16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주 후 결과는 아래와 같다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endParaRPr lang="en-US" sz="2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주시시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약간의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편위는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있었으나 놀라울 정도의 안진의 감소를 확인하였다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심리적 치료의 병행은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집중도의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향상과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검사자에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대한 신뢰도 향상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적극성 향상을 불러일으켰고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심리적 안정</a:t>
            </a: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즉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뇌호흡과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심리적 안정은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안구운동과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관계가 있으며 심리적 영향이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동향운동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이향운동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조절 등에 작용을 줄 수 있다는 결과를 얻었다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지금은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안진이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놀랍도록 좋아져 대인관계와 사회생활에도 자신감이 생기고 신앙생활에도 적극적이어서 교회에서도 생활에 변화에 놀라워하고 질문을 많이 하였고 적극적인 신앙생활에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자존감이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높아져서 새로운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취미활동도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하고 싶다고 한다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이처럼 생리적으로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전정안반사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원활추종운동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시운동계의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이상도 눈 떨림을 유발할 수 있다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눈이 중앙에 위치할 때는 전정신경계의 불균형으로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눈떨림이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발생하는 경우가 가장 흔하며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드물게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원할추종운동계의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이상도 눈 떨림을 유발 할 수 있다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눈이 어느 한쪽으로 치우친 상태를 유지하려면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외안근에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대한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긴장성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지배를 담당하는 신경적분체의 기능이 유지되어야 한다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따라서 신경적분체에 이상이 생기면 눈이 어느 한쪽으로 치우쳐서 물체를 바라볼 때 눈 떨림이 발생한다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  </a:t>
            </a:r>
            <a:endParaRPr lang="en-US" altLang="ko-KR" sz="2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             A.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등속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눈떨림</a:t>
            </a: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B.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감속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눈떨림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C.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가속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눈떨림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D.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시계추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눈떨림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파형에 따른 눈 떨림의 분류이다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           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위 그림의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눈떨림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분류는 지배하고 있는 신경적분체의 기능과 이상을 분류하며 생리적 원인과 심리</a:t>
            </a:r>
            <a:endParaRPr lang="en-US" altLang="ko-KR" sz="2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           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적 원인 등을 알아야만 한다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이러한 시기능훈련과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심리교정은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모든 연령층에서 가능하고 안과적 </a:t>
            </a:r>
            <a:endParaRPr lang="en-US" altLang="ko-KR" sz="2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            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문제가 없는데 외관상 </a:t>
            </a:r>
            <a:r>
              <a:rPr lang="ko-KR" altLang="en-US" sz="2000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안진으로</a:t>
            </a:r>
            <a:r>
              <a:rPr lang="ko-KR" altLang="en-US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자신감의 결여인 분에게 많은 도움이 된다</a:t>
            </a:r>
            <a:r>
              <a:rPr lang="en-US" altLang="ko-KR" sz="20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000" b="1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안진이나</a:t>
            </a:r>
            <a:r>
              <a:rPr lang="ko-KR" alt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다른 쉽게 해</a:t>
            </a:r>
            <a:endParaRPr lang="en-US" altLang="ko-KR" sz="2000" b="1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US" altLang="ko-KR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            </a:t>
            </a:r>
            <a:r>
              <a:rPr lang="ko-KR" altLang="en-US" sz="2000" b="1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결될</a:t>
            </a:r>
            <a:r>
              <a:rPr lang="ko-KR" alt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수 없다고 </a:t>
            </a:r>
            <a:r>
              <a:rPr lang="ko-KR" altLang="en-US" sz="2000" b="1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여져기는</a:t>
            </a:r>
            <a:r>
              <a:rPr lang="ko-KR" alt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여러 </a:t>
            </a:r>
            <a:r>
              <a:rPr lang="ko-KR" altLang="en-US" sz="2000" b="1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시기능적</a:t>
            </a:r>
            <a:r>
              <a:rPr lang="ko-KR" alt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문제는 비단 </a:t>
            </a:r>
            <a:r>
              <a:rPr lang="ko-KR" altLang="en-US" sz="2000" b="1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외안근을</a:t>
            </a:r>
            <a:r>
              <a:rPr lang="ko-KR" alt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비롯한 </a:t>
            </a:r>
            <a:r>
              <a:rPr lang="ko-KR" altLang="en-US" sz="2000" b="1" dirty="0" err="1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생체학적인</a:t>
            </a:r>
            <a:r>
              <a:rPr lang="ko-KR" alt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문제 뿐만이 아</a:t>
            </a:r>
            <a:endParaRPr lang="en-US" altLang="ko-KR" sz="2000" b="1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en-US" altLang="ko-KR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                  </a:t>
            </a:r>
            <a:r>
              <a:rPr lang="ko-KR" alt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니라</a:t>
            </a:r>
            <a:r>
              <a:rPr lang="en-US" altLang="ko-KR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환경</a:t>
            </a:r>
            <a:r>
              <a:rPr lang="en-US" altLang="ko-KR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/</a:t>
            </a:r>
            <a:r>
              <a:rPr lang="ko-KR" altLang="en-US" sz="20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심리적인 영향을 배재할 수 없다</a:t>
            </a:r>
            <a:r>
              <a:rPr lang="en-US" altLang="ko-KR" sz="2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en-US" altLang="ko-KR" sz="2000" b="1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0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837580"/>
              </p:ext>
            </p:extLst>
          </p:nvPr>
        </p:nvGraphicFramePr>
        <p:xfrm>
          <a:off x="7933016" y="20629929"/>
          <a:ext cx="1286871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742">
                  <a:extLst>
                    <a:ext uri="{9D8B030D-6E8A-4147-A177-3AD203B41FA5}">
                      <a16:colId xmlns:a16="http://schemas.microsoft.com/office/drawing/2014/main" val="513164495"/>
                    </a:ext>
                  </a:extLst>
                </a:gridCol>
                <a:gridCol w="2573742">
                  <a:extLst>
                    <a:ext uri="{9D8B030D-6E8A-4147-A177-3AD203B41FA5}">
                      <a16:colId xmlns:a16="http://schemas.microsoft.com/office/drawing/2014/main" val="762102028"/>
                    </a:ext>
                  </a:extLst>
                </a:gridCol>
                <a:gridCol w="2573742">
                  <a:extLst>
                    <a:ext uri="{9D8B030D-6E8A-4147-A177-3AD203B41FA5}">
                      <a16:colId xmlns:a16="http://schemas.microsoft.com/office/drawing/2014/main" val="3664934324"/>
                    </a:ext>
                  </a:extLst>
                </a:gridCol>
                <a:gridCol w="2573742">
                  <a:extLst>
                    <a:ext uri="{9D8B030D-6E8A-4147-A177-3AD203B41FA5}">
                      <a16:colId xmlns:a16="http://schemas.microsoft.com/office/drawing/2014/main" val="356149585"/>
                    </a:ext>
                  </a:extLst>
                </a:gridCol>
                <a:gridCol w="2573742">
                  <a:extLst>
                    <a:ext uri="{9D8B030D-6E8A-4147-A177-3AD203B41FA5}">
                      <a16:colId xmlns:a16="http://schemas.microsoft.com/office/drawing/2014/main" val="1581264934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2000" u="none" dirty="0" smtClean="0">
                          <a:solidFill>
                            <a:srgbClr val="22384D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훈련 전 </a:t>
                      </a:r>
                      <a:r>
                        <a:rPr lang="ko-KR" altLang="en-US" sz="2000" u="none" dirty="0" err="1" smtClean="0">
                          <a:solidFill>
                            <a:srgbClr val="22384D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처방값</a:t>
                      </a:r>
                      <a:endParaRPr lang="ko-KR" altLang="en-US" sz="2000" u="none" dirty="0">
                        <a:solidFill>
                          <a:srgbClr val="22384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13415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/>
                        <a:t>훈련 전 </a:t>
                      </a:r>
                      <a:endParaRPr lang="en-US" altLang="ko-KR" sz="2000" dirty="0" smtClean="0"/>
                    </a:p>
                    <a:p>
                      <a:pPr algn="ctr" latinLnBrk="1"/>
                      <a:r>
                        <a:rPr lang="ko-KR" altLang="en-US" sz="2000" dirty="0" smtClean="0"/>
                        <a:t>안구 상태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dirty="0" smtClean="0"/>
                        <a:t>OD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err="1" smtClean="0"/>
                        <a:t>교정시력</a:t>
                      </a:r>
                      <a:r>
                        <a:rPr lang="ko-KR" altLang="en-US" sz="2000" dirty="0" smtClean="0"/>
                        <a:t> </a:t>
                      </a:r>
                      <a:r>
                        <a:rPr lang="en-US" altLang="ko-KR" sz="2000" dirty="0" smtClean="0"/>
                        <a:t>1.0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/>
                        <a:t>흔들림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dirty="0" smtClean="0"/>
                        <a:t>50cpm</a:t>
                      </a:r>
                      <a:endParaRPr lang="ko-KR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94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dirty="0" smtClean="0"/>
                        <a:t>OS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err="1" smtClean="0"/>
                        <a:t>교정시력</a:t>
                      </a:r>
                      <a:r>
                        <a:rPr lang="ko-KR" altLang="en-US" sz="2000" dirty="0" smtClean="0"/>
                        <a:t> </a:t>
                      </a:r>
                      <a:r>
                        <a:rPr lang="en-US" altLang="ko-KR" sz="2000" dirty="0" smtClean="0"/>
                        <a:t>1.0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/>
                        <a:t>흔들림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dirty="0" smtClean="0"/>
                        <a:t>50cpm</a:t>
                      </a:r>
                      <a:endParaRPr lang="ko-KR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668823"/>
                  </a:ext>
                </a:extLst>
              </a:tr>
            </a:tbl>
          </a:graphicData>
        </a:graphic>
      </p:graphicFrame>
      <p:graphicFrame>
        <p:nvGraphicFramePr>
          <p:cNvPr id="54" name="표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363491"/>
              </p:ext>
            </p:extLst>
          </p:nvPr>
        </p:nvGraphicFramePr>
        <p:xfrm>
          <a:off x="7941752" y="22178689"/>
          <a:ext cx="12868710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742">
                  <a:extLst>
                    <a:ext uri="{9D8B030D-6E8A-4147-A177-3AD203B41FA5}">
                      <a16:colId xmlns:a16="http://schemas.microsoft.com/office/drawing/2014/main" val="513164495"/>
                    </a:ext>
                  </a:extLst>
                </a:gridCol>
                <a:gridCol w="1286871">
                  <a:extLst>
                    <a:ext uri="{9D8B030D-6E8A-4147-A177-3AD203B41FA5}">
                      <a16:colId xmlns:a16="http://schemas.microsoft.com/office/drawing/2014/main" val="762102028"/>
                    </a:ext>
                  </a:extLst>
                </a:gridCol>
                <a:gridCol w="1286871">
                  <a:extLst>
                    <a:ext uri="{9D8B030D-6E8A-4147-A177-3AD203B41FA5}">
                      <a16:colId xmlns:a16="http://schemas.microsoft.com/office/drawing/2014/main" val="989094939"/>
                    </a:ext>
                  </a:extLst>
                </a:gridCol>
                <a:gridCol w="2573742">
                  <a:extLst>
                    <a:ext uri="{9D8B030D-6E8A-4147-A177-3AD203B41FA5}">
                      <a16:colId xmlns:a16="http://schemas.microsoft.com/office/drawing/2014/main" val="3664934324"/>
                    </a:ext>
                  </a:extLst>
                </a:gridCol>
                <a:gridCol w="2573742">
                  <a:extLst>
                    <a:ext uri="{9D8B030D-6E8A-4147-A177-3AD203B41FA5}">
                      <a16:colId xmlns:a16="http://schemas.microsoft.com/office/drawing/2014/main" val="356149585"/>
                    </a:ext>
                  </a:extLst>
                </a:gridCol>
                <a:gridCol w="2573742">
                  <a:extLst>
                    <a:ext uri="{9D8B030D-6E8A-4147-A177-3AD203B41FA5}">
                      <a16:colId xmlns:a16="http://schemas.microsoft.com/office/drawing/2014/main" val="1581264934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2000" u="none" dirty="0" smtClean="0">
                          <a:solidFill>
                            <a:srgbClr val="22384D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Vision </a:t>
                      </a:r>
                      <a:r>
                        <a:rPr lang="en-US" altLang="ko-KR" sz="2000" u="none" dirty="0" err="1" smtClean="0">
                          <a:solidFill>
                            <a:srgbClr val="22384D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Traning</a:t>
                      </a:r>
                      <a:r>
                        <a:rPr lang="en-US" altLang="ko-KR" sz="2000" u="none" dirty="0" smtClean="0">
                          <a:solidFill>
                            <a:srgbClr val="22384D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2000" u="none" dirty="0" smtClean="0">
                          <a:solidFill>
                            <a:srgbClr val="22384D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후 </a:t>
                      </a:r>
                      <a:r>
                        <a:rPr lang="ko-KR" altLang="en-US" sz="2000" u="none" dirty="0" err="1" smtClean="0">
                          <a:solidFill>
                            <a:srgbClr val="22384D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처방값</a:t>
                      </a:r>
                      <a:endParaRPr lang="ko-KR" altLang="en-US" sz="2000" u="none" dirty="0">
                        <a:solidFill>
                          <a:srgbClr val="22384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13415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/>
                        <a:t>훈련 후 </a:t>
                      </a:r>
                      <a:endParaRPr lang="en-US" altLang="ko-KR" sz="2000" dirty="0" smtClean="0"/>
                    </a:p>
                    <a:p>
                      <a:pPr algn="ctr" latinLnBrk="1"/>
                      <a:r>
                        <a:rPr lang="ko-KR" altLang="en-US" sz="2000" dirty="0" smtClean="0"/>
                        <a:t>안구 상태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dirty="0" smtClean="0"/>
                        <a:t>OD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/>
                        <a:t>안쪽으로 </a:t>
                      </a:r>
                      <a:r>
                        <a:rPr lang="ko-KR" altLang="en-US" sz="2000" dirty="0" err="1" smtClean="0"/>
                        <a:t>편위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err="1" smtClean="0"/>
                        <a:t>교정시력</a:t>
                      </a:r>
                      <a:r>
                        <a:rPr lang="ko-KR" altLang="en-US" sz="2000" dirty="0" smtClean="0"/>
                        <a:t> </a:t>
                      </a:r>
                      <a:r>
                        <a:rPr lang="en-US" altLang="ko-KR" sz="2000" dirty="0" smtClean="0"/>
                        <a:t>1.0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/>
                        <a:t>흔들림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/>
                        <a:t>고정</a:t>
                      </a:r>
                      <a:endParaRPr lang="ko-KR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94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dirty="0" smtClean="0"/>
                        <a:t>OS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err="1" smtClean="0"/>
                        <a:t>편위안됨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err="1" smtClean="0"/>
                        <a:t>교정시력</a:t>
                      </a:r>
                      <a:r>
                        <a:rPr lang="ko-KR" altLang="en-US" sz="2000" dirty="0" smtClean="0"/>
                        <a:t> </a:t>
                      </a:r>
                      <a:r>
                        <a:rPr lang="en-US" altLang="ko-KR" sz="2000" dirty="0" smtClean="0"/>
                        <a:t>1.0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dirty="0" smtClean="0"/>
                        <a:t>흔들림</a:t>
                      </a:r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dirty="0" smtClean="0"/>
                        <a:t>15cpm</a:t>
                      </a:r>
                      <a:endParaRPr lang="ko-KR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668823"/>
                  </a:ext>
                </a:extLst>
              </a:tr>
            </a:tbl>
          </a:graphicData>
        </a:graphic>
      </p:graphicFrame>
      <p:pic>
        <p:nvPicPr>
          <p:cNvPr id="11" name="그림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752" y="26767327"/>
            <a:ext cx="1650027" cy="160558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2628" y="1687336"/>
            <a:ext cx="2273389" cy="166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3106</TotalTime>
  <Words>1391</Words>
  <Application>Microsoft Office PowerPoint</Application>
  <PresentationFormat>사용자 지정</PresentationFormat>
  <Paragraphs>124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맑은 고딕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lenovo</cp:lastModifiedBy>
  <cp:revision>219</cp:revision>
  <dcterms:created xsi:type="dcterms:W3CDTF">2007-11-27T23:16:29Z</dcterms:created>
  <dcterms:modified xsi:type="dcterms:W3CDTF">2018-11-14T06:03:01Z</dcterms:modified>
</cp:coreProperties>
</file>