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2A"/>
    <a:srgbClr val="FFF6DD"/>
    <a:srgbClr val="FF4347"/>
    <a:srgbClr val="FF898C"/>
    <a:srgbClr val="FF6165"/>
    <a:srgbClr val="FFFFEB"/>
    <a:srgbClr val="FFFEFB"/>
    <a:srgbClr val="FDF1E9"/>
    <a:srgbClr val="FF7C8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151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47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51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53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4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665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0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02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33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588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3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E9EC3-0471-4B24-A393-9FD3BEC8247B}" type="datetimeFigureOut">
              <a:rPr lang="ko-KR" altLang="en-US" smtClean="0"/>
              <a:pPr/>
              <a:t>2017-05-09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08B4-58F5-4667-BCF3-2998BA58F0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38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nihongodebate.wixsite.com/korea" TargetMode="External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직사각형 9"/>
          <p:cNvSpPr/>
          <p:nvPr/>
        </p:nvSpPr>
        <p:spPr>
          <a:xfrm>
            <a:off x="68796" y="5285631"/>
            <a:ext cx="3456000" cy="40808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72000" tIns="72000" rIns="72000">
            <a:noAutofit/>
          </a:bodyPr>
          <a:lstStyle/>
          <a:p>
            <a:pPr lvl="0">
              <a:spcBef>
                <a:spcPts val="600"/>
              </a:spcBef>
            </a:pPr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날짜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5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월</a:t>
            </a:r>
            <a:r>
              <a:rPr lang="en-US" altLang="ko-KR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13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일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（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토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）</a:t>
            </a:r>
            <a:endParaRPr lang="en-US" altLang="ja-JP" sz="16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lvl="0">
              <a:spcBef>
                <a:spcPts val="600"/>
              </a:spcBef>
            </a:pPr>
            <a:endParaRPr lang="en-US" altLang="ja-JP" sz="4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lvl="0">
              <a:spcBef>
                <a:spcPts val="600"/>
              </a:spcBef>
            </a:pPr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시간</a:t>
            </a:r>
            <a:r>
              <a:rPr lang="ja-JP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14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00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～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17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00</a:t>
            </a:r>
          </a:p>
          <a:p>
            <a:pPr lvl="0">
              <a:spcBef>
                <a:spcPts val="600"/>
              </a:spcBef>
            </a:pPr>
            <a:endParaRPr lang="en-US" altLang="ja-JP" sz="4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lvl="0">
              <a:spcBef>
                <a:spcPts val="600"/>
              </a:spcBef>
            </a:pPr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장소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가톨릭</a:t>
            </a:r>
            <a:r>
              <a:rPr lang="ko-KR" altLang="en-US" sz="14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대학교 </a:t>
            </a:r>
            <a:r>
              <a:rPr lang="ko-KR" altLang="en-US" sz="12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성심교정</a:t>
            </a: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(</a:t>
            </a:r>
            <a:r>
              <a:rPr lang="ko-KR" altLang="en-US" sz="12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부천</a:t>
            </a:r>
            <a:r>
              <a:rPr lang="en-US" altLang="ko-KR" sz="12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altLang="ja-JP" sz="1400" b="1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              </a:t>
            </a:r>
            <a:r>
              <a:rPr lang="ko-KR" altLang="en-US" sz="1400" dirty="0" err="1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니콜스관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❼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</a:t>
            </a:r>
            <a:r>
              <a:rPr lang="en-US" altLang="ko-KR" sz="14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N110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호실</a:t>
            </a:r>
            <a:endParaRPr lang="en-US" altLang="ja-JP" sz="14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lvl="0">
              <a:spcBef>
                <a:spcPts val="600"/>
              </a:spcBef>
            </a:pPr>
            <a:endParaRPr lang="ja-JP" altLang="ja-JP" sz="4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lvl="0"/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접수방법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ko-KR" sz="12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debate.seoul@gmail.com </a:t>
            </a:r>
          </a:p>
          <a:p>
            <a:pPr lvl="0"/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     </a:t>
            </a:r>
            <a:r>
              <a:rPr lang="en-US" altLang="ja-JP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(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학교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,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대표자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,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참석인원을 적어서 메일로 신청</a:t>
            </a:r>
            <a:r>
              <a:rPr lang="ja-JP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）</a:t>
            </a:r>
            <a:endParaRPr lang="en-US" altLang="ko-KR" sz="11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>
              <a:spcBef>
                <a:spcPts val="600"/>
              </a:spcBef>
            </a:pPr>
            <a:endParaRPr lang="en-US" altLang="ja-JP" sz="400" b="1" dirty="0">
              <a:solidFill>
                <a:srgbClr val="FF4347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>
              <a:spcBef>
                <a:spcPts val="600"/>
              </a:spcBef>
            </a:pPr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신청마감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：</a:t>
            </a:r>
            <a:r>
              <a:rPr lang="en-US" altLang="ja-JP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5</a:t>
            </a:r>
            <a:r>
              <a:rPr lang="ko-KR" altLang="en-US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월</a:t>
            </a:r>
            <a:r>
              <a:rPr lang="en-US" altLang="ko-KR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10</a:t>
            </a:r>
            <a:r>
              <a:rPr lang="ko-KR" altLang="en-US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일</a:t>
            </a:r>
            <a:r>
              <a:rPr lang="ja-JP" altLang="ja-JP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（</a:t>
            </a:r>
            <a:r>
              <a:rPr lang="ko-KR" altLang="en-US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수</a:t>
            </a:r>
            <a:r>
              <a:rPr lang="ja-JP" altLang="ja-JP" sz="1600" b="1" u="sng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）</a:t>
            </a:r>
            <a:endParaRPr lang="en-US" altLang="ja-JP" sz="1600" b="1" u="sng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en-US" altLang="ja-JP" sz="800" b="1" dirty="0">
              <a:solidFill>
                <a:srgbClr val="FF4347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참가비무료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(</a:t>
            </a:r>
            <a:r>
              <a:rPr lang="ko-KR" altLang="en-US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저녁식사는 희망자만</a:t>
            </a:r>
            <a:r>
              <a:rPr lang="en-US" altLang="ko-KR" sz="10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(</a:t>
            </a:r>
            <a:r>
              <a:rPr lang="ko-KR" altLang="en-US" sz="10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각자부담</a:t>
            </a:r>
            <a:r>
              <a:rPr lang="en-US" altLang="ko-KR" sz="10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)</a:t>
            </a:r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)</a:t>
            </a:r>
          </a:p>
          <a:p>
            <a:endParaRPr lang="en-US" altLang="ko-KR" sz="8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ja-JP" altLang="en-US" sz="16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✤</a:t>
            </a:r>
            <a:r>
              <a:rPr lang="ja-JP" altLang="en-US" sz="1400" b="1" dirty="0"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 </a:t>
            </a:r>
            <a:r>
              <a:rPr lang="ko-KR" altLang="en-US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프로그램 내용</a:t>
            </a:r>
            <a:r>
              <a:rPr lang="ja-JP" altLang="ja-JP" sz="1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</a:t>
            </a:r>
            <a:endParaRPr lang="en-US" altLang="ja-JP" sz="16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ja-JP" altLang="en-US" sz="1100" kern="100" dirty="0">
                <a:ln w="0"/>
                <a:solidFill>
                  <a:srgbClr val="FF4347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　　　 </a:t>
            </a:r>
            <a:r>
              <a:rPr lang="ja-JP" altLang="en-US" sz="1200" kern="100" dirty="0">
                <a:ln w="0"/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❖ </a:t>
            </a:r>
            <a:r>
              <a:rPr lang="ko-KR" altLang="en-US" sz="1200" kern="100" dirty="0" err="1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아이스브레이킹</a:t>
            </a:r>
            <a:endParaRPr lang="en-US" altLang="ja-JP" sz="1200" kern="100" dirty="0">
              <a:ln w="0"/>
              <a:solidFill>
                <a:schemeClr val="bg2">
                  <a:lumMod val="2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ja-JP" altLang="en-US" sz="1200" kern="100" dirty="0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　　 </a:t>
            </a:r>
            <a:r>
              <a:rPr lang="ja-JP" altLang="en-US" sz="1200" kern="100" dirty="0">
                <a:ln w="0"/>
                <a:solidFill>
                  <a:schemeClr val="accent6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</a:t>
            </a:r>
            <a:r>
              <a:rPr lang="ja-JP" altLang="en-US" sz="1200" kern="100" dirty="0">
                <a:ln w="0"/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❖ </a:t>
            </a:r>
            <a:r>
              <a:rPr lang="ko-KR" altLang="en-US" sz="1200" kern="100" dirty="0" err="1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디베이트와대회설명</a:t>
            </a:r>
            <a:endParaRPr lang="ko-KR" altLang="ko-KR" sz="1200" kern="100" dirty="0">
              <a:ln w="0"/>
              <a:solidFill>
                <a:schemeClr val="bg2">
                  <a:lumMod val="25000"/>
                </a:schemeClr>
              </a:solidFill>
              <a:latin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ja-JP" altLang="en-US" sz="1200" kern="100" dirty="0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　　 </a:t>
            </a:r>
            <a:r>
              <a:rPr lang="ja-JP" altLang="en-US" sz="1200" kern="100" dirty="0">
                <a:ln w="0"/>
                <a:solidFill>
                  <a:schemeClr val="accent6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</a:t>
            </a:r>
            <a:r>
              <a:rPr lang="ja-JP" altLang="en-US" sz="1200" kern="100" dirty="0">
                <a:ln w="0"/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❖ </a:t>
            </a:r>
            <a:r>
              <a:rPr lang="ko-KR" altLang="en-US" sz="1200" kern="100" dirty="0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도전</a:t>
            </a:r>
            <a:r>
              <a:rPr lang="en-US" altLang="ko-KR" sz="1200" kern="100" dirty="0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! </a:t>
            </a:r>
            <a:r>
              <a:rPr lang="ko-KR" altLang="en-US" sz="1200" kern="100" dirty="0" err="1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디베이트</a:t>
            </a:r>
            <a:r>
              <a:rPr lang="ko-KR" altLang="en-US" sz="1200" kern="100" dirty="0">
                <a:ln w="0"/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 연습 </a:t>
            </a:r>
            <a:r>
              <a:rPr lang="ko-KR" altLang="en-US" sz="1200" kern="1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rPr>
              <a:t>등</a:t>
            </a:r>
            <a:endParaRPr lang="ko-KR" altLang="en-US" sz="1200" dirty="0">
              <a:ln w="0"/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en-US" altLang="ko-KR" sz="11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r"/>
            <a:endParaRPr lang="en-US" altLang="ko-KR" sz="11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r"/>
            <a:endParaRPr lang="en-US" altLang="ko-KR" sz="1100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en-US" altLang="ko-KR" sz="1100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        </a:t>
            </a:r>
            <a:endParaRPr lang="ja-JP" altLang="ja-JP" sz="1100" b="1" dirty="0">
              <a:solidFill>
                <a:schemeClr val="tx2">
                  <a:lumMod val="75000"/>
                </a:schemeClr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0" y="780015"/>
            <a:ext cx="6865980" cy="4495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-7980" y="-14582"/>
            <a:ext cx="6865980" cy="892552"/>
          </a:xfrm>
          <a:prstGeom prst="rect">
            <a:avLst/>
          </a:prstGeom>
          <a:solidFill>
            <a:srgbClr val="00B05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2017</a:t>
            </a:r>
            <a:r>
              <a:rPr lang="ko-KR" altLang="en-US" sz="20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년</a:t>
            </a:r>
            <a:r>
              <a:rPr lang="ja-JP" altLang="en-US" sz="20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altLang="ja-JP" sz="2000" b="1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ko-KR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</a:rPr>
              <a:t>학생디베이트</a:t>
            </a:r>
            <a:r>
              <a:rPr lang="ko-KR" altLang="en-US" sz="32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</a:rPr>
              <a:t>교류회</a:t>
            </a:r>
            <a:r>
              <a:rPr lang="ja-JP" altLang="en-US" sz="32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-US" altLang="ja-JP" sz="32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</a:rPr>
              <a:t>in </a:t>
            </a:r>
            <a:r>
              <a:rPr lang="ko-KR" altLang="en-US" sz="32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</a:rPr>
              <a:t>서울</a:t>
            </a:r>
            <a:endParaRPr lang="en-US" altLang="ja-JP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330701" y="80110"/>
            <a:ext cx="1502184" cy="720000"/>
            <a:chOff x="5283201" y="163235"/>
            <a:chExt cx="1502184" cy="720000"/>
          </a:xfrm>
        </p:grpSpPr>
        <p:sp>
          <p:nvSpPr>
            <p:cNvPr id="23" name="角丸四角形 7"/>
            <p:cNvSpPr/>
            <p:nvPr/>
          </p:nvSpPr>
          <p:spPr>
            <a:xfrm>
              <a:off x="5283201" y="175935"/>
              <a:ext cx="1404000" cy="689927"/>
            </a:xfrm>
            <a:prstGeom prst="roundRect">
              <a:avLst>
                <a:gd name="adj" fmla="val 11145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초보자</a:t>
              </a:r>
              <a:endParaRPr lang="en-US" altLang="ja-JP" sz="2000" b="1" dirty="0">
                <a:solidFill>
                  <a:schemeClr val="bg2">
                    <a:lumMod val="2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r>
                <a:rPr lang="ja-JP" altLang="en-US" sz="20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　</a:t>
              </a:r>
              <a:r>
                <a:rPr lang="ko-KR" altLang="en-US" sz="20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대상</a:t>
              </a:r>
              <a:endParaRPr kumimoji="1" lang="ja-JP" altLang="en-US" sz="20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24" name="Picture 2" descr="C:\Users\china01\Pictures\untitled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98667" l="9778" r="8977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5385" y="163235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직사각형 1"/>
          <p:cNvSpPr/>
          <p:nvPr/>
        </p:nvSpPr>
        <p:spPr>
          <a:xfrm>
            <a:off x="1368401" y="2410572"/>
            <a:ext cx="403278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800" b="1" dirty="0">
                <a:ln w="0"/>
                <a:effectLst>
                  <a:glow rad="101600">
                    <a:srgbClr val="FF4347">
                      <a:alpha val="40000"/>
                    </a:srgbClr>
                  </a:glow>
                  <a:outerShdw blurRad="50800" dist="38100" dir="2700000" sx="101000" sy="101000" algn="tl" rotWithShape="0">
                    <a:schemeClr val="bg1">
                      <a:lumMod val="95000"/>
                      <a:alpha val="89000"/>
                    </a:scheme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ディベートって何だろう？</a:t>
            </a:r>
            <a:endParaRPr lang="en-US" altLang="ja-JP" sz="2800" b="1" dirty="0">
              <a:ln w="0"/>
              <a:effectLst>
                <a:glow rad="101600">
                  <a:srgbClr val="FF4347">
                    <a:alpha val="40000"/>
                  </a:srgbClr>
                </a:glow>
                <a:outerShdw blurRad="50800" dist="38100" dir="2700000" sx="101000" sy="101000" algn="tl" rotWithShape="0">
                  <a:schemeClr val="bg1">
                    <a:lumMod val="95000"/>
                    <a:alpha val="89000"/>
                  </a:schemeClr>
                </a:outerShdw>
              </a:effectLst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ctr"/>
            <a:r>
              <a:rPr lang="ja-JP" altLang="en-US" sz="2800" b="1" dirty="0">
                <a:ln w="0"/>
                <a:effectLst>
                  <a:glow rad="101600">
                    <a:srgbClr val="FF4347">
                      <a:alpha val="40000"/>
                    </a:srgbClr>
                  </a:glow>
                  <a:outerShdw blurRad="50800" dist="38100" dir="2700000" sx="101000" sy="101000" algn="tl" rotWithShape="0">
                    <a:schemeClr val="bg1">
                      <a:lumMod val="95000"/>
                      <a:alpha val="89000"/>
                    </a:schemeClr>
                  </a:outerShdw>
                </a:effectLst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どんなことするのかな？</a:t>
            </a:r>
            <a:endParaRPr lang="en-US" altLang="ko-KR" sz="2800" b="1" dirty="0">
              <a:ln w="0"/>
              <a:effectLst>
                <a:glow rad="101600">
                  <a:srgbClr val="FF4347">
                    <a:alpha val="40000"/>
                  </a:srgbClr>
                </a:glow>
                <a:outerShdw blurRad="50800" dist="38100" dir="2700000" sx="101000" sy="101000" algn="tl" rotWithShape="0">
                  <a:schemeClr val="bg1">
                    <a:lumMod val="95000"/>
                    <a:alpha val="89000"/>
                  </a:schemeClr>
                </a:outerShdw>
              </a:effectLst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25" name="직사각형 9"/>
          <p:cNvSpPr/>
          <p:nvPr/>
        </p:nvSpPr>
        <p:spPr>
          <a:xfrm>
            <a:off x="-1" y="9366000"/>
            <a:ext cx="6858001" cy="540000"/>
          </a:xfrm>
          <a:prstGeom prst="rect">
            <a:avLst/>
          </a:prstGeom>
          <a:gradFill>
            <a:gsLst>
              <a:gs pos="0">
                <a:schemeClr val="bg1"/>
              </a:gs>
              <a:gs pos="47000">
                <a:schemeClr val="accent6">
                  <a:lumMod val="60000"/>
                  <a:lumOff val="40000"/>
                </a:schemeClr>
              </a:gs>
              <a:gs pos="28000">
                <a:schemeClr val="accent6">
                  <a:lumMod val="60000"/>
                  <a:lumOff val="40000"/>
                </a:schemeClr>
              </a:gs>
              <a:gs pos="100000">
                <a:srgbClr val="00B0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>
            <a:noAutofit/>
          </a:bodyPr>
          <a:lstStyle/>
          <a:p>
            <a:pPr algn="r"/>
            <a:endParaRPr lang="en-US" altLang="ko-KR" sz="11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r"/>
            <a:r>
              <a:rPr lang="en-US" altLang="ko-KR" sz="11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HP:</a:t>
            </a:r>
            <a:r>
              <a:rPr lang="ja-JP" altLang="ko-KR" sz="11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　</a:t>
            </a:r>
            <a:r>
              <a:rPr lang="en-US" altLang="ko-KR" sz="11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  <a:hlinkClick r:id="rId5"/>
              </a:rPr>
              <a:t>http://nihongodebate.wixsite.com/korea</a:t>
            </a:r>
            <a:r>
              <a:rPr lang="ja-JP" altLang="en-US" sz="11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　</a:t>
            </a:r>
            <a:r>
              <a:rPr lang="en-US" altLang="ko-KR" sz="1100" dirty="0" err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FB:https</a:t>
            </a:r>
            <a:r>
              <a:rPr lang="en-US" altLang="ko-KR" sz="110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://www.facebook.com/KoreaJapanDebate</a:t>
            </a:r>
          </a:p>
          <a:p>
            <a:pPr algn="r"/>
            <a:endParaRPr lang="en-US" altLang="ko-KR" sz="110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pic>
        <p:nvPicPr>
          <p:cNvPr id="32" name="그림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24" y="9220284"/>
            <a:ext cx="404590" cy="55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직사각형 28"/>
          <p:cNvSpPr/>
          <p:nvPr/>
        </p:nvSpPr>
        <p:spPr>
          <a:xfrm>
            <a:off x="2913629" y="918844"/>
            <a:ext cx="3919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＂</a:t>
            </a:r>
            <a:r>
              <a:rPr lang="ko-KR" altLang="en-US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일본어</a:t>
            </a:r>
            <a:r>
              <a:rPr lang="en-US" altLang="ko-KR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＂</a:t>
            </a:r>
            <a:r>
              <a:rPr lang="ko-KR" altLang="en-US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라는 같은 목표를 가진 여러 대학의 학생들과 교류하면서 </a:t>
            </a:r>
            <a:r>
              <a:rPr lang="ko-KR" altLang="en-US" sz="1200" dirty="0" err="1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디베이트</a:t>
            </a:r>
            <a:r>
              <a:rPr lang="ko-KR" altLang="en-US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공부를 합시다</a:t>
            </a:r>
            <a:r>
              <a:rPr lang="en-US" altLang="ko-KR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 </a:t>
            </a:r>
            <a:r>
              <a:rPr lang="ko-KR" altLang="en-US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대회 참가 경험이 있는 학생들의 인터뷰시간도 있으니</a:t>
            </a:r>
            <a:r>
              <a:rPr lang="en-US" altLang="ko-KR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많은 참여 바랍니다</a:t>
            </a:r>
            <a:r>
              <a:rPr lang="en-US" altLang="ko-KR" sz="1200" dirty="0">
                <a:solidFill>
                  <a:schemeClr val="accent5">
                    <a:lumMod val="50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  <a:endParaRPr lang="en-US" altLang="ja-JP" sz="1200" dirty="0">
              <a:solidFill>
                <a:schemeClr val="accent5">
                  <a:lumMod val="50000"/>
                </a:schemeClr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0" y="4000479"/>
            <a:ext cx="3952351" cy="1277590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371" y="4000118"/>
            <a:ext cx="2913629" cy="1275697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3447535" y="5267722"/>
            <a:ext cx="3434650" cy="4192746"/>
            <a:chOff x="3447535" y="5267722"/>
            <a:chExt cx="3434650" cy="4192746"/>
          </a:xfrm>
        </p:grpSpPr>
        <p:sp>
          <p:nvSpPr>
            <p:cNvPr id="19" name="직사각형 9"/>
            <p:cNvSpPr/>
            <p:nvPr/>
          </p:nvSpPr>
          <p:spPr>
            <a:xfrm>
              <a:off x="3447535" y="8590496"/>
              <a:ext cx="3404947" cy="869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72000" tIns="72000" rIns="72000">
              <a:noAutofit/>
            </a:bodyPr>
            <a:lstStyle/>
            <a:p>
              <a:pPr lvl="0">
                <a:spcBef>
                  <a:spcPts val="600"/>
                </a:spcBef>
              </a:pPr>
              <a:r>
                <a:rPr lang="ko-KR" altLang="en-US" sz="110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지하철</a:t>
              </a:r>
              <a:r>
                <a:rPr lang="en-US" altLang="ko-KR" sz="110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1</a:t>
              </a:r>
              <a:r>
                <a:rPr lang="ko-KR" altLang="en-US" sz="110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호선</a:t>
              </a:r>
              <a:r>
                <a:rPr lang="en-US" altLang="ko-KR" sz="105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(</a:t>
              </a:r>
              <a:r>
                <a:rPr lang="ko-KR" altLang="en-US" sz="1050" b="1" dirty="0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시외버스</a:t>
              </a:r>
              <a:r>
                <a:rPr lang="en-US" altLang="ko-KR" sz="1050" b="1" dirty="0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88</a:t>
              </a:r>
              <a:r>
                <a:rPr lang="ko-KR" altLang="en-US" sz="1050" b="1" dirty="0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번</a:t>
              </a:r>
              <a:r>
                <a:rPr lang="en-US" altLang="ko-KR" sz="1050" b="1" dirty="0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) </a:t>
              </a:r>
              <a:r>
                <a:rPr lang="ko-KR" altLang="en-US" sz="1100" b="1" dirty="0" err="1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역곡역에서</a:t>
              </a:r>
              <a:r>
                <a:rPr lang="ko-KR" altLang="en-US" sz="1100" b="1" dirty="0">
                  <a:solidFill>
                    <a:srgbClr val="0070C0"/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 도보</a:t>
              </a:r>
              <a:r>
                <a:rPr lang="en-US" altLang="ko-KR" sz="110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10</a:t>
              </a:r>
              <a:r>
                <a:rPr lang="ko-KR" altLang="en-US" sz="1100" b="1" dirty="0">
                  <a:solidFill>
                    <a:srgbClr val="0070C0"/>
                  </a:solidFill>
                  <a:latin typeface="Meiryo UI" panose="020B0604030504040204" pitchFamily="34" charset="-128"/>
                  <a:ea typeface="Meiryo UI" panose="020B0604030504040204" pitchFamily="34" charset="-128"/>
                  <a:cs typeface="Meiryo UI" panose="020B0604030504040204" pitchFamily="34" charset="-128"/>
                </a:rPr>
                <a:t>분</a:t>
              </a:r>
              <a:endParaRPr lang="en-US" altLang="ko-KR" sz="1100" b="1" dirty="0">
                <a:solidFill>
                  <a:srgbClr val="0070C0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endParaRPr>
            </a:p>
            <a:p>
              <a:pPr lvl="0">
                <a:spcBef>
                  <a:spcPts val="600"/>
                </a:spcBef>
              </a:pPr>
              <a:r>
                <a:rPr lang="en-US" altLang="ko-KR" sz="1100" dirty="0">
                  <a:solidFill>
                    <a:srgbClr val="0070C0"/>
                  </a:solidFill>
                </a:rPr>
                <a:t>(</a:t>
              </a:r>
              <a:r>
                <a:rPr lang="ko-KR" altLang="en-US" sz="1100" dirty="0" err="1">
                  <a:solidFill>
                    <a:srgbClr val="0070C0"/>
                  </a:solidFill>
                </a:rPr>
                <a:t>역곡역</a:t>
              </a:r>
              <a:r>
                <a:rPr lang="ko-KR" altLang="en-US" sz="1100" dirty="0">
                  <a:solidFill>
                    <a:srgbClr val="0070C0"/>
                  </a:solidFill>
                </a:rPr>
                <a:t> </a:t>
              </a:r>
              <a:r>
                <a:rPr lang="en-US" altLang="ko-KR" sz="1100" dirty="0">
                  <a:solidFill>
                    <a:srgbClr val="0070C0"/>
                  </a:solidFill>
                </a:rPr>
                <a:t>(</a:t>
              </a:r>
              <a:r>
                <a:rPr lang="ko-KR" altLang="en-US" sz="1100" dirty="0">
                  <a:solidFill>
                    <a:srgbClr val="0070C0"/>
                  </a:solidFill>
                </a:rPr>
                <a:t>북쪽광장</a:t>
              </a:r>
              <a:r>
                <a:rPr lang="en-US" altLang="ko-KR" sz="1100" dirty="0">
                  <a:solidFill>
                    <a:srgbClr val="0070C0"/>
                  </a:solidFill>
                </a:rPr>
                <a:t>)</a:t>
              </a:r>
              <a:r>
                <a:rPr lang="ko-KR" altLang="en-US" sz="1100" dirty="0">
                  <a:solidFill>
                    <a:srgbClr val="0070C0"/>
                  </a:solidFill>
                </a:rPr>
                <a:t>에서 마을버스 도 있습니다</a:t>
              </a:r>
              <a:r>
                <a:rPr lang="en-US" altLang="ko-KR" sz="1100" dirty="0">
                  <a:solidFill>
                    <a:srgbClr val="0070C0"/>
                  </a:solidFill>
                </a:rPr>
                <a:t>)</a:t>
              </a:r>
            </a:p>
            <a:p>
              <a:pPr lvl="0">
                <a:spcBef>
                  <a:spcPts val="600"/>
                </a:spcBef>
              </a:pPr>
              <a:r>
                <a:rPr lang="ko-KR" altLang="en-US" sz="1100" dirty="0" err="1">
                  <a:solidFill>
                    <a:srgbClr val="0070C0"/>
                  </a:solidFill>
                </a:rPr>
                <a:t>니콜스관은</a:t>
              </a:r>
              <a:r>
                <a:rPr lang="ko-KR" altLang="en-US" sz="1100" dirty="0">
                  <a:solidFill>
                    <a:srgbClr val="0070C0"/>
                  </a:solidFill>
                </a:rPr>
                <a:t> 그림지도 </a:t>
              </a:r>
              <a:r>
                <a:rPr lang="en-US" altLang="ko-KR" sz="1400" b="1" dirty="0">
                  <a:solidFill>
                    <a:srgbClr val="0070C0"/>
                  </a:solidFill>
                </a:rPr>
                <a:t>7</a:t>
              </a:r>
              <a:r>
                <a:rPr lang="ko-KR" altLang="en-US" sz="1400" b="1" dirty="0" err="1">
                  <a:solidFill>
                    <a:srgbClr val="0070C0"/>
                  </a:solidFill>
                </a:rPr>
                <a:t>번</a:t>
              </a:r>
              <a:r>
                <a:rPr lang="ko-KR" altLang="en-US" sz="1100" dirty="0" err="1">
                  <a:solidFill>
                    <a:srgbClr val="0070C0"/>
                  </a:solidFill>
                </a:rPr>
                <a:t>건물입니다</a:t>
              </a:r>
              <a:r>
                <a:rPr lang="en-US" altLang="ko-KR" sz="1100" dirty="0">
                  <a:solidFill>
                    <a:srgbClr val="0070C0"/>
                  </a:solidFill>
                </a:rPr>
                <a:t>.</a:t>
              </a:r>
            </a:p>
            <a:p>
              <a:pPr lvl="0">
                <a:spcBef>
                  <a:spcPts val="600"/>
                </a:spcBef>
              </a:pPr>
              <a:endParaRPr lang="en-US" altLang="ko-KR" sz="11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endParaRPr>
            </a:p>
            <a:p>
              <a:pPr lvl="0">
                <a:spcBef>
                  <a:spcPts val="600"/>
                </a:spcBef>
              </a:pPr>
              <a:r>
                <a:rPr lang="ja-JP" altLang="en-US" sz="1100" b="1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34" charset="-128"/>
                  <a:cs typeface="Meiryo UI" panose="020B0604030504040204" pitchFamily="34" charset="-128"/>
                </a:rPr>
                <a:t>　</a:t>
              </a:r>
              <a:endParaRPr lang="ko-KR" altLang="en-US" sz="11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cs typeface="Meiryo UI" panose="020B0604030504040204" pitchFamily="34" charset="-128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3490893" y="5267722"/>
              <a:ext cx="3391292" cy="3348000"/>
              <a:chOff x="3490893" y="5267722"/>
              <a:chExt cx="3391292" cy="3348000"/>
            </a:xfrm>
          </p:grpSpPr>
          <p:sp>
            <p:nvSpPr>
              <p:cNvPr id="31" name="正方形/長方形 30"/>
              <p:cNvSpPr/>
              <p:nvPr/>
            </p:nvSpPr>
            <p:spPr>
              <a:xfrm>
                <a:off x="3496437" y="5267722"/>
                <a:ext cx="3348000" cy="278261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ko-KR" altLang="en-US" sz="1400" b="1" dirty="0">
                    <a:solidFill>
                      <a:schemeClr val="bg2">
                        <a:lumMod val="25000"/>
                      </a:schemeClr>
                    </a:solidFill>
                  </a:rPr>
                  <a:t>가톨릭대학교 성심교정 캠퍼스 </a:t>
                </a:r>
                <a:r>
                  <a:rPr kumimoji="1" lang="en-US" altLang="ja-JP" sz="1400" b="1" dirty="0">
                    <a:solidFill>
                      <a:schemeClr val="bg2">
                        <a:lumMod val="25000"/>
                      </a:schemeClr>
                    </a:solidFill>
                  </a:rPr>
                  <a:t>MAP</a:t>
                </a:r>
                <a:endParaRPr kumimoji="1" lang="ja-JP" altLang="en-US" sz="1400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正方形/長方形 201"/>
              <p:cNvSpPr/>
              <p:nvPr/>
            </p:nvSpPr>
            <p:spPr>
              <a:xfrm>
                <a:off x="3493514" y="8397963"/>
                <a:ext cx="3388671" cy="21775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ko-KR" altLang="en-US" sz="1400" b="1" dirty="0">
                    <a:solidFill>
                      <a:schemeClr val="bg2">
                        <a:lumMod val="25000"/>
                      </a:schemeClr>
                    </a:solidFill>
                  </a:rPr>
                  <a:t>오시는 길</a:t>
                </a:r>
                <a:endParaRPr kumimoji="1" lang="ja-JP" altLang="en-US" sz="1400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490893" y="5548316"/>
                <a:ext cx="3350202" cy="2849647"/>
              </a:xfrm>
              <a:prstGeom prst="rect">
                <a:avLst/>
              </a:prstGeom>
            </p:spPr>
          </p:pic>
        </p:grpSp>
      </p:grpSp>
      <p:sp>
        <p:nvSpPr>
          <p:cNvPr id="6" name="타원 5"/>
          <p:cNvSpPr/>
          <p:nvPr/>
        </p:nvSpPr>
        <p:spPr>
          <a:xfrm>
            <a:off x="4979773" y="5633187"/>
            <a:ext cx="556055" cy="488787"/>
          </a:xfrm>
          <a:prstGeom prst="ellipse">
            <a:avLst/>
          </a:prstGeom>
          <a:noFill/>
          <a:ln w="57150">
            <a:solidFill>
              <a:srgbClr val="FF2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502" y="992860"/>
            <a:ext cx="1582487" cy="13212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8153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2248</TotalTime>
  <Words>160</Words>
  <Application>Microsoft Office PowerPoint</Application>
  <PresentationFormat>A4 용지(210x297mm)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맑은 고딕</vt:lpstr>
      <vt:lpstr>함초롬돋움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김지희</cp:lastModifiedBy>
  <cp:revision>100</cp:revision>
  <dcterms:created xsi:type="dcterms:W3CDTF">2014-10-30T14:15:26Z</dcterms:created>
  <dcterms:modified xsi:type="dcterms:W3CDTF">2017-05-09T00:12:39Z</dcterms:modified>
</cp:coreProperties>
</file>