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66" r:id="rId5"/>
    <p:sldId id="267" r:id="rId6"/>
    <p:sldId id="259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FFFFCC"/>
    <a:srgbClr val="0099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7A2AC-E0E3-4BB6-ACB4-F8B211538E23}" type="datetimeFigureOut">
              <a:rPr lang="ko-KR" altLang="en-US" smtClean="0"/>
              <a:pPr/>
              <a:t>2010-11-17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D1792-2E2C-41E3-A840-CB1F56D9B0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mazon.com/gp/offer-listing/B003BWZT0U/ref=dp_olp_collectible?ie=UTF8&amp;qid=1289230587&amp;sr=1-2&amp;condition=collectible" TargetMode="External"/><Relationship Id="rId3" Type="http://schemas.openxmlformats.org/officeDocument/2006/relationships/hyperlink" Target="http://www.amazon.com/review/create-review/ref=dp_top_cm_cr_acr_wr_link?ie=UTF8&amp;nodeID=&amp;asin=B003BWZT0U" TargetMode="External"/><Relationship Id="rId7" Type="http://schemas.openxmlformats.org/officeDocument/2006/relationships/hyperlink" Target="http://www.amazon.com/gp/offer-listing/B003BWZT0U/ref=dp_olp_used?ie=UTF8&amp;qid=1289230587&amp;sr=1-2&amp;condition=used" TargetMode="External"/><Relationship Id="rId2" Type="http://schemas.openxmlformats.org/officeDocument/2006/relationships/hyperlink" Target="http://www.amazon.com/s/ref=ntt_athr_dp_sr_1?_encoding=UTF8&amp;sort=relevancerank&amp;search-alias=books&amp;field-author=Stephen%20In-Ho%20Ki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mazon.com/gp/product/offer-listing/B003BWZT0U/ref=dp_olp_0?ie=UTF8&amp;qid=1289230587&amp;sr=1-2&amp;condition=all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www.amazon.com/gp/product/images/B003BWZT0U/ref=dp_image_z_0?ie=UTF8&amp;n=283155&amp;s=books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mazon.com/s/ref=ntt_athr_dp_sr_1?_encoding=UTF8&amp;sort=relevancerank&amp;search-alias=books&amp;field-author=STEPHEN%20IN-HO%20KIM" TargetMode="External"/><Relationship Id="rId3" Type="http://schemas.openxmlformats.org/officeDocument/2006/relationships/image" Target="../media/image4.gif"/><Relationship Id="rId7" Type="http://schemas.openxmlformats.org/officeDocument/2006/relationships/image" Target="../media/image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mazon.com/gp/product/images/3838322355/ref=dp_image_z_0?ie=UTF8&amp;n=283155&amp;s=books" TargetMode="External"/><Relationship Id="rId5" Type="http://schemas.openxmlformats.org/officeDocument/2006/relationships/image" Target="../media/image6.gif"/><Relationship Id="rId4" Type="http://schemas.openxmlformats.org/officeDocument/2006/relationships/image" Target="../media/image5.gif"/><Relationship Id="rId9" Type="http://schemas.openxmlformats.org/officeDocument/2006/relationships/hyperlink" Target="http://www.amazon.com/review/create-review/ref=dp_top_cm_cr_acr_wr_link?ie=UTF8&amp;nodeID=&amp;asin=3838322355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2834" y="679060"/>
            <a:ext cx="5152372" cy="1138773"/>
          </a:xfrm>
          <a:prstGeom prst="rect">
            <a:avLst/>
          </a:prstGeom>
          <a:solidFill>
            <a:srgbClr val="006666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Dynamic Management</a:t>
            </a:r>
          </a:p>
          <a:p>
            <a:pPr algn="ctr"/>
            <a:r>
              <a:rPr lang="ko-KR" altLang="en-US" sz="3200" b="1" dirty="0" smtClean="0">
                <a:solidFill>
                  <a:schemeClr val="bg1"/>
                </a:solidFill>
              </a:rPr>
              <a:t>이론과 적용사례</a:t>
            </a:r>
            <a:endParaRPr lang="ko-KR" altLang="en-US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6710" y="2563553"/>
            <a:ext cx="5812810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6666"/>
                </a:solidFill>
              </a:rPr>
              <a:t>일시</a:t>
            </a:r>
            <a:r>
              <a:rPr lang="en-US" b="1" dirty="0" smtClean="0">
                <a:solidFill>
                  <a:srgbClr val="006666"/>
                </a:solidFill>
              </a:rPr>
              <a:t>: 2010</a:t>
            </a:r>
            <a:r>
              <a:rPr lang="ko-KR" altLang="en-US" b="1" dirty="0" smtClean="0">
                <a:solidFill>
                  <a:srgbClr val="006666"/>
                </a:solidFill>
              </a:rPr>
              <a:t>년</a:t>
            </a:r>
            <a:r>
              <a:rPr lang="en-US" b="1" dirty="0" smtClean="0">
                <a:solidFill>
                  <a:srgbClr val="006666"/>
                </a:solidFill>
              </a:rPr>
              <a:t> 11</a:t>
            </a:r>
            <a:r>
              <a:rPr lang="ko-KR" altLang="en-US" b="1" dirty="0" smtClean="0">
                <a:solidFill>
                  <a:srgbClr val="006666"/>
                </a:solidFill>
              </a:rPr>
              <a:t>월</a:t>
            </a:r>
            <a:r>
              <a:rPr lang="en-US" b="1" dirty="0" smtClean="0">
                <a:solidFill>
                  <a:srgbClr val="006666"/>
                </a:solidFill>
              </a:rPr>
              <a:t> 22</a:t>
            </a:r>
            <a:r>
              <a:rPr lang="ko-KR" altLang="en-US" b="1" dirty="0" smtClean="0">
                <a:solidFill>
                  <a:srgbClr val="006666"/>
                </a:solidFill>
              </a:rPr>
              <a:t>일</a:t>
            </a:r>
            <a:r>
              <a:rPr lang="en-US" b="1" dirty="0" smtClean="0">
                <a:solidFill>
                  <a:srgbClr val="006666"/>
                </a:solidFill>
              </a:rPr>
              <a:t> (</a:t>
            </a:r>
            <a:r>
              <a:rPr lang="ko-KR" altLang="en-US" b="1" dirty="0" smtClean="0">
                <a:solidFill>
                  <a:srgbClr val="006666"/>
                </a:solidFill>
              </a:rPr>
              <a:t>월요일</a:t>
            </a:r>
            <a:r>
              <a:rPr lang="en-US" b="1" dirty="0" smtClean="0">
                <a:solidFill>
                  <a:srgbClr val="006666"/>
                </a:solidFill>
              </a:rPr>
              <a:t>) 1:30 pm – 5:30 pm</a:t>
            </a:r>
            <a:endParaRPr lang="ko-KR" altLang="en-US" b="1" dirty="0" smtClean="0">
              <a:solidFill>
                <a:srgbClr val="006666"/>
              </a:solidFill>
            </a:endParaRPr>
          </a:p>
          <a:p>
            <a:pPr algn="ctr"/>
            <a:endParaRPr lang="en-US" altLang="ko-KR" b="1" dirty="0" smtClean="0">
              <a:solidFill>
                <a:srgbClr val="006666"/>
              </a:solidFill>
            </a:endParaRPr>
          </a:p>
          <a:p>
            <a:pPr algn="ctr"/>
            <a:r>
              <a:rPr lang="ko-KR" altLang="en-US" b="1" dirty="0" smtClean="0">
                <a:solidFill>
                  <a:srgbClr val="006666"/>
                </a:solidFill>
              </a:rPr>
              <a:t>장소</a:t>
            </a:r>
            <a:r>
              <a:rPr lang="en-US" b="1" dirty="0" smtClean="0">
                <a:solidFill>
                  <a:srgbClr val="006666"/>
                </a:solidFill>
              </a:rPr>
              <a:t>: </a:t>
            </a:r>
            <a:r>
              <a:rPr lang="ko-KR" altLang="en-US" b="1" dirty="0" smtClean="0">
                <a:solidFill>
                  <a:srgbClr val="006666"/>
                </a:solidFill>
              </a:rPr>
              <a:t>한양대학교 </a:t>
            </a:r>
            <a:r>
              <a:rPr lang="en-US" b="1" dirty="0" smtClean="0">
                <a:solidFill>
                  <a:srgbClr val="006666"/>
                </a:solidFill>
              </a:rPr>
              <a:t>HIT </a:t>
            </a:r>
            <a:r>
              <a:rPr lang="ko-KR" altLang="en-US" b="1" dirty="0" smtClean="0">
                <a:solidFill>
                  <a:srgbClr val="006666"/>
                </a:solidFill>
              </a:rPr>
              <a:t>건물 </a:t>
            </a:r>
            <a:r>
              <a:rPr lang="en-US" altLang="ko-KR" b="1" dirty="0" smtClean="0">
                <a:solidFill>
                  <a:srgbClr val="006666"/>
                </a:solidFill>
              </a:rPr>
              <a:t>608 </a:t>
            </a:r>
            <a:r>
              <a:rPr lang="ko-KR" altLang="en-US" b="1" dirty="0" smtClean="0">
                <a:solidFill>
                  <a:srgbClr val="006666"/>
                </a:solidFill>
              </a:rPr>
              <a:t>강의실</a:t>
            </a:r>
            <a:endParaRPr lang="en-US" dirty="0" smtClean="0">
              <a:solidFill>
                <a:srgbClr val="006666"/>
              </a:solidFill>
            </a:endParaRPr>
          </a:p>
          <a:p>
            <a:pPr algn="ctr"/>
            <a:endParaRPr lang="en-US" dirty="0">
              <a:solidFill>
                <a:srgbClr val="006666"/>
              </a:solidFill>
            </a:endParaRPr>
          </a:p>
          <a:p>
            <a:pPr algn="ctr"/>
            <a:endParaRPr lang="en-US" dirty="0" smtClean="0">
              <a:solidFill>
                <a:srgbClr val="006666"/>
              </a:solidFill>
            </a:endParaRPr>
          </a:p>
          <a:p>
            <a:pPr algn="ctr"/>
            <a:endParaRPr lang="en-US" dirty="0">
              <a:solidFill>
                <a:srgbClr val="006666"/>
              </a:solidFill>
            </a:endParaRPr>
          </a:p>
          <a:p>
            <a:pPr algn="ctr"/>
            <a:endParaRPr lang="en-US" dirty="0">
              <a:solidFill>
                <a:srgbClr val="006666"/>
              </a:solidFill>
            </a:endParaRPr>
          </a:p>
          <a:p>
            <a:pPr algn="ctr"/>
            <a:endParaRPr lang="en-US" dirty="0" smtClean="0">
              <a:solidFill>
                <a:srgbClr val="006666"/>
              </a:solidFill>
            </a:endParaRPr>
          </a:p>
          <a:p>
            <a:pPr algn="ctr"/>
            <a:endParaRPr lang="en-US" dirty="0">
              <a:solidFill>
                <a:srgbClr val="006666"/>
              </a:solidFill>
            </a:endParaRPr>
          </a:p>
          <a:p>
            <a:pPr algn="ctr"/>
            <a:endParaRPr lang="en-US" dirty="0" smtClean="0">
              <a:solidFill>
                <a:srgbClr val="006666"/>
              </a:solidFill>
            </a:endParaRPr>
          </a:p>
          <a:p>
            <a:pPr algn="ctr"/>
            <a:endParaRPr lang="en-US" dirty="0" smtClean="0">
              <a:solidFill>
                <a:srgbClr val="006666"/>
              </a:solidFill>
            </a:endParaRPr>
          </a:p>
          <a:p>
            <a:pPr algn="ctr"/>
            <a:r>
              <a:rPr lang="en-US" altLang="ko-KR" sz="2400" b="1" dirty="0" smtClean="0">
                <a:solidFill>
                  <a:srgbClr val="006666"/>
                </a:solidFill>
              </a:rPr>
              <a:t>Dynamic Management Society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867" y="425215"/>
            <a:ext cx="575029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Dynamic Management</a:t>
            </a:r>
            <a:r>
              <a:rPr lang="ko-KR" altLang="en-US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의</a:t>
            </a:r>
            <a:r>
              <a:rPr lang="en-US" altLang="ko-KR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특장점</a:t>
            </a:r>
            <a:endParaRPr lang="ko-KR" altLang="en-US" sz="2800" b="1" dirty="0">
              <a:solidFill>
                <a:schemeClr val="bg1"/>
              </a:solidFill>
              <a:effectLst>
                <a:glow rad="228600">
                  <a:srgbClr val="003399"/>
                </a:glo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467544" y="3356992"/>
            <a:ext cx="8208912" cy="46166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357188" indent="-357188">
              <a:buFont typeface="맑은 고딕" pitchFamily="50" charset="-127"/>
              <a:buChar char="▶"/>
            </a:pPr>
            <a:r>
              <a:rPr lang="ko-KR" altLang="en-US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ko-KR" altLang="en-US" sz="2400" b="1" spc="-150" dirty="0" err="1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고객니즈</a:t>
            </a:r>
            <a:r>
              <a:rPr lang="ko-KR" altLang="en-US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 변화에 따른 최적의</a:t>
            </a:r>
            <a:r>
              <a:rPr lang="en-US" altLang="ko-KR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 Business Paradigm </a:t>
            </a:r>
            <a:r>
              <a:rPr lang="ko-KR" altLang="en-US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발굴 가능</a:t>
            </a:r>
            <a:endParaRPr lang="en-US" altLang="ko-KR" sz="2400" b="1" spc="-150" dirty="0" smtClean="0">
              <a:solidFill>
                <a:srgbClr val="000066"/>
              </a:solidFill>
              <a:latin typeface="Tahoma" pitchFamily="34" charset="0"/>
              <a:cs typeface="Tahoma" pitchFamily="34" charset="0"/>
              <a:sym typeface="Wingdings" pitchFamily="2" charset="2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67544" y="1700808"/>
            <a:ext cx="5472608" cy="46166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357188" indent="-357188">
              <a:buFont typeface="맑은 고딕" pitchFamily="50" charset="-127"/>
              <a:buChar char="▶"/>
            </a:pPr>
            <a:r>
              <a:rPr lang="en-US" altLang="ko-KR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Value Creation Mechanism </a:t>
            </a:r>
            <a:r>
              <a:rPr lang="ko-KR" altLang="en-US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규명</a:t>
            </a:r>
            <a:endParaRPr lang="en-US" altLang="ko-KR" sz="2400" b="1" spc="-150" dirty="0" smtClean="0">
              <a:solidFill>
                <a:srgbClr val="000066"/>
              </a:solidFill>
              <a:latin typeface="Tahoma" pitchFamily="34" charset="0"/>
              <a:cs typeface="Tahoma" pitchFamily="34" charset="0"/>
              <a:sym typeface="Wingdings" pitchFamily="2" charset="2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467544" y="2528900"/>
            <a:ext cx="6192688" cy="46166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357188" indent="-357188">
              <a:buFont typeface="맑은 고딕" pitchFamily="50" charset="-127"/>
              <a:buChar char="▶"/>
            </a:pPr>
            <a:r>
              <a:rPr lang="en-US" altLang="ko-KR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ko-KR" altLang="en-US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과학적 논거에 기초한 이론의 정교화</a:t>
            </a:r>
            <a:endParaRPr lang="en-US" altLang="ko-KR" sz="2400" b="1" spc="-150" dirty="0" smtClean="0">
              <a:solidFill>
                <a:srgbClr val="000066"/>
              </a:solidFill>
              <a:latin typeface="Tahoma" pitchFamily="34" charset="0"/>
              <a:cs typeface="Tahoma" pitchFamily="34" charset="0"/>
              <a:sym typeface="Wingdings" pitchFamily="2" charset="2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67544" y="4185084"/>
            <a:ext cx="5256584" cy="46166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357188" indent="-357188">
              <a:buFont typeface="맑은 고딕" pitchFamily="50" charset="-127"/>
              <a:buChar char="▶"/>
            </a:pPr>
            <a:r>
              <a:rPr lang="en-US" altLang="ko-KR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ko-KR" altLang="en-US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산업주도권 이동에 대한 예측 가능</a:t>
            </a:r>
            <a:endParaRPr lang="en-US" altLang="ko-KR" sz="2400" b="1" spc="-150" dirty="0" smtClean="0">
              <a:solidFill>
                <a:srgbClr val="000066"/>
              </a:solidFill>
              <a:latin typeface="Tahoma" pitchFamily="34" charset="0"/>
              <a:cs typeface="Tahoma" pitchFamily="34" charset="0"/>
              <a:sym typeface="Wingdings" pitchFamily="2" charset="2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67544" y="5013176"/>
            <a:ext cx="5256584" cy="46166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357188" indent="-357188">
              <a:buFont typeface="맑은 고딕" pitchFamily="50" charset="-127"/>
              <a:buChar char="▶"/>
            </a:pPr>
            <a:r>
              <a:rPr lang="en-US" altLang="ko-KR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ko-KR" altLang="en-US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실용성이 높은 </a:t>
            </a:r>
            <a:r>
              <a:rPr lang="en-US" altLang="ko-KR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Schema </a:t>
            </a:r>
            <a:r>
              <a:rPr lang="ko-KR" altLang="en-US" sz="24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제시</a:t>
            </a:r>
            <a:endParaRPr lang="en-US" altLang="ko-KR" sz="2400" b="1" spc="-150" dirty="0" smtClean="0">
              <a:solidFill>
                <a:srgbClr val="000066"/>
              </a:solidFill>
              <a:latin typeface="Tahoma" pitchFamily="34" charset="0"/>
              <a:cs typeface="Tahoma" pitchFamily="34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71462"/>
            <a:ext cx="9144000" cy="695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b="1" dirty="0" smtClean="0">
              <a:solidFill>
                <a:srgbClr val="0070C0"/>
              </a:solidFill>
              <a:latin typeface="+mn-ea"/>
            </a:endParaRPr>
          </a:p>
          <a:p>
            <a:pPr algn="ctr"/>
            <a:r>
              <a:rPr lang="en-US" altLang="ko-KR" b="1" dirty="0" smtClean="0">
                <a:solidFill>
                  <a:srgbClr val="0070C0"/>
                </a:solidFill>
                <a:latin typeface="+mn-ea"/>
              </a:rPr>
              <a:t>Dynamic Management </a:t>
            </a:r>
          </a:p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+mn-ea"/>
              </a:rPr>
              <a:t>적용사례 발표안내</a:t>
            </a:r>
            <a:endParaRPr lang="en-US" altLang="ko-KR" b="1" dirty="0" smtClean="0">
              <a:solidFill>
                <a:srgbClr val="0070C0"/>
              </a:solidFill>
              <a:latin typeface="+mn-ea"/>
            </a:endParaRPr>
          </a:p>
          <a:p>
            <a:endParaRPr lang="en-US" altLang="ko-KR" sz="1400" b="1" dirty="0" smtClean="0">
              <a:solidFill>
                <a:srgbClr val="0070C0"/>
              </a:solidFill>
              <a:latin typeface="+mn-ea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+mn-ea"/>
              </a:rPr>
              <a:t>  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</a:rPr>
              <a:t>안녕하십니까</a:t>
            </a:r>
            <a:r>
              <a:rPr lang="en-US" altLang="ko-KR" sz="1400" b="1" dirty="0" smtClean="0">
                <a:solidFill>
                  <a:srgbClr val="0070C0"/>
                </a:solidFill>
                <a:latin typeface="+mn-ea"/>
              </a:rPr>
              <a:t>?</a:t>
            </a:r>
            <a:endParaRPr lang="en-US" altLang="ko-KR" sz="1400" b="1" dirty="0">
              <a:solidFill>
                <a:srgbClr val="0070C0"/>
              </a:solidFill>
              <a:latin typeface="+mn-ea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+mn-ea"/>
              </a:rPr>
              <a:t>  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</a:rPr>
              <a:t>미국의 대량생산체제 토양 위에서 기업과 컨설팅업계에 의해 주로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발전되어 온 그간의 경영이론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/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방법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/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기법은 </a:t>
            </a:r>
            <a:r>
              <a:rPr lang="en-US" altLang="ko-KR" sz="1400" b="1" dirty="0" smtClean="0">
                <a:solidFill>
                  <a:srgbClr val="0070C0"/>
                </a:solidFill>
                <a:latin typeface="+mn-ea"/>
                <a:ea typeface="+mn-ea"/>
              </a:rPr>
              <a:t>20c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에는 대단히 유효했으나 인터넷 혁명 이후 기업에서 고객으로 힘이 이동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(power shift)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하는 가운데 </a:t>
            </a:r>
            <a:endParaRPr lang="en-US" altLang="ko-KR" sz="1400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상호작용과 상호의존성을 더하고 있는 </a:t>
            </a:r>
            <a:r>
              <a:rPr lang="en-US" altLang="ko-KR" sz="1400" b="1" dirty="0" smtClean="0">
                <a:solidFill>
                  <a:srgbClr val="0070C0"/>
                </a:solidFill>
                <a:latin typeface="+mn-ea"/>
                <a:ea typeface="+mn-ea"/>
              </a:rPr>
              <a:t>21c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의</a:t>
            </a:r>
            <a:r>
              <a:rPr lang="en-US" altLang="ko-KR" sz="1400" b="1" dirty="0" smtClean="0">
                <a:solidFill>
                  <a:srgbClr val="0070C0"/>
                </a:solidFill>
                <a:latin typeface="+mn-ea"/>
                <a:ea typeface="+mn-ea"/>
              </a:rPr>
              <a:t>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글로벌규모의 비선형세계에서는 이제 이들이 제대로 작동될 수 없게 되어가고 있습니다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.</a:t>
            </a: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/>
            </a:r>
            <a:b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</a:b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    그리고 세계적 명성을 지닌 미국과 유럽의 경영구류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(guru)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들이 직관으로 전하는 대부분의 메시지들은 한때 풍미하곤 하지만 그 논거가 빈약할 뿐만 아니라 더욱이 현재 고전하고 있는 많은 서구기업들의 경험이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</a:rPr>
              <a:t>보여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주듯이 그들의 주장이 별로 설득력을 지니지 못하고 있는 것도 사실입니다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.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/>
            </a:r>
            <a:b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</a:b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     또한 미국주도의 경제학이 미국 발 세계경제위기를 예견하거나 치유하는데 별로 기여 하지 못하고 있듯이 미국주도의 경영학도 세계경제위기와 과연 무관하다고 할 수 있을까요</a:t>
            </a:r>
            <a:r>
              <a:rPr lang="en-US" altLang="ko-KR" sz="1400" b="1" dirty="0" smtClean="0">
                <a:solidFill>
                  <a:srgbClr val="0070C0"/>
                </a:solidFill>
                <a:latin typeface="+mn-ea"/>
                <a:ea typeface="+mn-ea"/>
              </a:rPr>
              <a:t>?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/>
            </a:r>
            <a:b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</a:b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 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/>
            </a:r>
            <a:b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</a:b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     이런 문제의식을 지니고 본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 Dynamic Management Society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에서는 지난 십 수년간 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21c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의 비선형세계에 </a:t>
            </a:r>
            <a:endParaRPr lang="en-US" altLang="ko-KR" sz="1400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부합하는 신 경영패러다임으로 다이나믹 매니지먼트를 개발</a:t>
            </a:r>
            <a:r>
              <a:rPr lang="en-US" altLang="ko-KR" sz="1400" b="1" dirty="0" smtClean="0">
                <a:solidFill>
                  <a:srgbClr val="0070C0"/>
                </a:solidFill>
                <a:latin typeface="+mn-ea"/>
                <a:ea typeface="+mn-ea"/>
              </a:rPr>
              <a:t>·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발전시켜 왔으며 이제 이를 본격적으로 </a:t>
            </a:r>
            <a:endParaRPr lang="en-US" altLang="ko-KR" sz="1400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산업과 기업에 적용할 수 있는 단계에 이르렀다고 판단하고 있습니다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.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이런 배경에서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 Dynamic Management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의 실무적용을 위한 전문요원을 대상으로 다음과 같이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적용사례 발표기회를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갖고자 합니다</a:t>
            </a:r>
            <a:r>
              <a:rPr lang="en-US" sz="1400" b="1" dirty="0" smtClean="0">
                <a:solidFill>
                  <a:srgbClr val="0070C0"/>
                </a:solidFill>
                <a:latin typeface="+mn-ea"/>
                <a:ea typeface="+mn-ea"/>
              </a:rPr>
              <a:t>.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/>
            </a:r>
            <a:br>
              <a:rPr lang="ko-KR" altLang="en-US" sz="1400" b="1" dirty="0" smtClean="0">
                <a:solidFill>
                  <a:srgbClr val="0070C0"/>
                </a:solidFill>
              </a:rPr>
            </a:br>
            <a:r>
              <a:rPr lang="en-US" sz="1400" b="1" dirty="0" smtClean="0">
                <a:solidFill>
                  <a:srgbClr val="0070C0"/>
                </a:solidFill>
              </a:rPr>
              <a:t> </a:t>
            </a:r>
          </a:p>
          <a:p>
            <a:pPr algn="ctr"/>
            <a:endParaRPr lang="en-US" altLang="ko-KR" sz="1400" b="1" dirty="0" smtClean="0">
              <a:solidFill>
                <a:srgbClr val="0070C0"/>
              </a:solidFill>
            </a:endParaRPr>
          </a:p>
          <a:p>
            <a:pPr algn="ctr"/>
            <a:r>
              <a:rPr lang="en-US" altLang="ko-KR" sz="1400" b="1" dirty="0" smtClean="0">
                <a:solidFill>
                  <a:srgbClr val="0070C0"/>
                </a:solidFill>
              </a:rPr>
              <a:t>–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다 음 </a:t>
            </a:r>
            <a:r>
              <a:rPr lang="en-US" sz="1400" b="1" dirty="0" smtClean="0">
                <a:solidFill>
                  <a:srgbClr val="0070C0"/>
                </a:solidFill>
              </a:rPr>
              <a:t>–</a:t>
            </a:r>
          </a:p>
          <a:p>
            <a:pPr algn="ctr"/>
            <a:r>
              <a:rPr lang="ko-KR" altLang="en-US" sz="1400" b="1" dirty="0" smtClean="0">
                <a:solidFill>
                  <a:srgbClr val="0070C0"/>
                </a:solidFill>
              </a:rPr>
              <a:t> 일시</a:t>
            </a:r>
            <a:r>
              <a:rPr lang="en-US" sz="1400" b="1" dirty="0">
                <a:solidFill>
                  <a:srgbClr val="0070C0"/>
                </a:solidFill>
              </a:rPr>
              <a:t>: </a:t>
            </a:r>
            <a:r>
              <a:rPr lang="en-US" sz="1400" b="1" dirty="0" smtClean="0">
                <a:solidFill>
                  <a:srgbClr val="0070C0"/>
                </a:solidFill>
              </a:rPr>
              <a:t>2010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년</a:t>
            </a:r>
            <a:r>
              <a:rPr lang="en-US" sz="1400" b="1" dirty="0" smtClean="0">
                <a:solidFill>
                  <a:srgbClr val="0070C0"/>
                </a:solidFill>
              </a:rPr>
              <a:t> 11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월</a:t>
            </a:r>
            <a:r>
              <a:rPr lang="en-US" sz="1400" b="1" dirty="0" smtClean="0">
                <a:solidFill>
                  <a:srgbClr val="0070C0"/>
                </a:solidFill>
              </a:rPr>
              <a:t> 22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일</a:t>
            </a:r>
            <a:r>
              <a:rPr lang="en-US" sz="1400" b="1" dirty="0" smtClean="0">
                <a:solidFill>
                  <a:srgbClr val="0070C0"/>
                </a:solidFill>
              </a:rPr>
              <a:t> (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월요일</a:t>
            </a:r>
            <a:r>
              <a:rPr lang="en-US" sz="1400" b="1" dirty="0" smtClean="0">
                <a:solidFill>
                  <a:srgbClr val="0070C0"/>
                </a:solidFill>
              </a:rPr>
              <a:t>) 1:30 pm – 5:30 pm</a:t>
            </a:r>
          </a:p>
          <a:p>
            <a:r>
              <a:rPr lang="en-US" altLang="ko-KR" sz="1400" b="1" dirty="0" smtClean="0">
                <a:solidFill>
                  <a:srgbClr val="0070C0"/>
                </a:solidFill>
              </a:rPr>
              <a:t>                                   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장소</a:t>
            </a:r>
            <a:r>
              <a:rPr lang="en-US" sz="1400" b="1" dirty="0" smtClean="0">
                <a:solidFill>
                  <a:srgbClr val="0070C0"/>
                </a:solidFill>
              </a:rPr>
              <a:t>: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한양대학교 </a:t>
            </a:r>
            <a:r>
              <a:rPr lang="en-US" sz="1400" b="1" dirty="0" smtClean="0">
                <a:solidFill>
                  <a:srgbClr val="0070C0"/>
                </a:solidFill>
              </a:rPr>
              <a:t>HIT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건물 </a:t>
            </a:r>
            <a:r>
              <a:rPr lang="en-US" altLang="ko-KR" sz="1400" b="1" dirty="0" smtClean="0">
                <a:solidFill>
                  <a:srgbClr val="0070C0"/>
                </a:solidFill>
              </a:rPr>
              <a:t>608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강의실</a:t>
            </a:r>
          </a:p>
          <a:p>
            <a:r>
              <a:rPr lang="ko-KR" altLang="en-US" sz="1400" b="1" dirty="0" smtClean="0">
                <a:solidFill>
                  <a:srgbClr val="0070C0"/>
                </a:solidFill>
              </a:rPr>
              <a:t>                           참가대상자</a:t>
            </a:r>
            <a:r>
              <a:rPr lang="en-US" sz="1400" b="1" dirty="0">
                <a:solidFill>
                  <a:srgbClr val="0070C0"/>
                </a:solidFill>
              </a:rPr>
              <a:t>: 21c</a:t>
            </a:r>
            <a:r>
              <a:rPr lang="ko-KR" altLang="en-US" sz="1400" b="1" dirty="0">
                <a:solidFill>
                  <a:srgbClr val="0070C0"/>
                </a:solidFill>
              </a:rPr>
              <a:t>형 기업가정신 추구자</a:t>
            </a:r>
            <a:r>
              <a:rPr lang="en-US" sz="1400" b="1" dirty="0">
                <a:solidFill>
                  <a:srgbClr val="0070C0"/>
                </a:solidFill>
              </a:rPr>
              <a:t>, </a:t>
            </a:r>
            <a:r>
              <a:rPr lang="ko-KR" altLang="en-US" sz="1400" b="1" dirty="0">
                <a:solidFill>
                  <a:srgbClr val="0070C0"/>
                </a:solidFill>
              </a:rPr>
              <a:t>현재 활동중인 컨설턴트</a:t>
            </a:r>
            <a:r>
              <a:rPr lang="en-US" sz="1400" b="1" dirty="0">
                <a:solidFill>
                  <a:srgbClr val="0070C0"/>
                </a:solidFill>
              </a:rPr>
              <a:t>,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기술혁신</a:t>
            </a:r>
            <a:endParaRPr lang="en-US" altLang="ko-KR" sz="1400" b="1" dirty="0" smtClean="0">
              <a:solidFill>
                <a:srgbClr val="0070C0"/>
              </a:solidFill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</a:rPr>
              <a:t>                                           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기술경영 전문가</a:t>
            </a:r>
            <a:r>
              <a:rPr lang="en-US" sz="1400" b="1" dirty="0" smtClean="0">
                <a:solidFill>
                  <a:srgbClr val="0070C0"/>
                </a:solidFill>
              </a:rPr>
              <a:t>,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창의성개발 전문가 등</a:t>
            </a:r>
            <a:endParaRPr lang="en-US" altLang="ko-KR" sz="1400" b="1" dirty="0" smtClean="0">
              <a:solidFill>
                <a:srgbClr val="0070C0"/>
              </a:solidFill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</a:rPr>
              <a:t>                                참가비</a:t>
            </a:r>
            <a:r>
              <a:rPr lang="en-US" sz="1400" b="1" dirty="0" smtClean="0">
                <a:solidFill>
                  <a:srgbClr val="0070C0"/>
                </a:solidFill>
              </a:rPr>
              <a:t>: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무료 </a:t>
            </a:r>
            <a:endParaRPr lang="en-US" altLang="ko-KR" sz="1400" b="1" dirty="0" smtClean="0">
              <a:solidFill>
                <a:srgbClr val="0070C0"/>
              </a:solidFill>
            </a:endParaRPr>
          </a:p>
          <a:p>
            <a:r>
              <a:rPr lang="en-US" sz="1600" b="1" dirty="0" smtClean="0">
                <a:solidFill>
                  <a:srgbClr val="0070C0"/>
                </a:solidFill>
              </a:rPr>
              <a:t>                                           </a:t>
            </a:r>
          </a:p>
          <a:p>
            <a:endParaRPr lang="ko-KR" altLang="en-US" sz="1200" dirty="0">
              <a:solidFill>
                <a:srgbClr val="0070C0"/>
              </a:solidFill>
            </a:endParaRPr>
          </a:p>
          <a:p>
            <a:pPr algn="ctr"/>
            <a:r>
              <a:rPr lang="ko-KR" altLang="en-US" sz="1400" b="1" dirty="0" smtClean="0">
                <a:solidFill>
                  <a:srgbClr val="0070C0"/>
                </a:solidFill>
              </a:rPr>
              <a:t>     강의진행</a:t>
            </a:r>
            <a:r>
              <a:rPr lang="en-US" sz="1400" b="1" dirty="0">
                <a:solidFill>
                  <a:srgbClr val="0070C0"/>
                </a:solidFill>
              </a:rPr>
              <a:t>: </a:t>
            </a:r>
            <a:r>
              <a:rPr lang="ko-KR" altLang="en-US" sz="1400" b="1" dirty="0">
                <a:solidFill>
                  <a:srgbClr val="0070C0"/>
                </a:solidFill>
              </a:rPr>
              <a:t>김 인 호 </a:t>
            </a:r>
            <a:r>
              <a:rPr lang="en-US" sz="1400" b="1" dirty="0">
                <a:solidFill>
                  <a:srgbClr val="0070C0"/>
                </a:solidFill>
              </a:rPr>
              <a:t>(Dynamic Management Society </a:t>
            </a:r>
            <a:r>
              <a:rPr lang="ko-KR" altLang="en-US" sz="1400" b="1" dirty="0">
                <a:solidFill>
                  <a:srgbClr val="0070C0"/>
                </a:solidFill>
              </a:rPr>
              <a:t>회장</a:t>
            </a:r>
            <a:r>
              <a:rPr lang="en-US" sz="1400" b="1" dirty="0">
                <a:solidFill>
                  <a:srgbClr val="0070C0"/>
                </a:solidFill>
              </a:rPr>
              <a:t>: </a:t>
            </a:r>
            <a:r>
              <a:rPr lang="ko-KR" altLang="en-US" sz="1400" b="1" dirty="0">
                <a:solidFill>
                  <a:srgbClr val="0070C0"/>
                </a:solidFill>
              </a:rPr>
              <a:t>한양대 명예교수</a:t>
            </a:r>
            <a:r>
              <a:rPr lang="en-US" sz="1400" b="1" dirty="0" smtClean="0">
                <a:solidFill>
                  <a:srgbClr val="0070C0"/>
                </a:solidFill>
              </a:rPr>
              <a:t>)              </a:t>
            </a:r>
            <a:endParaRPr lang="ko-KR" altLang="en-US" sz="1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_x34220816" descr="EMB000007888d3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286544"/>
          </a:xfrm>
          <a:prstGeom prst="rect">
            <a:avLst/>
          </a:prstGeom>
          <a:solidFill>
            <a:srgbClr val="FFFFCC"/>
          </a:solidFill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6DAEE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19044" rIns="0" bIns="1904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/>
            </a:r>
            <a:b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</a:b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ko-KR" altLang="ko-KR" sz="1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굴림" pitchFamily="50" charset="-127"/>
              </a:rPr>
              <a:t> </a:t>
            </a:r>
            <a:r>
              <a:rPr kumimoji="1" lang="ko-KR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굴림" pitchFamily="50" charset="-127"/>
              </a:rPr>
              <a:t>                </a:t>
            </a:r>
            <a:endParaRPr kumimoji="1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900" b="1" i="0" u="none" strike="noStrike" cap="none" normalizeH="0" baseline="0" dirty="0" smtClean="0">
                <a:ln>
                  <a:noFill/>
                </a:ln>
                <a:solidFill>
                  <a:srgbClr val="D6781C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rPr>
              <a:t>Dynamic Management Theory </a:t>
            </a:r>
            <a:r>
              <a:rPr kumimoji="1" lang="ko-KR" altLang="ko-KR" sz="1200" b="1" i="0" u="none" strike="noStrike" cap="none" normalizeH="0" baseline="0" dirty="0" smtClean="0">
                <a:ln>
                  <a:noFill/>
                </a:ln>
                <a:solidFill>
                  <a:srgbClr val="D6781C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rPr>
              <a:t>[Hardcover]</a:t>
            </a:r>
            <a:endParaRPr kumimoji="1" lang="ko-KR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900" b="1" i="0" u="none" strike="noStrike" cap="none" normalizeH="0" baseline="0" dirty="0" smtClean="0">
                <a:ln>
                  <a:noFill/>
                </a:ln>
                <a:solidFill>
                  <a:srgbClr val="D6781C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  <a:hlinkClick r:id="rId2"/>
              </a:rPr>
              <a:t>Stephen In-Ho Kim</a:t>
            </a:r>
            <a:r>
              <a:rPr kumimoji="1" lang="ko-KR" altLang="ko-KR" sz="900" b="1" i="0" u="none" strike="noStrike" cap="none" normalizeH="0" baseline="0" dirty="0" smtClean="0">
                <a:ln>
                  <a:noFill/>
                </a:ln>
                <a:solidFill>
                  <a:srgbClr val="D6781C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rPr>
              <a:t> (Author) </a:t>
            </a:r>
            <a:endParaRPr kumimoji="1" lang="ko-KR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700" b="1" i="0" u="none" strike="noStrike" cap="none" normalizeH="0" baseline="0" dirty="0" smtClean="0">
                <a:ln>
                  <a:noFill/>
                </a:ln>
                <a:solidFill>
                  <a:srgbClr val="D6781C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  <a:hlinkClick r:id="rId3"/>
              </a:rPr>
              <a:t>Be the first to review this item</a:t>
            </a:r>
            <a:r>
              <a:rPr kumimoji="1" lang="ko-KR" altLang="ko-K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  <a:cs typeface="Arial" pitchFamily="34" charset="0"/>
              </a:rPr>
              <a:t> </a:t>
            </a:r>
            <a:endParaRPr kumimoji="1" lang="ko-KR" altLang="ko-K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auto">
          <a:xfrm>
            <a:off x="0" y="0"/>
            <a:ext cx="9144000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0" tIns="19044" rIns="0" bIns="1904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Picture 19" descr="Dynamic Management Theory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42876"/>
            <a:ext cx="2428872" cy="22859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2683275"/>
            <a:ext cx="8937640" cy="403187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>
                    <a:lumMod val="50000"/>
                  </a:schemeClr>
                </a:solidFill>
              </a:rPr>
              <a:t>Product 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</a:rPr>
              <a:t>Description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A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Strategic Management professor at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Hanyang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University, Stephen In-ho Kim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understands</a:t>
            </a: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current wave of change in consumers and companies.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As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such Kim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wrote</a:t>
            </a: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``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Dynamic Management Theory'' in order to share his insights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, and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this somewhat heavy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book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will guide readers to the new management paradigms.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 The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writer acknowledges that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consumers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are now smart enough to check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important features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of products and effective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Ways to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purchase them all by themselves,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thus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making them ``active players'' in the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Competitive business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field.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For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companies, however, this means merely competing for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higher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sales and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persuading customers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with catchy promotion tactics are no longer enough.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Being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able to adapt itself to the fast paced minds of customers and their standards is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what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companies now need.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Kim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gives answers to questions that concern the power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shift from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firms to customers,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the </a:t>
            </a: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need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of new theories, model and tools in management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and even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industry evolution.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The book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further analyzes and theorizes his concept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through easy-to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understand examples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research from prominent management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organizations like the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Strategic Management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Society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and the Institute for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Operations Research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the Management Sciences.</a:t>
            </a:r>
            <a:endParaRPr lang="ko-KR" alt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8926" y="185488"/>
            <a:ext cx="385079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Dynamic Management Theory [Hardcover]</a:t>
            </a:r>
          </a:p>
          <a:p>
            <a:r>
              <a:rPr lang="en-US" sz="1400" dirty="0">
                <a:hlinkClick r:id="rId2"/>
              </a:rPr>
              <a:t>Stephen In-Ho Kim</a:t>
            </a:r>
            <a:r>
              <a:rPr lang="en-US" sz="1400" dirty="0"/>
              <a:t> (Author) </a:t>
            </a:r>
            <a:r>
              <a:rPr lang="en-US" sz="1400" dirty="0" smtClean="0"/>
              <a:t> </a:t>
            </a:r>
            <a:endParaRPr lang="en-US" sz="1400" dirty="0"/>
          </a:p>
          <a:p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Available from </a:t>
            </a:r>
            <a:r>
              <a:rPr lang="en-US" sz="1400" dirty="0">
                <a:hlinkClick r:id="rId6"/>
              </a:rPr>
              <a:t>these sellers</a:t>
            </a:r>
            <a:r>
              <a:rPr lang="en-US" sz="1400" dirty="0"/>
              <a:t>.</a:t>
            </a:r>
            <a:br>
              <a:rPr lang="en-US" sz="1400" dirty="0"/>
            </a:br>
            <a:endParaRPr lang="en-US" sz="1400" dirty="0" smtClean="0"/>
          </a:p>
          <a:p>
            <a:endParaRPr lang="en-US" sz="1400" dirty="0" smtClean="0">
              <a:hlinkClick r:id="rId7"/>
            </a:endParaRPr>
          </a:p>
          <a:p>
            <a:endParaRPr lang="en-US" sz="1400" dirty="0">
              <a:hlinkClick r:id="rId7"/>
            </a:endParaRPr>
          </a:p>
          <a:p>
            <a:endParaRPr lang="en-US" sz="1400" dirty="0" smtClean="0">
              <a:hlinkClick r:id="rId7"/>
            </a:endParaRPr>
          </a:p>
          <a:p>
            <a:r>
              <a:rPr lang="en-US" sz="1400" dirty="0" smtClean="0">
                <a:hlinkClick r:id="rId7"/>
              </a:rPr>
              <a:t>1</a:t>
            </a:r>
            <a:r>
              <a:rPr lang="en-US" sz="1400" dirty="0">
                <a:hlinkClick r:id="rId7"/>
              </a:rPr>
              <a:t> used</a:t>
            </a:r>
            <a:r>
              <a:rPr lang="en-US" sz="1400" dirty="0"/>
              <a:t> from $276.43 </a:t>
            </a:r>
            <a:endParaRPr lang="en-US" sz="1400" dirty="0" smtClean="0"/>
          </a:p>
          <a:p>
            <a:r>
              <a:rPr lang="en-US" sz="1400" dirty="0" smtClean="0">
                <a:hlinkClick r:id="rId8"/>
              </a:rPr>
              <a:t>1</a:t>
            </a:r>
            <a:r>
              <a:rPr lang="en-US" sz="1400" dirty="0">
                <a:hlinkClick r:id="rId8"/>
              </a:rPr>
              <a:t> collectible</a:t>
            </a:r>
            <a:r>
              <a:rPr lang="en-US" sz="1400" dirty="0"/>
              <a:t> from $285.00 </a:t>
            </a:r>
            <a:endParaRPr lang="ko-KR" altLang="en-US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754713"/>
            <a:ext cx="9029844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>
                    <a:lumMod val="50000"/>
                  </a:schemeClr>
                </a:solidFill>
              </a:rPr>
              <a:t>Product 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</a:rPr>
              <a:t>Description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Stephen deals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with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a brilliant thesis on 'How to navigate in a non-linear world,' with an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elegant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theory and great practical illustrations.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Bala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Chakravarthy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(Professor, IMD, Switzerland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Kim's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book looks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fascinating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. I can't wait to dig into it. Gary Pisano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Professor, Harvard Business School)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Stephen's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work will make important contributions to the development of the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theory at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age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of high speed.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Changgi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WU (Professor,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Guanghua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School of Management, Peking Univ.)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topic of this book is very interesting! Margaret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Peteraf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(Professor, Dartmouth)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Dynamic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Management has important implications for firms in dynamic changing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Environments in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the globalization era. I integrate them in my teaching.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Jiangyong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LU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Associate Professor, SEM,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Tsinghua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Univ.)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Stephen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suggests new perspectives for strategic management.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Junjiro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Shintaku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Professor, Univ. of Tokyo)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Professor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Kim's outstanding career as a leading business academic is now in a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single-volume</a:t>
            </a: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book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in which adaptive goodness outsmarts age-old competitive advantage. Dong Sung Cho 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Professor of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Strategy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, Seoul National Univ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.)</a:t>
            </a:r>
            <a:endParaRPr lang="ko-KR" alt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Picture 20" descr="http://g-ecx.images-amazon.com/images/G/01/misc/transparent-pixel._V19255105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4" name="Picture 21" descr="http://g-ecx.images-amazon.com/images/G/01/x-locale/subscriptions/rcxsubs/dp/dp-corner-tr._V192253274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625" cy="47625"/>
          </a:xfrm>
          <a:prstGeom prst="rect">
            <a:avLst/>
          </a:prstGeom>
          <a:noFill/>
        </p:spPr>
      </p:pic>
      <p:pic>
        <p:nvPicPr>
          <p:cNvPr id="5" name="Picture 22" descr="http://g-ecx.images-amazon.com/images/G/01/misc/transparent-pixel._V19255105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6" name="Picture 24" descr="http://g-ecx.images-amazon.com/images/G/01/misc/transparent-pixel._V19255105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7" name="Picture 25" descr="http://g-ecx.images-amazon.com/images/G/01/x-locale/subscriptions/rcxsubs/dp/dp-corner-bl._V192199724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7625" cy="47625"/>
          </a:xfrm>
          <a:prstGeom prst="rect">
            <a:avLst/>
          </a:prstGeom>
          <a:noFill/>
        </p:spPr>
      </p:pic>
      <p:pic>
        <p:nvPicPr>
          <p:cNvPr id="8" name="Picture 26" descr="http://g-ecx.images-amazon.com/images/G/01/misc/transparent-pixel._V192551059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9" name="Picture 27" descr="http://g-ecx.images-amazon.com/images/G/01/x-locale/subscriptions/rcxsubs/dp/dp-corner-br._V192253272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7625" cy="47625"/>
          </a:xfrm>
          <a:prstGeom prst="rect">
            <a:avLst/>
          </a:prstGeom>
          <a:noFill/>
        </p:spPr>
      </p:pic>
      <p:pic>
        <p:nvPicPr>
          <p:cNvPr id="10" name="Picture 31" descr="WHY INDUSTRIAL HEGEMONY SHIFTS: NEEDS EVOLUTION AND DYNAMIC MANAGEMENT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80" y="142876"/>
            <a:ext cx="2571736" cy="221455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65813" y="357166"/>
            <a:ext cx="348274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WHY INDUSTRIAL HEGEMONY </a:t>
            </a:r>
            <a:r>
              <a:rPr lang="en-US" sz="1400" b="1" dirty="0" smtClean="0"/>
              <a:t>SHIFTS</a:t>
            </a:r>
          </a:p>
          <a:p>
            <a:r>
              <a:rPr lang="en-US" sz="1400" dirty="0" smtClean="0">
                <a:hlinkClick r:id="rId8"/>
              </a:rPr>
              <a:t>STEPHEN </a:t>
            </a:r>
            <a:r>
              <a:rPr lang="en-US" sz="1400" dirty="0">
                <a:hlinkClick r:id="rId8"/>
              </a:rPr>
              <a:t>IN-HO KIM</a:t>
            </a:r>
            <a:r>
              <a:rPr lang="en-US" sz="1400" dirty="0"/>
              <a:t> (Author) </a:t>
            </a:r>
          </a:p>
          <a:p>
            <a:r>
              <a:rPr lang="en-US" sz="1400" dirty="0">
                <a:hlinkClick r:id="rId9"/>
              </a:rPr>
              <a:t>Be the first to review this item</a:t>
            </a:r>
            <a:r>
              <a:rPr lang="en-US" sz="1400" dirty="0"/>
              <a:t> 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/>
              <a:t>List Price: </a:t>
            </a:r>
            <a:r>
              <a:rPr lang="en-US" sz="1400" strike="sngStrike" dirty="0"/>
              <a:t>$97.00</a:t>
            </a:r>
            <a:r>
              <a:rPr lang="en-US" sz="1400" dirty="0"/>
              <a:t> Price: </a:t>
            </a:r>
            <a:r>
              <a:rPr lang="en-US" sz="1400" b="1" dirty="0"/>
              <a:t>$75.11</a:t>
            </a:r>
            <a:r>
              <a:rPr lang="en-US" sz="1400" dirty="0"/>
              <a:t> </a:t>
            </a:r>
          </a:p>
          <a:p>
            <a:endParaRPr lang="ko-KR" altLang="en-US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2"/>
          <p:cNvSpPr txBox="1">
            <a:spLocks noChangeArrowheads="1"/>
          </p:cNvSpPr>
          <p:nvPr/>
        </p:nvSpPr>
        <p:spPr bwMode="auto">
          <a:xfrm>
            <a:off x="785786" y="428604"/>
            <a:ext cx="6817892" cy="52322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800" b="1" i="0" dirty="0" smtClean="0">
                <a:solidFill>
                  <a:schemeClr val="bg1"/>
                </a:solidFill>
                <a:cs typeface="Tahoma" pitchFamily="34" charset="0"/>
              </a:rPr>
              <a:t>Dynamic Management </a:t>
            </a:r>
            <a:r>
              <a:rPr lang="ko-KR" altLang="en-US" sz="2800" b="1" i="0" dirty="0" smtClean="0">
                <a:solidFill>
                  <a:schemeClr val="bg1"/>
                </a:solidFill>
                <a:cs typeface="Tahoma" pitchFamily="34" charset="0"/>
              </a:rPr>
              <a:t>국내외 보급확산</a:t>
            </a:r>
            <a:endParaRPr lang="en-US" altLang="ko-KR" sz="2800" b="1" i="0" dirty="0">
              <a:solidFill>
                <a:schemeClr val="bg1"/>
              </a:solidFill>
              <a:cs typeface="Tahoma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772534" y="1214422"/>
            <a:ext cx="7286660" cy="216982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i="1" dirty="0" smtClean="0">
                <a:solidFill>
                  <a:schemeClr val="bg1"/>
                </a:solidFill>
              </a:rPr>
              <a:t>Books &amp; Teaching: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bg1"/>
                </a:solidFill>
              </a:rPr>
              <a:t>Why Industrial Hegemony Shifts </a:t>
            </a:r>
            <a:r>
              <a:rPr lang="en-US" altLang="ko-KR" sz="1400" dirty="0" smtClean="0">
                <a:solidFill>
                  <a:schemeClr val="bg1"/>
                </a:solidFill>
              </a:rPr>
              <a:t>(2009)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bg1"/>
                </a:solidFill>
              </a:rPr>
              <a:t>Dynamic Management Theory </a:t>
            </a:r>
            <a:r>
              <a:rPr lang="en-US" altLang="ko-KR" sz="1400" dirty="0" smtClean="0">
                <a:solidFill>
                  <a:schemeClr val="bg1"/>
                </a:solidFill>
              </a:rPr>
              <a:t>(2008)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bg1"/>
                </a:solidFill>
              </a:rPr>
              <a:t>Dynamic Management (Chinese version, </a:t>
            </a:r>
            <a:r>
              <a:rPr lang="en-US" altLang="ko-KR" sz="1400" dirty="0" smtClean="0">
                <a:solidFill>
                  <a:schemeClr val="bg1"/>
                </a:solidFill>
              </a:rPr>
              <a:t>2010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), Peking Univ. Press (forthcoming)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bg1"/>
                </a:solidFill>
              </a:rPr>
              <a:t>Dynamic Management is now being taught at </a:t>
            </a:r>
            <a:r>
              <a:rPr lang="en-US" altLang="ko-KR" sz="1400" b="1" dirty="0" err="1" smtClean="0">
                <a:solidFill>
                  <a:schemeClr val="bg1"/>
                </a:solidFill>
              </a:rPr>
              <a:t>Guanghua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 School of Management,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bg1"/>
                </a:solidFill>
              </a:rPr>
              <a:t>                                                                Peking Univ. 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785818" y="4214818"/>
            <a:ext cx="4572000" cy="2169825"/>
          </a:xfrm>
          <a:prstGeom prst="rect">
            <a:avLst/>
          </a:prstGeom>
          <a:solidFill>
            <a:srgbClr val="7030A0"/>
          </a:solidFill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i="1" dirty="0" smtClean="0">
                <a:solidFill>
                  <a:schemeClr val="bg1"/>
                </a:solidFill>
              </a:rPr>
              <a:t>Seminar/Presentation</a:t>
            </a:r>
            <a:r>
              <a:rPr lang="en-US" altLang="ko-KR" sz="2000" i="1" dirty="0" smtClean="0">
                <a:solidFill>
                  <a:schemeClr val="bg1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 err="1" smtClean="0">
                <a:solidFill>
                  <a:schemeClr val="bg1"/>
                </a:solidFill>
              </a:rPr>
              <a:t>Tsinghua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 Univ. SEM  </a:t>
            </a:r>
            <a:r>
              <a:rPr lang="en-US" altLang="ko-KR" sz="1400" dirty="0" smtClean="0">
                <a:solidFill>
                  <a:schemeClr val="bg1"/>
                </a:solidFill>
              </a:rPr>
              <a:t>(2007); 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YUST</a:t>
            </a:r>
            <a:r>
              <a:rPr lang="en-US" altLang="ko-KR" sz="1400" dirty="0" smtClean="0">
                <a:solidFill>
                  <a:schemeClr val="bg1"/>
                </a:solidFill>
              </a:rPr>
              <a:t> (2007)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bg1"/>
                </a:solidFill>
              </a:rPr>
              <a:t>SNU-POSRI</a:t>
            </a:r>
            <a:r>
              <a:rPr lang="en-US" altLang="ko-KR" sz="1400" dirty="0" smtClean="0">
                <a:solidFill>
                  <a:schemeClr val="bg1"/>
                </a:solidFill>
              </a:rPr>
              <a:t>, Management  Forum (2009)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bg1"/>
                </a:solidFill>
              </a:rPr>
              <a:t>SMS</a:t>
            </a:r>
            <a:r>
              <a:rPr lang="en-US" altLang="ko-KR" sz="1400" dirty="0" smtClean="0">
                <a:solidFill>
                  <a:schemeClr val="bg1"/>
                </a:solidFill>
              </a:rPr>
              <a:t>  Annual Conference: 2001, 2003, 2005, 2007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bg1"/>
                </a:solidFill>
              </a:rPr>
              <a:t>INFORMS </a:t>
            </a:r>
            <a:r>
              <a:rPr lang="en-US" altLang="ko-KR" sz="1400" dirty="0" smtClean="0">
                <a:solidFill>
                  <a:schemeClr val="bg1"/>
                </a:solidFill>
              </a:rPr>
              <a:t>Annual Conference : 2007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bg1"/>
                </a:solidFill>
              </a:rPr>
              <a:t>IEEE </a:t>
            </a:r>
            <a:r>
              <a:rPr lang="en-US" altLang="ko-KR" sz="1400" dirty="0" smtClean="0">
                <a:solidFill>
                  <a:schemeClr val="bg1"/>
                </a:solidFill>
              </a:rPr>
              <a:t>Annual Conference : 2007, 2010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715008" y="4262960"/>
            <a:ext cx="2428892" cy="1523494"/>
          </a:xfrm>
          <a:prstGeom prst="rect">
            <a:avLst/>
          </a:prstGeom>
          <a:solidFill>
            <a:srgbClr val="112DFD"/>
          </a:solidFill>
          <a:ln>
            <a:solidFill>
              <a:srgbClr val="112DFD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ko-KR" sz="2000" b="1" i="1" dirty="0" smtClean="0">
                <a:solidFill>
                  <a:schemeClr val="bg1"/>
                </a:solidFill>
              </a:rPr>
              <a:t>Lecture: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bg1"/>
                </a:solidFill>
              </a:rPr>
              <a:t>Mongolian Int’l  Univ. 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400" b="1" dirty="0" err="1" smtClean="0">
                <a:solidFill>
                  <a:schemeClr val="bg1"/>
                </a:solidFill>
              </a:rPr>
              <a:t>Hanyang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; </a:t>
            </a:r>
            <a:r>
              <a:rPr lang="en-US" altLang="ko-KR" sz="1400" b="1" dirty="0" err="1" smtClean="0">
                <a:solidFill>
                  <a:schemeClr val="bg1"/>
                </a:solidFill>
              </a:rPr>
              <a:t>Hoseo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; 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bg1"/>
                </a:solidFill>
              </a:rPr>
              <a:t>LG; KOPEC; etc.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3500438"/>
            <a:ext cx="3066865" cy="615553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altLang="ko-KR" sz="2000" b="1" i="1" dirty="0" smtClean="0">
                <a:solidFill>
                  <a:schemeClr val="bg1"/>
                </a:solidFill>
              </a:rPr>
              <a:t>Symposium:</a:t>
            </a:r>
          </a:p>
          <a:p>
            <a:r>
              <a:rPr lang="en-US" altLang="ko-KR" sz="1400" b="1" dirty="0" smtClean="0">
                <a:solidFill>
                  <a:schemeClr val="bg1"/>
                </a:solidFill>
              </a:rPr>
              <a:t> DMS 1</a:t>
            </a:r>
            <a:r>
              <a:rPr lang="en-US" altLang="ko-KR" sz="1400" b="1" baseline="30000" dirty="0" smtClean="0">
                <a:solidFill>
                  <a:schemeClr val="bg1"/>
                </a:solidFill>
              </a:rPr>
              <a:t>st 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(2002) ~ DMS 6</a:t>
            </a:r>
            <a:r>
              <a:rPr lang="en-US" altLang="ko-KR" sz="1400" b="1" baseline="30000" dirty="0" smtClean="0">
                <a:solidFill>
                  <a:schemeClr val="bg1"/>
                </a:solidFill>
              </a:rPr>
              <a:t>th</a:t>
            </a:r>
            <a:r>
              <a:rPr lang="en-US" altLang="ko-KR" sz="1400" b="1" dirty="0" smtClean="0">
                <a:solidFill>
                  <a:schemeClr val="bg1"/>
                </a:solidFill>
              </a:rPr>
              <a:t> (2007)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40946" y="571480"/>
            <a:ext cx="8460000" cy="525658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r>
              <a:rPr lang="en-US" altLang="ko-KR" sz="2400" b="1" dirty="0" smtClean="0">
                <a:solidFill>
                  <a:srgbClr val="002060"/>
                </a:solidFill>
                <a:cs typeface="Arial" pitchFamily="34" charset="0"/>
              </a:rPr>
              <a:t>&lt; Dynamic Management </a:t>
            </a:r>
            <a:r>
              <a:rPr lang="ko-KR" altLang="en-US" sz="2400" b="1" dirty="0" smtClean="0">
                <a:solidFill>
                  <a:srgbClr val="002060"/>
                </a:solidFill>
                <a:cs typeface="Arial" pitchFamily="34" charset="0"/>
              </a:rPr>
              <a:t>특강</a:t>
            </a:r>
            <a:r>
              <a:rPr lang="en-US" altLang="ko-KR" sz="2400" b="1" dirty="0" smtClean="0">
                <a:solidFill>
                  <a:srgbClr val="002060"/>
                </a:solidFill>
                <a:cs typeface="Arial" pitchFamily="34" charset="0"/>
              </a:rPr>
              <a:t> Program&gt;</a:t>
            </a:r>
          </a:p>
          <a:p>
            <a:pPr marL="457200" indent="-457200" algn="ctr"/>
            <a:endParaRPr lang="en-US" altLang="ko-KR" sz="11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457200" indent="-457200" algn="r"/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사회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: 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이병윤</a:t>
            </a:r>
            <a:endParaRPr lang="en-US" altLang="ko-KR" sz="14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457200" indent="-457200"/>
            <a:endParaRPr lang="en-US" altLang="ko-KR" dirty="0" smtClean="0">
              <a:solidFill>
                <a:srgbClr val="002060"/>
              </a:solidFill>
              <a:cs typeface="Arial" pitchFamily="34" charset="0"/>
            </a:endParaRPr>
          </a:p>
          <a:p>
            <a:pPr marL="514350" indent="-514350"/>
            <a:r>
              <a:rPr lang="en-US" altLang="ko-KR" dirty="0" smtClean="0">
                <a:solidFill>
                  <a:srgbClr val="002060"/>
                </a:solidFill>
                <a:cs typeface="Arial" pitchFamily="34" charset="0"/>
              </a:rPr>
              <a:t> 13:30~13:40 </a:t>
            </a:r>
            <a:r>
              <a:rPr lang="ko-KR" altLang="en-US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en-US" altLang="ko-KR" b="1" dirty="0" smtClean="0">
                <a:solidFill>
                  <a:srgbClr val="002060"/>
                </a:solidFill>
                <a:cs typeface="Arial" pitchFamily="34" charset="0"/>
              </a:rPr>
              <a:t>Dynamic Management</a:t>
            </a:r>
            <a:r>
              <a:rPr lang="ko-KR" altLang="en-US" b="1" dirty="0" smtClean="0">
                <a:solidFill>
                  <a:srgbClr val="002060"/>
                </a:solidFill>
                <a:cs typeface="Arial" pitchFamily="34" charset="0"/>
              </a:rPr>
              <a:t>의 이해</a:t>
            </a:r>
            <a:r>
              <a:rPr lang="en-US" altLang="ko-KR" b="1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</a:p>
          <a:p>
            <a:pPr marL="514350" indent="-514350"/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                        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이병윤 박사 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(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한국산업기술진흥원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)</a:t>
            </a:r>
          </a:p>
          <a:p>
            <a:pPr marL="514350" indent="-514350"/>
            <a:endParaRPr lang="en-US" altLang="ko-KR" sz="14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514350" indent="-514350"/>
            <a:r>
              <a:rPr lang="en-US" altLang="ko-KR" dirty="0" smtClean="0">
                <a:solidFill>
                  <a:srgbClr val="002060"/>
                </a:solidFill>
                <a:cs typeface="Arial" pitchFamily="34" charset="0"/>
              </a:rPr>
              <a:t> 13:40~15:40  </a:t>
            </a:r>
            <a:r>
              <a:rPr lang="en-US" altLang="ko-KR" b="1" dirty="0" smtClean="0">
                <a:solidFill>
                  <a:srgbClr val="002060"/>
                </a:solidFill>
                <a:cs typeface="Arial" pitchFamily="34" charset="0"/>
              </a:rPr>
              <a:t>Dynamic</a:t>
            </a:r>
            <a:r>
              <a:rPr lang="ko-KR" altLang="en-US" b="1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en-US" altLang="ko-KR" b="1" dirty="0" smtClean="0">
                <a:solidFill>
                  <a:srgbClr val="002060"/>
                </a:solidFill>
                <a:cs typeface="Arial" pitchFamily="34" charset="0"/>
              </a:rPr>
              <a:t>Management </a:t>
            </a:r>
            <a:r>
              <a:rPr lang="ko-KR" altLang="en-US" b="1" dirty="0" smtClean="0">
                <a:solidFill>
                  <a:srgbClr val="002060"/>
                </a:solidFill>
                <a:cs typeface="Arial" pitchFamily="34" charset="0"/>
              </a:rPr>
              <a:t>이론 설명과 전망</a:t>
            </a:r>
            <a:endParaRPr lang="en-US" altLang="ko-KR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514350" indent="-514350"/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                        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김인호 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(Dynamic Management Society 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회장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, 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한양대 명예교수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)</a:t>
            </a:r>
          </a:p>
          <a:p>
            <a:endParaRPr lang="en-US" altLang="ko-KR" sz="1400" dirty="0" smtClean="0">
              <a:solidFill>
                <a:srgbClr val="002060"/>
              </a:solidFill>
              <a:cs typeface="Arial" pitchFamily="34" charset="0"/>
            </a:endParaRPr>
          </a:p>
          <a:p>
            <a:r>
              <a:rPr lang="en-US" altLang="ko-KR" dirty="0" smtClean="0">
                <a:solidFill>
                  <a:srgbClr val="002060"/>
                </a:solidFill>
                <a:cs typeface="Arial" pitchFamily="34" charset="0"/>
              </a:rPr>
              <a:t> 15:40~16:00  Break Time</a:t>
            </a:r>
          </a:p>
          <a:p>
            <a:endParaRPr lang="en-US" altLang="ko-KR" sz="1400" dirty="0" smtClean="0">
              <a:solidFill>
                <a:srgbClr val="002060"/>
              </a:solidFill>
              <a:cs typeface="Arial" pitchFamily="34" charset="0"/>
            </a:endParaRPr>
          </a:p>
          <a:p>
            <a:r>
              <a:rPr lang="en-US" altLang="ko-KR" dirty="0" smtClean="0">
                <a:solidFill>
                  <a:srgbClr val="002060"/>
                </a:solidFill>
                <a:cs typeface="Arial" pitchFamily="34" charset="0"/>
              </a:rPr>
              <a:t> 16:00~17:00  </a:t>
            </a:r>
            <a:r>
              <a:rPr lang="en-US" altLang="ko-KR" b="1" dirty="0" smtClean="0">
                <a:solidFill>
                  <a:srgbClr val="002060"/>
                </a:solidFill>
                <a:cs typeface="Arial" pitchFamily="34" charset="0"/>
              </a:rPr>
              <a:t>Dynamic</a:t>
            </a:r>
            <a:r>
              <a:rPr lang="ko-KR" altLang="en-US" b="1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en-US" altLang="ko-KR" b="1" dirty="0" smtClean="0">
                <a:solidFill>
                  <a:srgbClr val="002060"/>
                </a:solidFill>
                <a:cs typeface="Arial" pitchFamily="34" charset="0"/>
              </a:rPr>
              <a:t>Management </a:t>
            </a:r>
            <a:r>
              <a:rPr lang="ko-KR" altLang="en-US" b="1" dirty="0" smtClean="0">
                <a:solidFill>
                  <a:srgbClr val="002060"/>
                </a:solidFill>
                <a:cs typeface="Arial" pitchFamily="34" charset="0"/>
              </a:rPr>
              <a:t>이론의 실용화 사례</a:t>
            </a:r>
            <a:r>
              <a:rPr lang="en-US" altLang="ko-KR" b="1" dirty="0" smtClean="0">
                <a:solidFill>
                  <a:srgbClr val="002060"/>
                </a:solidFill>
                <a:cs typeface="Arial" pitchFamily="34" charset="0"/>
              </a:rPr>
              <a:t>  </a:t>
            </a:r>
          </a:p>
          <a:p>
            <a:pPr marL="514350" indent="-514350"/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                        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사례 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1. 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장유석 대표이사 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(S&amp;D Global) </a:t>
            </a:r>
          </a:p>
          <a:p>
            <a:pPr marL="514350" indent="-514350"/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                        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사례 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2. 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강승봉 과장 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(</a:t>
            </a:r>
            <a:r>
              <a:rPr lang="ko-KR" altLang="en-US" sz="1400" dirty="0" err="1" smtClean="0">
                <a:solidFill>
                  <a:srgbClr val="002060"/>
                </a:solidFill>
                <a:cs typeface="Arial" pitchFamily="34" charset="0"/>
              </a:rPr>
              <a:t>펜택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 경영감사실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)</a:t>
            </a:r>
          </a:p>
          <a:p>
            <a:pPr marL="514350" indent="-514350"/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                        사례 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3. 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김종호 부장 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(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신흥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SEC </a:t>
            </a:r>
            <a:r>
              <a:rPr lang="ko-KR" altLang="en-US" sz="1400" dirty="0" smtClean="0">
                <a:solidFill>
                  <a:srgbClr val="002060"/>
                </a:solidFill>
                <a:cs typeface="Arial" pitchFamily="34" charset="0"/>
              </a:rPr>
              <a:t>기술연구소장</a:t>
            </a:r>
            <a:r>
              <a:rPr lang="en-US" altLang="ko-KR" sz="1400" dirty="0" smtClean="0">
                <a:solidFill>
                  <a:srgbClr val="002060"/>
                </a:solidFill>
                <a:cs typeface="Arial" pitchFamily="34" charset="0"/>
              </a:rPr>
              <a:t>) </a:t>
            </a:r>
          </a:p>
          <a:p>
            <a:pPr marL="514350" indent="-514350"/>
            <a:endParaRPr lang="en-US" altLang="ko-KR" sz="1400" dirty="0" smtClean="0">
              <a:solidFill>
                <a:srgbClr val="002060"/>
              </a:solidFill>
              <a:cs typeface="Arial" pitchFamily="34" charset="0"/>
            </a:endParaRPr>
          </a:p>
          <a:p>
            <a:pPr marL="514350" indent="-514350"/>
            <a:r>
              <a:rPr lang="en-US" altLang="ko-KR" dirty="0" smtClean="0">
                <a:solidFill>
                  <a:srgbClr val="002060"/>
                </a:solidFill>
                <a:cs typeface="Arial" pitchFamily="34" charset="0"/>
              </a:rPr>
              <a:t> 17:00~17:30  </a:t>
            </a:r>
            <a:r>
              <a:rPr lang="ko-KR" altLang="en-US" b="1" dirty="0" smtClean="0">
                <a:solidFill>
                  <a:srgbClr val="002060"/>
                </a:solidFill>
                <a:cs typeface="Arial" pitchFamily="34" charset="0"/>
              </a:rPr>
              <a:t>질의 응답</a:t>
            </a:r>
            <a:r>
              <a:rPr lang="en-US" altLang="ko-KR" b="1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4069204" y="2848946"/>
            <a:ext cx="2016224" cy="2664000"/>
          </a:xfrm>
          <a:prstGeom prst="roundRect">
            <a:avLst>
              <a:gd name="adj" fmla="val 521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모서리가 둥근 직사각형 2"/>
          <p:cNvSpPr/>
          <p:nvPr/>
        </p:nvSpPr>
        <p:spPr>
          <a:xfrm>
            <a:off x="6256078" y="2848946"/>
            <a:ext cx="2016224" cy="2664000"/>
          </a:xfrm>
          <a:prstGeom prst="roundRect">
            <a:avLst>
              <a:gd name="adj" fmla="val 521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/>
        </p:nvSpPr>
        <p:spPr>
          <a:xfrm>
            <a:off x="1872468" y="2848946"/>
            <a:ext cx="2016224" cy="2664000"/>
          </a:xfrm>
          <a:prstGeom prst="roundRect">
            <a:avLst>
              <a:gd name="adj" fmla="val 521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50867" y="425215"/>
            <a:ext cx="610936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Dynamic Management</a:t>
            </a:r>
            <a:r>
              <a:rPr lang="ko-KR" altLang="en-US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의</a:t>
            </a:r>
            <a:r>
              <a:rPr lang="en-US" altLang="ko-KR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등장배경</a:t>
            </a:r>
            <a:endParaRPr lang="ko-KR" altLang="en-US" sz="2800" b="1" dirty="0">
              <a:solidFill>
                <a:schemeClr val="bg1"/>
              </a:solidFill>
              <a:effectLst>
                <a:glow rad="228600">
                  <a:srgbClr val="003399"/>
                </a:glo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67544" y="1569353"/>
            <a:ext cx="8064896" cy="430887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357188" indent="-357188">
              <a:buFont typeface="맑은 고딕" pitchFamily="50" charset="-127"/>
              <a:buChar char="▶"/>
            </a:pPr>
            <a:r>
              <a:rPr lang="ko-KR" altLang="en-US" sz="22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기술</a:t>
            </a:r>
            <a:r>
              <a:rPr lang="en-US" altLang="ko-KR" sz="22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·</a:t>
            </a:r>
            <a:r>
              <a:rPr lang="ko-KR" altLang="en-US" sz="22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경제패러다임 변화에</a:t>
            </a:r>
            <a:r>
              <a:rPr lang="en-US" altLang="ko-KR" sz="22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ko-KR" altLang="en-US" sz="22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따른 새로운 경영패러다임 필요</a:t>
            </a:r>
            <a:endParaRPr lang="en-US" altLang="ko-KR" sz="2200" b="1" spc="-150" dirty="0" smtClean="0">
              <a:solidFill>
                <a:srgbClr val="000066"/>
              </a:solidFill>
              <a:latin typeface="Tahoma" pitchFamily="34" charset="0"/>
              <a:cs typeface="Tahoma" pitchFamily="34" charset="0"/>
              <a:sym typeface="Wingdings" pitchFamily="2" charset="2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980972" y="3064970"/>
            <a:ext cx="1800000" cy="504000"/>
          </a:xfrm>
          <a:prstGeom prst="round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/>
              <a:t>대량생산혁명</a:t>
            </a:r>
            <a:endParaRPr lang="en-US" altLang="ko-KR" sz="1600" b="1" dirty="0" smtClean="0"/>
          </a:p>
          <a:p>
            <a:pPr algn="ctr"/>
            <a:r>
              <a:rPr lang="ko-KR" altLang="en-US" sz="1600" b="1" dirty="0" smtClean="0"/>
              <a:t>산업화 시대</a:t>
            </a:r>
            <a:endParaRPr lang="ko-KR" altLang="en-US" sz="1600" b="1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4177316" y="3064970"/>
            <a:ext cx="1800000" cy="504000"/>
          </a:xfrm>
          <a:prstGeom prst="roundRect">
            <a:avLst/>
          </a:prstGeom>
          <a:solidFill>
            <a:srgbClr val="3399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/>
              <a:t>디지털혁명</a:t>
            </a:r>
            <a:endParaRPr lang="en-US" altLang="ko-KR" sz="1600" b="1" dirty="0" smtClean="0"/>
          </a:p>
          <a:p>
            <a:pPr algn="ctr"/>
            <a:r>
              <a:rPr lang="ko-KR" altLang="en-US" sz="1600" b="1" dirty="0" smtClean="0"/>
              <a:t>정보화시대</a:t>
            </a:r>
            <a:endParaRPr lang="ko-KR" altLang="en-US" sz="1600" b="1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6373660" y="3064970"/>
            <a:ext cx="1800000" cy="504000"/>
          </a:xfrm>
          <a:prstGeom prst="roundRect">
            <a:avLst/>
          </a:prstGeom>
          <a:solidFill>
            <a:srgbClr val="A5002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/>
              <a:t>인터넷혁명</a:t>
            </a:r>
            <a:endParaRPr lang="en-US" altLang="ko-KR" sz="1600" b="1" dirty="0" smtClean="0"/>
          </a:p>
          <a:p>
            <a:pPr algn="ctr"/>
            <a:r>
              <a:rPr lang="ko-KR" altLang="en-US" sz="1600" b="1" dirty="0" smtClean="0"/>
              <a:t>창의성시대</a:t>
            </a:r>
            <a:endParaRPr lang="ko-KR" altLang="en-US" sz="1600" b="1" dirty="0"/>
          </a:p>
        </p:txBody>
      </p:sp>
      <p:cxnSp>
        <p:nvCxnSpPr>
          <p:cNvPr id="10" name="직선 화살표 연결선 9"/>
          <p:cNvCxnSpPr>
            <a:stCxn id="7" idx="3"/>
            <a:endCxn id="8" idx="1"/>
          </p:cNvCxnSpPr>
          <p:nvPr/>
        </p:nvCxnSpPr>
        <p:spPr>
          <a:xfrm>
            <a:off x="3780972" y="3316970"/>
            <a:ext cx="396344" cy="1588"/>
          </a:xfrm>
          <a:prstGeom prst="straightConnector1">
            <a:avLst/>
          </a:prstGeom>
          <a:ln w="381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>
            <a:stCxn id="8" idx="3"/>
            <a:endCxn id="9" idx="1"/>
          </p:cNvCxnSpPr>
          <p:nvPr/>
        </p:nvCxnSpPr>
        <p:spPr>
          <a:xfrm>
            <a:off x="5977316" y="3316970"/>
            <a:ext cx="396344" cy="1588"/>
          </a:xfrm>
          <a:prstGeom prst="straightConnector1">
            <a:avLst/>
          </a:prstGeom>
          <a:ln w="381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467544" y="2935428"/>
            <a:ext cx="12073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기술</a:t>
            </a:r>
            <a:r>
              <a:rPr lang="en-US" altLang="ko-KR" sz="20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·</a:t>
            </a:r>
            <a:r>
              <a:rPr lang="ko-KR" altLang="en-US" sz="20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경제</a:t>
            </a:r>
            <a:endParaRPr lang="en-US" altLang="ko-KR" sz="2000" b="1" spc="-150" dirty="0" smtClean="0">
              <a:solidFill>
                <a:srgbClr val="000066"/>
              </a:solidFill>
              <a:latin typeface="Tahoma" pitchFamily="34" charset="0"/>
              <a:cs typeface="Tahoma" pitchFamily="34" charset="0"/>
              <a:sym typeface="Wingdings" pitchFamily="2" charset="2"/>
            </a:endParaRPr>
          </a:p>
          <a:p>
            <a:r>
              <a:rPr lang="ko-KR" altLang="en-US" sz="20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패러다임</a:t>
            </a:r>
            <a:r>
              <a:rPr lang="en-US" altLang="ko-KR" sz="20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 </a:t>
            </a:r>
            <a:endParaRPr lang="ko-KR" altLang="en-US" sz="2000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1980972" y="3929122"/>
            <a:ext cx="1800000" cy="504000"/>
          </a:xfrm>
          <a:prstGeom prst="round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/>
              <a:t>대량생산</a:t>
            </a:r>
            <a:endParaRPr lang="en-US" altLang="ko-KR" sz="1600" b="1" dirty="0" smtClean="0"/>
          </a:p>
          <a:p>
            <a:pPr algn="ctr"/>
            <a:r>
              <a:rPr lang="ko-KR" altLang="en-US" sz="1600" b="1" dirty="0" smtClean="0"/>
              <a:t>능률</a:t>
            </a:r>
            <a:endParaRPr lang="ko-KR" altLang="en-US" sz="1600" b="1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4177316" y="3929122"/>
            <a:ext cx="1800000" cy="504000"/>
          </a:xfrm>
          <a:prstGeom prst="roundRect">
            <a:avLst/>
          </a:prstGeom>
          <a:solidFill>
            <a:srgbClr val="3399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smtClean="0"/>
              <a:t>초경쟁</a:t>
            </a:r>
            <a:endParaRPr lang="en-US" altLang="ko-KR" sz="1600" b="1" dirty="0" smtClean="0"/>
          </a:p>
          <a:p>
            <a:pPr algn="ctr"/>
            <a:r>
              <a:rPr lang="ko-KR" altLang="en-US" sz="1600" b="1" dirty="0" smtClean="0"/>
              <a:t>경쟁우위</a:t>
            </a:r>
            <a:endParaRPr lang="ko-KR" altLang="en-US" sz="1600" b="1" dirty="0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6373660" y="3929122"/>
            <a:ext cx="1800000" cy="504000"/>
          </a:xfrm>
          <a:prstGeom prst="roundRect">
            <a:avLst/>
          </a:prstGeom>
          <a:solidFill>
            <a:srgbClr val="A5002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err="1" smtClean="0"/>
              <a:t>니즈진화</a:t>
            </a:r>
            <a:endParaRPr lang="en-US" altLang="ko-KR" sz="1600" b="1" dirty="0" smtClean="0"/>
          </a:p>
          <a:p>
            <a:pPr algn="ctr"/>
            <a:r>
              <a:rPr lang="ko-KR" altLang="en-US" sz="1600" b="1" dirty="0" smtClean="0"/>
              <a:t>적응우수성</a:t>
            </a:r>
            <a:endParaRPr lang="ko-KR" altLang="en-US" sz="1600" b="1" dirty="0"/>
          </a:p>
        </p:txBody>
      </p:sp>
      <p:cxnSp>
        <p:nvCxnSpPr>
          <p:cNvPr id="16" name="직선 화살표 연결선 15"/>
          <p:cNvCxnSpPr>
            <a:stCxn id="13" idx="3"/>
            <a:endCxn id="14" idx="1"/>
          </p:cNvCxnSpPr>
          <p:nvPr/>
        </p:nvCxnSpPr>
        <p:spPr>
          <a:xfrm>
            <a:off x="3780972" y="4181122"/>
            <a:ext cx="396344" cy="1588"/>
          </a:xfrm>
          <a:prstGeom prst="straightConnector1">
            <a:avLst/>
          </a:prstGeom>
          <a:ln w="381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>
            <a:stCxn id="14" idx="3"/>
            <a:endCxn id="15" idx="1"/>
          </p:cNvCxnSpPr>
          <p:nvPr/>
        </p:nvCxnSpPr>
        <p:spPr>
          <a:xfrm>
            <a:off x="5977316" y="4181122"/>
            <a:ext cx="396344" cy="1588"/>
          </a:xfrm>
          <a:prstGeom prst="straightConnector1">
            <a:avLst/>
          </a:prstGeom>
          <a:ln w="381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467544" y="3983712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주요개념</a:t>
            </a:r>
            <a:endParaRPr lang="ko-KR" altLang="en-US" sz="2000" dirty="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1980972" y="4793218"/>
            <a:ext cx="1800000" cy="504000"/>
          </a:xfrm>
          <a:prstGeom prst="round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/>
              <a:t>Static Mgt.</a:t>
            </a:r>
            <a:endParaRPr lang="ko-KR" altLang="en-US" sz="2000" b="1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4177316" y="4793218"/>
            <a:ext cx="1800000" cy="504000"/>
          </a:xfrm>
          <a:prstGeom prst="roundRect">
            <a:avLst/>
          </a:prstGeom>
          <a:solidFill>
            <a:srgbClr val="3399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2000" b="1" spc="-150" dirty="0" smtClean="0"/>
              <a:t>Strategic Mgt.</a:t>
            </a:r>
            <a:endParaRPr lang="ko-KR" altLang="en-US" sz="2000" b="1" spc="-150" dirty="0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6373660" y="4793218"/>
            <a:ext cx="1800000" cy="504000"/>
          </a:xfrm>
          <a:prstGeom prst="roundRect">
            <a:avLst/>
          </a:prstGeom>
          <a:solidFill>
            <a:srgbClr val="A5002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2000" b="1" spc="-150" dirty="0" smtClean="0">
                <a:solidFill>
                  <a:schemeClr val="bg1"/>
                </a:solidFill>
              </a:rPr>
              <a:t>Dynamic Mgt.</a:t>
            </a:r>
            <a:endParaRPr lang="ko-KR" altLang="en-US" sz="2000" b="1" spc="-150" dirty="0">
              <a:solidFill>
                <a:schemeClr val="bg1"/>
              </a:solidFill>
            </a:endParaRPr>
          </a:p>
        </p:txBody>
      </p:sp>
      <p:cxnSp>
        <p:nvCxnSpPr>
          <p:cNvPr id="22" name="직선 화살표 연결선 21"/>
          <p:cNvCxnSpPr>
            <a:stCxn id="19" idx="3"/>
            <a:endCxn id="20" idx="1"/>
          </p:cNvCxnSpPr>
          <p:nvPr/>
        </p:nvCxnSpPr>
        <p:spPr>
          <a:xfrm>
            <a:off x="3780972" y="5045218"/>
            <a:ext cx="396344" cy="1588"/>
          </a:xfrm>
          <a:prstGeom prst="straightConnector1">
            <a:avLst/>
          </a:prstGeom>
          <a:ln w="381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>
            <a:stCxn id="20" idx="3"/>
            <a:endCxn id="21" idx="1"/>
          </p:cNvCxnSpPr>
          <p:nvPr/>
        </p:nvCxnSpPr>
        <p:spPr>
          <a:xfrm>
            <a:off x="5977316" y="5045218"/>
            <a:ext cx="396344" cy="1588"/>
          </a:xfrm>
          <a:prstGeom prst="straightConnector1">
            <a:avLst/>
          </a:prstGeom>
          <a:ln w="3810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177785" y="4847808"/>
            <a:ext cx="16081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경영패러다임</a:t>
            </a:r>
            <a:endParaRPr lang="ko-KR" altLang="en-US" sz="2000" dirty="0"/>
          </a:p>
        </p:txBody>
      </p:sp>
      <p:sp>
        <p:nvSpPr>
          <p:cNvPr id="25" name="직사각형 24"/>
          <p:cNvSpPr/>
          <p:nvPr/>
        </p:nvSpPr>
        <p:spPr>
          <a:xfrm>
            <a:off x="2167805" y="2518942"/>
            <a:ext cx="12907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/>
              <a:t>1900 -1980</a:t>
            </a:r>
            <a:endParaRPr lang="ko-KR" altLang="en-US" sz="1600" b="1" dirty="0"/>
          </a:p>
        </p:txBody>
      </p:sp>
      <p:sp>
        <p:nvSpPr>
          <p:cNvPr id="26" name="직사각형 25"/>
          <p:cNvSpPr/>
          <p:nvPr/>
        </p:nvSpPr>
        <p:spPr>
          <a:xfrm>
            <a:off x="4424967" y="2500306"/>
            <a:ext cx="12907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/>
              <a:t>1980 -2000</a:t>
            </a:r>
            <a:endParaRPr lang="ko-KR" altLang="en-US" sz="1600" b="1" dirty="0"/>
          </a:p>
        </p:txBody>
      </p:sp>
      <p:sp>
        <p:nvSpPr>
          <p:cNvPr id="27" name="직사각형 26"/>
          <p:cNvSpPr/>
          <p:nvPr/>
        </p:nvSpPr>
        <p:spPr>
          <a:xfrm>
            <a:off x="6733913" y="2500306"/>
            <a:ext cx="10534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/>
              <a:t>2000 -  ?</a:t>
            </a:r>
            <a:endParaRPr lang="ko-KR" altLang="en-US" sz="1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867" y="425215"/>
            <a:ext cx="549701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Dynamic Management</a:t>
            </a:r>
            <a:r>
              <a:rPr lang="ko-KR" altLang="en-US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의</a:t>
            </a:r>
            <a:r>
              <a:rPr lang="en-US" altLang="ko-KR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effectLst>
                  <a:glow rad="228600">
                    <a:srgbClr val="003399"/>
                  </a:glow>
                </a:effectLst>
                <a:latin typeface="Tahoma" pitchFamily="34" charset="0"/>
                <a:cs typeface="Tahoma" pitchFamily="34" charset="0"/>
              </a:rPr>
              <a:t>관점</a:t>
            </a:r>
            <a:endParaRPr lang="ko-KR" altLang="en-US" sz="2800" b="1" dirty="0">
              <a:solidFill>
                <a:schemeClr val="bg1"/>
              </a:solidFill>
              <a:effectLst>
                <a:glow rad="228600">
                  <a:srgbClr val="003399"/>
                </a:glo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2005839" y="1990581"/>
            <a:ext cx="5112568" cy="2952328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/>
        </p:nvSpPr>
        <p:spPr>
          <a:xfrm>
            <a:off x="3060168" y="1774621"/>
            <a:ext cx="3024000" cy="648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Holistic View</a:t>
            </a:r>
            <a:endParaRPr lang="ko-KR" altLang="en-US" sz="28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843808" y="2424370"/>
            <a:ext cx="3438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기업과 산업 각각을 부분의 합이 아닌 하나의 전체 </a:t>
            </a:r>
            <a:r>
              <a:rPr lang="en-US" altLang="ko-KR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(as</a:t>
            </a:r>
            <a:r>
              <a:rPr lang="ko-KR" altLang="en-US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altLang="ko-KR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a whole)</a:t>
            </a:r>
            <a:r>
              <a:rPr lang="ko-KR" altLang="en-US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로 고려</a:t>
            </a:r>
            <a:r>
              <a:rPr lang="en-US" altLang="ko-KR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ko-KR" altLang="en-US" spc="-150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890464" y="3646801"/>
            <a:ext cx="3024336" cy="648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28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Synthetic View</a:t>
            </a:r>
            <a:endParaRPr lang="ko-KR" altLang="en-US" sz="28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5139104" y="3646801"/>
            <a:ext cx="3024000" cy="648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Dynamic View</a:t>
            </a:r>
            <a:endParaRPr lang="ko-KR" altLang="en-US" sz="28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23528" y="4366845"/>
            <a:ext cx="4158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pc="-150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기업레벨과 산업레벨을 동시에 고려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5076056" y="4366845"/>
            <a:ext cx="3150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pc="-150" dirty="0" smtClean="0">
                <a:solidFill>
                  <a:srgbClr val="000066"/>
                </a:solidFill>
              </a:rPr>
              <a:t>기술 변화와 </a:t>
            </a:r>
            <a:r>
              <a:rPr lang="en-US" altLang="ko-KR" spc="-150" dirty="0" smtClean="0">
                <a:solidFill>
                  <a:srgbClr val="000066"/>
                </a:solidFill>
              </a:rPr>
              <a:t>(</a:t>
            </a:r>
            <a:r>
              <a:rPr lang="ko-KR" altLang="en-US" spc="-150" dirty="0" smtClean="0">
                <a:solidFill>
                  <a:srgbClr val="000066"/>
                </a:solidFill>
              </a:rPr>
              <a:t>고객</a:t>
            </a:r>
            <a:r>
              <a:rPr lang="en-US" altLang="ko-KR" spc="-150" dirty="0" smtClean="0">
                <a:solidFill>
                  <a:srgbClr val="000066"/>
                </a:solidFill>
              </a:rPr>
              <a:t>)</a:t>
            </a:r>
            <a:r>
              <a:rPr lang="ko-KR" altLang="en-US" spc="-150" dirty="0" err="1" smtClean="0">
                <a:solidFill>
                  <a:srgbClr val="000066"/>
                </a:solidFill>
              </a:rPr>
              <a:t>니즈진화를</a:t>
            </a:r>
            <a:r>
              <a:rPr lang="ko-KR" altLang="en-US" spc="-150" dirty="0" smtClean="0">
                <a:solidFill>
                  <a:srgbClr val="000066"/>
                </a:solidFill>
              </a:rPr>
              <a:t> 상호 연결하여 고려</a:t>
            </a:r>
            <a:endParaRPr lang="ko-KR" altLang="en-US" spc="-150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852</Words>
  <Application>Microsoft Office PowerPoint</Application>
  <PresentationFormat>화면 슬라이드 쇼(4:3)</PresentationFormat>
  <Paragraphs>157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Management 확산 전문요원을 위한 특강    지난 20세기에 걸쳐 대량생산과 기업주도의 미국토양에서 개발·발전되어 온 그간의 경영이론/방법/기법 등은 그간 대단히 유효했으나 인터넷 혁명 이후 고객으로 힘이 이동(power shift)하는 가운데 상호작용과 상호의존성을 더하고 있는 글로벌 차원의 비선형세계에서는 이제 이들이 제대로 작동될 수 없게 되어가고 있습니다. 그리고 세계적 명성을 지닌 미국과 유럽중심의 경영구류(guru)들이 직관에 의해 전하는 많은 주장들은 그 논거가 빈약할 뿐만 아니라 더욱이 현재 고전하고 있는 많은 서구기업들의 경영성과가 말해주듯이 별로 설득력을 지니지 못하고 있는 것도 사실입니다.  한편 그간 미국주도의 경제학이 미국 발 세계경제위기를 예견하거나 치유하는데 별로 기여 못하여 왔듯이 미국주도의 경영학은 과연 세계경제위기와 무관할까요?    이런 문제의식을 지니고 본 Dynamic Management Society에서는 지난 십 수년간 21c의 비선형세계에 부합하는 신 경영패러다임으로 다이나믹 매니지먼트(dynamic management)를 개발·발전시켜 왔으며 이제 이를 본격적으로 산업과 기업에 적용할 수 있는 단계에 이르렀다고 판단하고 있습니다. 이런 배경에서 Dynamic Management을 확산시킬 전문요원을 위한 특강 기회를 다음과 같이 갖고자 합니다.    – 다 음 –   일시: 2010년 11월 22일 (월요일) 1:30 pm – 5:30 pm 장소: 한양대학교 HIT 건물 (강의실은 추후 통보예정) 참가대상자: 21c형 기업가정신 추구자, 현재 활동중인 컨설턴트, 기술혁신 및 기술경영 전문가, 창의성개발 전문가 등 참가비: 무료 (혹시 Dynamic Management Expert Certificate취득을 원하시는 분은 Why Industrial Hegemony Shifts나 Dynamic Management Theory (amazon.com에서 구입가능)을 참고하시어 핵심내용을 보강해 주시면 됩니다)   강의진행: 김 인 호 (Dynamic Management Society 회장: 한양대 명예교수)  </dc:title>
  <dc:creator>INHOKIM</dc:creator>
  <cp:lastModifiedBy>INHOKIM</cp:lastModifiedBy>
  <cp:revision>51</cp:revision>
  <dcterms:created xsi:type="dcterms:W3CDTF">2010-10-16T05:18:58Z</dcterms:created>
  <dcterms:modified xsi:type="dcterms:W3CDTF">2010-11-16T16:35:28Z</dcterms:modified>
</cp:coreProperties>
</file>