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94" r:id="rId2"/>
    <p:sldId id="393" r:id="rId3"/>
    <p:sldId id="405" r:id="rId4"/>
    <p:sldId id="404" r:id="rId5"/>
    <p:sldId id="407" r:id="rId6"/>
    <p:sldId id="408" r:id="rId7"/>
    <p:sldId id="410" r:id="rId8"/>
    <p:sldId id="414" r:id="rId9"/>
    <p:sldId id="415" r:id="rId10"/>
    <p:sldId id="432" r:id="rId11"/>
    <p:sldId id="434" r:id="rId12"/>
    <p:sldId id="435" r:id="rId13"/>
    <p:sldId id="443" r:id="rId14"/>
    <p:sldId id="444" r:id="rId15"/>
    <p:sldId id="446" r:id="rId16"/>
    <p:sldId id="448" r:id="rId17"/>
    <p:sldId id="451" r:id="rId18"/>
    <p:sldId id="452" r:id="rId19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66FF"/>
    <a:srgbClr val="D7181F"/>
    <a:srgbClr val="FFFFFF"/>
    <a:srgbClr val="CC3300"/>
    <a:srgbClr val="E0E4D0"/>
    <a:srgbClr val="CCE7D4"/>
    <a:srgbClr val="7CD10E"/>
    <a:srgbClr val="D436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56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fld id="{98A453ED-FAD0-4B43-A722-02D73606DA9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4EC0-1231-4F8E-83BA-886C364C3CB8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18A21-D2F9-4C39-AA9B-FE8B5BEBD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제목 슬라이드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" name="Picture 153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048125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6200" y="647700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solidFill>
                  <a:srgbClr val="000000"/>
                </a:solidFill>
              </a:defRPr>
            </a:lvl1pPr>
          </a:lstStyle>
          <a:p>
            <a:endParaRPr lang="ko-KR" altLang="ko-KR" dirty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2971800" y="5638800"/>
            <a:ext cx="335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2400" i="1" dirty="0" err="1" smtClean="0">
                <a:solidFill>
                  <a:schemeClr val="accent2"/>
                </a:solidFill>
                <a:latin typeface="Arial Black" pitchFamily="34" charset="0"/>
                <a:ea typeface="굴림" charset="-127"/>
              </a:rPr>
              <a:t>Jeonju</a:t>
            </a:r>
            <a:r>
              <a:rPr lang="en-US" altLang="ko-KR" sz="2400" i="1" baseline="0" dirty="0" smtClean="0">
                <a:solidFill>
                  <a:schemeClr val="accent2"/>
                </a:solidFill>
                <a:latin typeface="Arial Black" pitchFamily="34" charset="0"/>
                <a:ea typeface="굴림" charset="-127"/>
              </a:rPr>
              <a:t>  University</a:t>
            </a:r>
            <a:endParaRPr lang="en-US" altLang="ko-KR" sz="2400" i="1" dirty="0">
              <a:solidFill>
                <a:schemeClr val="accent2"/>
              </a:solidFill>
              <a:latin typeface="Arial Black" pitchFamily="34" charset="0"/>
              <a:ea typeface="굴림" charset="-127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3276600"/>
            <a:ext cx="6629400" cy="685800"/>
          </a:xfrm>
        </p:spPr>
        <p:txBody>
          <a:bodyPr/>
          <a:lstStyle>
            <a:lvl1pPr algn="ctr">
              <a:defRPr sz="4500">
                <a:latin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114800"/>
            <a:ext cx="4495800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800" b="0">
                <a:solidFill>
                  <a:srgbClr val="000000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pic>
        <p:nvPicPr>
          <p:cNvPr id="3210" name="Picture 138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1866900" cy="3181350"/>
          </a:xfrm>
          <a:prstGeom prst="rect">
            <a:avLst/>
          </a:prstGeom>
          <a:noFill/>
        </p:spPr>
      </p:pic>
      <p:pic>
        <p:nvPicPr>
          <p:cNvPr id="3209" name="Picture 137" descr="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885825" cy="1504950"/>
          </a:xfrm>
          <a:prstGeom prst="rect">
            <a:avLst/>
          </a:prstGeom>
          <a:noFill/>
        </p:spPr>
      </p:pic>
      <p:pic>
        <p:nvPicPr>
          <p:cNvPr id="3211" name="Picture 139" descr="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0"/>
            <a:ext cx="1066800" cy="895350"/>
          </a:xfrm>
          <a:prstGeom prst="rect">
            <a:avLst/>
          </a:prstGeom>
          <a:noFill/>
        </p:spPr>
      </p:pic>
      <p:pic>
        <p:nvPicPr>
          <p:cNvPr id="3213" name="Picture 141" descr="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95250"/>
            <a:ext cx="4152900" cy="3581400"/>
          </a:xfrm>
          <a:prstGeom prst="rect">
            <a:avLst/>
          </a:prstGeom>
          <a:noFill/>
        </p:spPr>
      </p:pic>
      <p:pic>
        <p:nvPicPr>
          <p:cNvPr id="3212" name="Picture 140" descr="0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0"/>
            <a:ext cx="1362075" cy="1219200"/>
          </a:xfrm>
          <a:prstGeom prst="rect">
            <a:avLst/>
          </a:prstGeom>
          <a:noFill/>
        </p:spPr>
      </p:pic>
      <p:pic>
        <p:nvPicPr>
          <p:cNvPr id="3215" name="Picture 143" descr="0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990600"/>
            <a:ext cx="1762125" cy="1885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9EDC5D-284F-4FB8-A832-208DBFD8928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91300" y="350838"/>
            <a:ext cx="2095500" cy="59737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50838"/>
            <a:ext cx="6134100" cy="59737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29B0F7-C7FD-4122-A68A-7961FE6E416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B26E54-81A7-4AB7-A958-13A7DE6B1F3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69180-79D4-4C0C-98ED-902857B80BA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A80B4B-B2F3-4E20-917C-DA8F8294EEB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0315A2-1AB1-4CBA-BE38-C1501D9AC2F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122CAF-135E-4D8F-B8AA-5CCBA0B8B16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698401-867C-4360-81F4-D9655C3120A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314D43-09FE-46BF-9073-E3CBBEA98F4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5686ED-C613-4EE2-A2C9-913EA0037C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3" name="Picture 149" descr="4_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943100"/>
          </a:xfrm>
          <a:prstGeom prst="rect">
            <a:avLst/>
          </a:prstGeom>
          <a:noFill/>
        </p:spPr>
      </p:pic>
      <p:grpSp>
        <p:nvGrpSpPr>
          <p:cNvPr id="1143" name="Group 119"/>
          <p:cNvGrpSpPr>
            <a:grpSpLocks/>
          </p:cNvGrpSpPr>
          <p:nvPr/>
        </p:nvGrpSpPr>
        <p:grpSpPr bwMode="auto">
          <a:xfrm>
            <a:off x="8216900" y="5562600"/>
            <a:ext cx="917575" cy="757238"/>
            <a:chOff x="5176" y="3504"/>
            <a:chExt cx="578" cy="477"/>
          </a:xfrm>
        </p:grpSpPr>
        <p:sp>
          <p:nvSpPr>
            <p:cNvPr id="1132" name="Rectangle 108"/>
            <p:cNvSpPr>
              <a:spLocks noChangeArrowheads="1"/>
            </p:cNvSpPr>
            <p:nvPr/>
          </p:nvSpPr>
          <p:spPr bwMode="gray">
            <a:xfrm>
              <a:off x="5314" y="3829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33" name="Rectangle 109"/>
            <p:cNvSpPr>
              <a:spLocks noChangeArrowheads="1"/>
            </p:cNvSpPr>
            <p:nvPr/>
          </p:nvSpPr>
          <p:spPr bwMode="gray">
            <a:xfrm>
              <a:off x="5176" y="3504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34" name="Rectangle 110"/>
            <p:cNvSpPr>
              <a:spLocks noChangeArrowheads="1"/>
            </p:cNvSpPr>
            <p:nvPr/>
          </p:nvSpPr>
          <p:spPr bwMode="gray">
            <a:xfrm>
              <a:off x="5602" y="3504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3528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endParaRPr lang="ko-KR" altLang="ko-KR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2192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150" name="Text Box 126"/>
          <p:cNvSpPr txBox="1">
            <a:spLocks noChangeArrowheads="1"/>
          </p:cNvSpPr>
          <p:nvPr/>
        </p:nvSpPr>
        <p:spPr bwMode="gray">
          <a:xfrm>
            <a:off x="6553200" y="6364288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i="1" dirty="0" err="1" smtClean="0">
                <a:solidFill>
                  <a:srgbClr val="000000"/>
                </a:solidFill>
                <a:ea typeface="굴림" charset="-127"/>
              </a:rPr>
              <a:t>Jeonju</a:t>
            </a:r>
            <a:r>
              <a:rPr lang="en-US" altLang="ko-KR" i="1" dirty="0" smtClean="0">
                <a:solidFill>
                  <a:srgbClr val="000000"/>
                </a:solidFill>
                <a:ea typeface="굴림" charset="-127"/>
              </a:rPr>
              <a:t> University</a:t>
            </a:r>
            <a:endParaRPr lang="en-US" altLang="ko-KR" i="1" dirty="0">
              <a:solidFill>
                <a:srgbClr val="000000"/>
              </a:solidFill>
              <a:latin typeface="Arial Black" pitchFamily="34" charset="0"/>
              <a:ea typeface="굴림" charset="-127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524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ea typeface="굴림" charset="-127"/>
              </a:defRPr>
            </a:lvl1pPr>
          </a:lstStyle>
          <a:p>
            <a:fld id="{5E346420-F670-48DD-8C97-DCDF7CB7858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white">
          <a:xfrm>
            <a:off x="9525" y="5967413"/>
            <a:ext cx="64135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pic>
        <p:nvPicPr>
          <p:cNvPr id="1177" name="Picture 153" descr="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86725" y="0"/>
            <a:ext cx="1057275" cy="1343025"/>
          </a:xfrm>
          <a:prstGeom prst="rect">
            <a:avLst/>
          </a:prstGeom>
          <a:noFill/>
        </p:spPr>
      </p:pic>
      <p:pic>
        <p:nvPicPr>
          <p:cNvPr id="1179" name="Picture 155" descr="water_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248400" y="6248400"/>
            <a:ext cx="866775" cy="533400"/>
          </a:xfrm>
          <a:prstGeom prst="rect">
            <a:avLst/>
          </a:prstGeom>
          <a:noFill/>
        </p:spPr>
      </p:pic>
      <p:pic>
        <p:nvPicPr>
          <p:cNvPr id="1182" name="Picture 158" descr="12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 rot="930090">
            <a:off x="76200" y="152400"/>
            <a:ext cx="862013" cy="8318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350838"/>
            <a:ext cx="7239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2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2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신어 조사</a:t>
            </a:r>
            <a:r>
              <a:rPr lang="en-US" altLang="ko-KR" sz="2000" dirty="0" smtClean="0"/>
              <a:t>(SSOA </a:t>
            </a:r>
            <a:r>
              <a:rPr lang="ko-KR" altLang="en-US" sz="2000" dirty="0" smtClean="0"/>
              <a:t>프로그램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</a:t>
            </a:fld>
            <a:endParaRPr lang="en-US" altLang="ko-KR"/>
          </a:p>
        </p:txBody>
      </p:sp>
      <p:pic>
        <p:nvPicPr>
          <p:cNvPr id="5" name="_x73914808" descr="EMB000006fc64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599" y="1143000"/>
            <a:ext cx="7720177" cy="472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음성자료 구축 현황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지역어</a:t>
            </a:r>
            <a:r>
              <a:rPr lang="ko-KR" altLang="en-US" dirty="0" smtClean="0"/>
              <a:t> 조사 사업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예비조사 미포함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전체 녹음시간</a:t>
            </a:r>
            <a:r>
              <a:rPr lang="en-US" altLang="ko-KR" dirty="0" smtClean="0"/>
              <a:t>:</a:t>
            </a:r>
            <a:r>
              <a:rPr lang="ko-KR" altLang="en-US" dirty="0" smtClean="0"/>
              <a:t> 약 </a:t>
            </a:r>
            <a:r>
              <a:rPr lang="en-US" altLang="ko-KR" dirty="0" smtClean="0"/>
              <a:t>1,460</a:t>
            </a:r>
            <a:r>
              <a:rPr lang="ko-KR" altLang="en-US" dirty="0" smtClean="0"/>
              <a:t>시간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전사 시간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880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(</a:t>
            </a:r>
            <a:r>
              <a:rPr lang="ko-KR" altLang="en-US" dirty="0" smtClean="0"/>
              <a:t>구술발화 </a:t>
            </a:r>
            <a:r>
              <a:rPr lang="en-US" altLang="ko-KR" dirty="0" smtClean="0"/>
              <a:t>4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/</a:t>
            </a:r>
            <a:r>
              <a:rPr lang="ko-KR" altLang="en-US" dirty="0" smtClean="0"/>
              <a:t>지역별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민족생활어 조사 사업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전체어휘</a:t>
            </a:r>
            <a:r>
              <a:rPr lang="en-US" altLang="ko-KR" dirty="0" smtClean="0"/>
              <a:t>: 14,533</a:t>
            </a:r>
          </a:p>
          <a:p>
            <a:pPr lvl="1"/>
            <a:r>
              <a:rPr lang="ko-KR" altLang="en-US" dirty="0" smtClean="0"/>
              <a:t>미 </a:t>
            </a:r>
            <a:r>
              <a:rPr lang="ko-KR" altLang="en-US" dirty="0" err="1" smtClean="0"/>
              <a:t>등재어</a:t>
            </a:r>
            <a:r>
              <a:rPr lang="en-US" altLang="ko-KR" dirty="0" smtClean="0"/>
              <a:t>: 8,529</a:t>
            </a:r>
          </a:p>
          <a:p>
            <a:r>
              <a:rPr lang="ko-KR" altLang="en-US" dirty="0" smtClean="0"/>
              <a:t>한중연 구비문학대계 음성자료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전체 녹음시간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 smtClean="0"/>
              <a:t>3.333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(20</a:t>
            </a:r>
            <a:r>
              <a:rPr lang="ko-KR" altLang="en-US" dirty="0" smtClean="0"/>
              <a:t>만분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미 전사 시간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(6,000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2008 </a:t>
            </a:r>
            <a:r>
              <a:rPr lang="ko-KR" altLang="en-US" dirty="0" smtClean="0"/>
              <a:t>전사</a:t>
            </a:r>
            <a:r>
              <a:rPr lang="en-US" altLang="ko-KR" dirty="0" smtClean="0"/>
              <a:t>: 10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(600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10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겨레말 </a:t>
            </a:r>
            <a:r>
              <a:rPr lang="ko-KR" altLang="en-US" dirty="0" err="1" smtClean="0"/>
              <a:t>큰사전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사전 편집기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67433872" descr="EMB000008f875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799"/>
            <a:ext cx="5715000" cy="51623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겨레말 </a:t>
            </a:r>
            <a:r>
              <a:rPr lang="ko-KR" altLang="en-US" dirty="0" err="1" smtClean="0"/>
              <a:t>큰사전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검색 도구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4273" name="_x67419504" descr="EMB000008f87543"/>
          <p:cNvPicPr>
            <a:picLocks noChangeAspect="1" noChangeArrowheads="1"/>
          </p:cNvPicPr>
          <p:nvPr/>
        </p:nvPicPr>
        <p:blipFill>
          <a:blip r:embed="rId2"/>
          <a:srcRect r="29008"/>
          <a:stretch>
            <a:fillRect/>
          </a:stretch>
        </p:blipFill>
        <p:spPr bwMode="auto">
          <a:xfrm>
            <a:off x="838200" y="1066800"/>
            <a:ext cx="5943600" cy="51167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겨레말 </a:t>
            </a:r>
            <a:r>
              <a:rPr lang="ko-KR" altLang="en-US" dirty="0" err="1" smtClean="0"/>
              <a:t>큰사전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말뭉치 구축 및 이용 현황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2971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대상 자료</a:t>
            </a:r>
            <a:r>
              <a:rPr lang="en-US" altLang="ko-KR" dirty="0" smtClean="0"/>
              <a:t>: 1900</a:t>
            </a:r>
            <a:r>
              <a:rPr lang="ko-KR" altLang="en-US" dirty="0" smtClean="0"/>
              <a:t>년도 이후 문학 작품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세종말뭉치 수정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출판년도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페이지 정보 추가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표준국어대사전 편찬용 말뭉치 참조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자체구축</a:t>
            </a:r>
            <a:r>
              <a:rPr lang="en-US" altLang="ko-KR" dirty="0" smtClean="0"/>
              <a:t>:</a:t>
            </a:r>
            <a:r>
              <a:rPr lang="ko-KR" altLang="en-US" dirty="0" smtClean="0"/>
              <a:t> 북한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연변 문학 작품 약 </a:t>
            </a:r>
            <a:r>
              <a:rPr lang="en-US" altLang="ko-KR" dirty="0" smtClean="0"/>
              <a:t>1,300</a:t>
            </a:r>
            <a:r>
              <a:rPr lang="ko-KR" altLang="en-US" dirty="0" smtClean="0"/>
              <a:t>만 어절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13</a:t>
            </a:fld>
            <a:endParaRPr lang="en-US" altLang="ko-KR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33400" y="4572000"/>
          <a:ext cx="7543800" cy="1524000"/>
        </p:xfrm>
        <a:graphic>
          <a:graphicData uri="http://schemas.openxmlformats.org/drawingml/2006/table">
            <a:tbl>
              <a:tblPr/>
              <a:tblGrid>
                <a:gridCol w="2133600"/>
                <a:gridCol w="1905000"/>
                <a:gridCol w="2362200"/>
                <a:gridCol w="1143000"/>
              </a:tblGrid>
              <a:tr h="35424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chemeClr val="accent1"/>
                          </a:solidFill>
                          <a:latin typeface="한양신명조"/>
                        </a:rPr>
                        <a:t>구     분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chemeClr val="accent1"/>
                          </a:solidFill>
                          <a:latin typeface="한양신명조"/>
                        </a:rPr>
                        <a:t>내            용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chemeClr val="accent1"/>
                          </a:solidFill>
                          <a:latin typeface="한양신명조"/>
                        </a:rPr>
                        <a:t>비 고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chemeClr val="accent1"/>
                          </a:solidFill>
                          <a:latin typeface="한양신명조"/>
                        </a:rPr>
                        <a:t>파일 수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chemeClr val="accent1"/>
                          </a:solidFill>
                          <a:latin typeface="한양신명조"/>
                        </a:rPr>
                        <a:t>어절 수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chemeClr val="accent1"/>
                          </a:solidFill>
                          <a:latin typeface="한양신명조"/>
                        </a:rPr>
                        <a:t>문학 </a:t>
                      </a:r>
                      <a:r>
                        <a:rPr lang="ko-KR" altLang="en-US" sz="2000" b="1" dirty="0">
                          <a:solidFill>
                            <a:schemeClr val="accent1"/>
                          </a:solidFill>
                          <a:latin typeface="한양신명조"/>
                        </a:rPr>
                        <a:t>말뭉치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>
                          <a:solidFill>
                            <a:schemeClr val="accent1"/>
                          </a:solidFill>
                          <a:latin typeface="한양신명조"/>
                          <a:ea typeface="한양신명조"/>
                        </a:rPr>
                        <a:t>9,284</a:t>
                      </a:r>
                      <a:r>
                        <a:rPr lang="ko-KR" altLang="en-US" sz="2000" b="1">
                          <a:solidFill>
                            <a:schemeClr val="accent1"/>
                          </a:solidFill>
                          <a:latin typeface="한양신명조"/>
                          <a:ea typeface="한양신명조"/>
                        </a:rPr>
                        <a:t>개</a:t>
                      </a:r>
                      <a:endParaRPr lang="ko-KR" altLang="en-US" sz="2000" b="1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dirty="0" smtClean="0">
                          <a:solidFill>
                            <a:schemeClr val="accent1"/>
                          </a:solidFill>
                          <a:latin typeface="한양신명조"/>
                          <a:ea typeface="한양신명조"/>
                        </a:rPr>
                        <a:t>78,388,584 </a:t>
                      </a:r>
                      <a:r>
                        <a:rPr lang="ko-KR" altLang="en-US" sz="2000" b="1" dirty="0" smtClean="0">
                          <a:solidFill>
                            <a:schemeClr val="accent1"/>
                          </a:solidFill>
                          <a:latin typeface="한양신명조"/>
                          <a:ea typeface="한양신명조"/>
                        </a:rPr>
                        <a:t>어절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b="1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겨레말 </a:t>
            </a:r>
            <a:r>
              <a:rPr lang="ko-KR" altLang="en-US" dirty="0" err="1" smtClean="0"/>
              <a:t>큰사전</a:t>
            </a:r>
            <a:r>
              <a:rPr lang="en-US" altLang="ko-KR" sz="2000" dirty="0" smtClean="0"/>
              <a:t>( </a:t>
            </a:r>
            <a:r>
              <a:rPr lang="ko-KR" altLang="en-US" sz="2000" dirty="0" err="1" smtClean="0"/>
              <a:t>지역어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현장어</a:t>
            </a:r>
            <a:r>
              <a:rPr lang="en-US" altLang="ko-KR" sz="2000" dirty="0" smtClean="0"/>
              <a:t>/</a:t>
            </a:r>
            <a:r>
              <a:rPr lang="ko-KR" altLang="en-US" sz="2000" dirty="0" err="1" smtClean="0"/>
              <a:t>문헌어</a:t>
            </a:r>
            <a:r>
              <a:rPr lang="ko-KR" altLang="en-US" sz="2000" dirty="0" smtClean="0"/>
              <a:t> 조사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62000" y="905001"/>
          <a:ext cx="7772399" cy="1801368"/>
        </p:xfrm>
        <a:graphic>
          <a:graphicData uri="http://schemas.openxmlformats.org/drawingml/2006/table">
            <a:tbl>
              <a:tblPr/>
              <a:tblGrid>
                <a:gridCol w="1689319"/>
                <a:gridCol w="1384519"/>
                <a:gridCol w="1451554"/>
                <a:gridCol w="1317484"/>
                <a:gridCol w="1929523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dirty="0" smtClean="0">
                          <a:solidFill>
                            <a:schemeClr val="accent1"/>
                          </a:solidFill>
                          <a:latin typeface="바탕"/>
                        </a:rPr>
                        <a:t>구        </a:t>
                      </a:r>
                      <a:r>
                        <a:rPr lang="ko-KR" altLang="en-US" sz="1700" b="1" dirty="0">
                          <a:solidFill>
                            <a:schemeClr val="accent1"/>
                          </a:solidFill>
                          <a:latin typeface="바탕"/>
                        </a:rPr>
                        <a:t>분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2006</a:t>
                      </a:r>
                      <a:r>
                        <a:rPr lang="ko-KR" altLang="en-US" sz="1700" b="1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2007</a:t>
                      </a:r>
                      <a:r>
                        <a:rPr lang="ko-KR" altLang="en-US" sz="1700" b="1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2008</a:t>
                      </a:r>
                      <a:r>
                        <a:rPr lang="ko-KR" altLang="en-US" sz="1700" b="1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>
                          <a:solidFill>
                            <a:schemeClr val="accent1"/>
                          </a:solidFill>
                          <a:latin typeface="바탕"/>
                        </a:rPr>
                        <a:t>계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02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 err="1">
                          <a:solidFill>
                            <a:schemeClr val="accent1"/>
                          </a:solidFill>
                          <a:latin typeface="바탕"/>
                        </a:rPr>
                        <a:t>지역어</a:t>
                      </a:r>
                      <a:r>
                        <a:rPr lang="en-US" altLang="ko-KR" sz="1700" dirty="0" smtClean="0">
                          <a:solidFill>
                            <a:schemeClr val="accent1"/>
                          </a:solidFill>
                          <a:latin typeface="바탕"/>
                        </a:rPr>
                        <a:t>/</a:t>
                      </a:r>
                      <a:r>
                        <a:rPr lang="ko-KR" altLang="en-US" sz="1700" dirty="0" err="1" smtClean="0">
                          <a:solidFill>
                            <a:schemeClr val="accent1"/>
                          </a:solidFill>
                          <a:latin typeface="바탕"/>
                        </a:rPr>
                        <a:t>현장어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8,283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5,767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9,938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23,988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문헌어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3,968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4,268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7,200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15,436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12,251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10,035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17,138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39,424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762000" y="3206260"/>
          <a:ext cx="7772400" cy="3104388"/>
        </p:xfrm>
        <a:graphic>
          <a:graphicData uri="http://schemas.openxmlformats.org/drawingml/2006/table">
            <a:tbl>
              <a:tblPr/>
              <a:tblGrid>
                <a:gridCol w="1676400"/>
                <a:gridCol w="2895600"/>
                <a:gridCol w="1905000"/>
                <a:gridCol w="1295400"/>
              </a:tblGrid>
              <a:tr h="30480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dirty="0">
                          <a:solidFill>
                            <a:schemeClr val="accent1"/>
                          </a:solidFill>
                          <a:latin typeface="바탕"/>
                        </a:rPr>
                        <a:t>구 </a:t>
                      </a:r>
                      <a:r>
                        <a:rPr lang="ko-KR" altLang="en-US" sz="1700" b="1" dirty="0" smtClean="0">
                          <a:solidFill>
                            <a:schemeClr val="accent1"/>
                          </a:solidFill>
                          <a:latin typeface="바탕"/>
                        </a:rPr>
                        <a:t>                              분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>
                          <a:solidFill>
                            <a:schemeClr val="accent1"/>
                          </a:solidFill>
                          <a:latin typeface="바탕"/>
                        </a:rPr>
                        <a:t>새어휘 수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>
                          <a:solidFill>
                            <a:schemeClr val="accent1"/>
                          </a:solidFill>
                          <a:latin typeface="바탕"/>
                        </a:rPr>
                        <a:t>비 고</a:t>
                      </a:r>
                      <a:endParaRPr lang="ko-KR" altLang="en-US" sz="170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2451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 err="1">
                          <a:solidFill>
                            <a:schemeClr val="accent1"/>
                          </a:solidFill>
                          <a:latin typeface="바탕"/>
                        </a:rPr>
                        <a:t>지역어</a:t>
                      </a:r>
                      <a:r>
                        <a:rPr lang="en-US" altLang="ko-KR" sz="1700" dirty="0" smtClean="0">
                          <a:solidFill>
                            <a:schemeClr val="accent1"/>
                          </a:solidFill>
                          <a:latin typeface="바탕"/>
                        </a:rPr>
                        <a:t>/</a:t>
                      </a:r>
                      <a:r>
                        <a:rPr lang="ko-KR" altLang="en-US" sz="1700" dirty="0" err="1" smtClean="0">
                          <a:solidFill>
                            <a:schemeClr val="accent1"/>
                          </a:solidFill>
                          <a:latin typeface="바탕"/>
                        </a:rPr>
                        <a:t>현장어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용역 사업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28,044</a:t>
                      </a:r>
                      <a:r>
                        <a:rPr lang="ko-KR" altLang="en-US" sz="1700" dirty="0" smtClean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자체 조사</a:t>
                      </a: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기존 방언자료집</a:t>
                      </a:r>
                      <a:r>
                        <a:rPr lang="en-US" altLang="ko-KR" sz="1700">
                          <a:solidFill>
                            <a:schemeClr val="accent1"/>
                          </a:solidFill>
                          <a:latin typeface="바탕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12,000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예상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소계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40,044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문헌어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용역 사업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23,436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자체 조사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4,000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예상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신어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2,020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예상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</a:rPr>
                        <a:t>남측 제출 </a:t>
                      </a:r>
                      <a:r>
                        <a:rPr lang="ko-KR" altLang="en-US" sz="1700" dirty="0" err="1" smtClean="0">
                          <a:solidFill>
                            <a:schemeClr val="accent1"/>
                          </a:solidFill>
                          <a:latin typeface="바탕"/>
                        </a:rPr>
                        <a:t>새어휘</a:t>
                      </a:r>
                      <a:endParaRPr lang="en-US" altLang="ko-KR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1,500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>
                          <a:solidFill>
                            <a:schemeClr val="accent1"/>
                          </a:solidFill>
                          <a:latin typeface="바탕"/>
                        </a:rPr>
                        <a:t>소계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30,956</a:t>
                      </a:r>
                      <a:r>
                        <a:rPr lang="ko-KR" altLang="en-US" sz="1700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18000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1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dirty="0">
                          <a:solidFill>
                            <a:schemeClr val="accent1"/>
                          </a:solidFill>
                          <a:latin typeface="바탕"/>
                        </a:rPr>
                        <a:t>총계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71,000</a:t>
                      </a:r>
                      <a:r>
                        <a:rPr lang="ko-KR" altLang="en-US" sz="1700" b="1" dirty="0">
                          <a:solidFill>
                            <a:schemeClr val="accent1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ko-KR" altLang="en-US" sz="1700" dirty="0">
                        <a:solidFill>
                          <a:schemeClr val="accent1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162" y="2712716"/>
            <a:ext cx="2820003" cy="36933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ko-KR" altLang="en-US" dirty="0" smtClean="0">
                <a:solidFill>
                  <a:schemeClr val="accent1"/>
                </a:solidFill>
              </a:rPr>
              <a:t>조사 종료 후 예상 </a:t>
            </a:r>
            <a:r>
              <a:rPr lang="ko-KR" altLang="en-US" dirty="0" err="1" smtClean="0">
                <a:solidFill>
                  <a:schemeClr val="accent1"/>
                </a:solidFill>
              </a:rPr>
              <a:t>어휘수</a:t>
            </a:r>
            <a:endParaRPr lang="ko-KR" alt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19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ea typeface="굴림" pitchFamily="50" charset="-127"/>
              </a:rPr>
              <a:t>국어 정보화의 미래</a:t>
            </a:r>
            <a:endParaRPr lang="ko-KR" altLang="en-US" dirty="0">
              <a:ea typeface="굴림" pitchFamily="50" charset="-127"/>
            </a:endParaRP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gray">
          <a:xfrm>
            <a:off x="2168525" y="2020888"/>
            <a:ext cx="5473700" cy="360362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gray">
          <a:xfrm>
            <a:off x="2182813" y="3495542"/>
            <a:ext cx="5473700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gray">
          <a:xfrm>
            <a:off x="2490788" y="1981200"/>
            <a:ext cx="4935537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언어 자원 통합 체계 구축 필요성</a:t>
            </a:r>
            <a:endParaRPr kumimoji="1" lang="ko-KR" altLang="en-US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gray">
          <a:xfrm>
            <a:off x="2490788" y="3436805"/>
            <a:ext cx="494982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시스템 구축 전략</a:t>
            </a:r>
            <a:endParaRPr kumimoji="1" lang="en-US" altLang="ko-KR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gray">
          <a:xfrm>
            <a:off x="1828800" y="1865313"/>
            <a:ext cx="647700" cy="6477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</a:t>
            </a: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gray">
          <a:xfrm>
            <a:off x="1828800" y="3276467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828800" y="4690404"/>
            <a:ext cx="5813425" cy="647700"/>
            <a:chOff x="1152" y="2219"/>
            <a:chExt cx="3662" cy="408"/>
          </a:xfrm>
        </p:grpSpPr>
        <p:sp>
          <p:nvSpPr>
            <p:cNvPr id="35847" name="AutoShape 7"/>
            <p:cNvSpPr>
              <a:spLocks noChangeArrowheads="1"/>
            </p:cNvSpPr>
            <p:nvPr/>
          </p:nvSpPr>
          <p:spPr bwMode="gray">
            <a:xfrm>
              <a:off x="1366" y="2348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850" name="AutoShape 10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569" y="2303"/>
              <a:ext cx="3109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언어 자원 통합 시스템 모형</a:t>
              </a:r>
              <a:endParaRPr kumimoji="1" lang="ko-KR" altLang="en-US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5854" name="Oval 14"/>
            <p:cNvSpPr>
              <a:spLocks noChangeArrowheads="1"/>
            </p:cNvSpPr>
            <p:nvPr/>
          </p:nvSpPr>
          <p:spPr bwMode="gray">
            <a:xfrm>
              <a:off x="1152" y="2219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0" scaled="1"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3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601356" y="5938904"/>
            <a:ext cx="4201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b="1" dirty="0" smtClean="0"/>
              <a:t>* </a:t>
            </a:r>
            <a:r>
              <a:rPr lang="ko-KR" altLang="en-US" sz="1200" b="1" dirty="0" smtClean="0"/>
              <a:t>이상규 전 국립국어원장의 거시 한국어 정보화 구조  참고 </a:t>
            </a:r>
            <a:r>
              <a:rPr lang="en-US" altLang="ko-KR" sz="1200" b="1" dirty="0" smtClean="0"/>
              <a:t>*</a:t>
            </a:r>
            <a:endParaRPr lang="ko-KR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오른쪽 화살표 31"/>
          <p:cNvSpPr/>
          <p:nvPr/>
        </p:nvSpPr>
        <p:spPr bwMode="auto">
          <a:xfrm rot="5400000">
            <a:off x="4464050" y="4795838"/>
            <a:ext cx="269875" cy="66357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3" name="오른쪽 화살표 32"/>
          <p:cNvSpPr/>
          <p:nvPr/>
        </p:nvSpPr>
        <p:spPr bwMode="auto">
          <a:xfrm rot="5400000">
            <a:off x="4488657" y="5447506"/>
            <a:ext cx="220662" cy="66357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5124" name="모서리가 둥근 직사각형 61"/>
          <p:cNvSpPr>
            <a:spLocks noChangeArrowheads="1"/>
          </p:cNvSpPr>
          <p:nvPr/>
        </p:nvSpPr>
        <p:spPr bwMode="auto">
          <a:xfrm>
            <a:off x="2638425" y="4635500"/>
            <a:ext cx="3965575" cy="4111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2D050"/>
              </a:gs>
              <a:gs pos="100000">
                <a:schemeClr val="tx2"/>
              </a:gs>
            </a:gsLst>
            <a:lin ang="5400000"/>
          </a:gra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5125" name="모서리가 둥근 직사각형 62"/>
          <p:cNvSpPr>
            <a:spLocks noChangeArrowheads="1"/>
          </p:cNvSpPr>
          <p:nvPr/>
        </p:nvSpPr>
        <p:spPr bwMode="auto">
          <a:xfrm>
            <a:off x="2619375" y="5268913"/>
            <a:ext cx="3965575" cy="4111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2D050"/>
              </a:gs>
              <a:gs pos="100000">
                <a:schemeClr val="tx2"/>
              </a:gs>
            </a:gsLst>
            <a:lin ang="5400000"/>
          </a:gra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5126" name="모서리가 둥근 직사각형 63"/>
          <p:cNvSpPr>
            <a:spLocks noChangeArrowheads="1"/>
          </p:cNvSpPr>
          <p:nvPr/>
        </p:nvSpPr>
        <p:spPr bwMode="auto">
          <a:xfrm>
            <a:off x="2619375" y="5902325"/>
            <a:ext cx="3965575" cy="4127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2D050"/>
              </a:gs>
              <a:gs pos="100000">
                <a:schemeClr val="tx2"/>
              </a:gs>
            </a:gsLst>
            <a:lin ang="5400000"/>
          </a:gra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44" name="직사각형 43"/>
          <p:cNvSpPr/>
          <p:nvPr/>
        </p:nvSpPr>
        <p:spPr bwMode="auto">
          <a:xfrm>
            <a:off x="1354138" y="1279525"/>
            <a:ext cx="3190875" cy="14732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4606925" y="1279525"/>
            <a:ext cx="3192463" cy="14732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 bwMode="auto">
          <a:xfrm>
            <a:off x="4606925" y="2841625"/>
            <a:ext cx="3192463" cy="1473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/>
          <p:cNvSpPr/>
          <p:nvPr/>
        </p:nvSpPr>
        <p:spPr bwMode="auto">
          <a:xfrm>
            <a:off x="1379538" y="2868613"/>
            <a:ext cx="3192462" cy="1473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3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언어 자원 통합 체계 구축 필요성</a:t>
            </a:r>
          </a:p>
        </p:txBody>
      </p:sp>
      <p:sp>
        <p:nvSpPr>
          <p:cNvPr id="5132" name="TextBox 13"/>
          <p:cNvSpPr txBox="1">
            <a:spLocks noChangeArrowheads="1"/>
          </p:cNvSpPr>
          <p:nvPr/>
        </p:nvSpPr>
        <p:spPr bwMode="auto">
          <a:xfrm>
            <a:off x="1531938" y="1409700"/>
            <a:ext cx="9032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지역간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국민간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분야간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국내외간</a:t>
            </a:r>
          </a:p>
        </p:txBody>
      </p:sp>
      <p:sp>
        <p:nvSpPr>
          <p:cNvPr id="5133" name="TextBox 15"/>
          <p:cNvSpPr txBox="1">
            <a:spLocks noChangeArrowheads="1"/>
          </p:cNvSpPr>
          <p:nvPr/>
        </p:nvSpPr>
        <p:spPr bwMode="auto">
          <a:xfrm>
            <a:off x="5087938" y="1509713"/>
            <a:ext cx="1988045" cy="102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다양한 연구 결과 융합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다양한 사업 융합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다양한 사회 요구 융합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34" name="TextBox 18"/>
          <p:cNvSpPr txBox="1">
            <a:spLocks noChangeArrowheads="1"/>
          </p:cNvSpPr>
          <p:nvPr/>
        </p:nvSpPr>
        <p:spPr bwMode="auto">
          <a:xfrm>
            <a:off x="5099050" y="3394075"/>
            <a:ext cx="25304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생산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가공 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유통 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소비</a:t>
            </a:r>
          </a:p>
        </p:txBody>
      </p:sp>
      <p:sp>
        <p:nvSpPr>
          <p:cNvPr id="5135" name="TextBox 21"/>
          <p:cNvSpPr txBox="1">
            <a:spLocks noChangeArrowheads="1"/>
          </p:cNvSpPr>
          <p:nvPr/>
        </p:nvSpPr>
        <p:spPr bwMode="auto">
          <a:xfrm>
            <a:off x="3101975" y="4670425"/>
            <a:ext cx="3008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정확한 개념에 의한 지식 생산 </a:t>
            </a:r>
          </a:p>
        </p:txBody>
      </p:sp>
      <p:sp>
        <p:nvSpPr>
          <p:cNvPr id="5136" name="TextBox 22"/>
          <p:cNvSpPr txBox="1">
            <a:spLocks noChangeArrowheads="1"/>
          </p:cNvSpPr>
          <p:nvPr/>
        </p:nvSpPr>
        <p:spPr bwMode="auto">
          <a:xfrm>
            <a:off x="3047138" y="5286375"/>
            <a:ext cx="30075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언어 자원의 원활한 상호 </a:t>
            </a:r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소통</a:t>
            </a:r>
          </a:p>
        </p:txBody>
      </p:sp>
      <p:sp>
        <p:nvSpPr>
          <p:cNvPr id="5137" name="TextBox 23"/>
          <p:cNvSpPr txBox="1">
            <a:spLocks noChangeArrowheads="1"/>
          </p:cNvSpPr>
          <p:nvPr/>
        </p:nvSpPr>
        <p:spPr bwMode="auto">
          <a:xfrm>
            <a:off x="2535484" y="5919788"/>
            <a:ext cx="41056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총체적 </a:t>
            </a:r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 </a:t>
            </a:r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언어 자원 </a:t>
            </a:r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활용 협업체계 구축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1182688" y="1066800"/>
            <a:ext cx="1928812" cy="39370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48" name="오른쪽 화살표 47"/>
          <p:cNvSpPr/>
          <p:nvPr/>
        </p:nvSpPr>
        <p:spPr bwMode="auto">
          <a:xfrm rot="5400000">
            <a:off x="3881438" y="3576637"/>
            <a:ext cx="1416050" cy="663575"/>
          </a:xfrm>
          <a:prstGeom prst="rightArrow">
            <a:avLst>
              <a:gd name="adj1" fmla="val 50000"/>
              <a:gd name="adj2" fmla="val 32432"/>
            </a:avLst>
          </a:prstGeom>
          <a:gradFill flip="none" rotWithShape="1">
            <a:gsLst>
              <a:gs pos="0">
                <a:schemeClr val="bg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bg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2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54" name="모서리가 둥근 직사각형 53"/>
          <p:cNvSpPr/>
          <p:nvPr/>
        </p:nvSpPr>
        <p:spPr bwMode="auto">
          <a:xfrm>
            <a:off x="5988050" y="1022350"/>
            <a:ext cx="1927225" cy="39370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 bwMode="auto">
          <a:xfrm>
            <a:off x="6007100" y="4116388"/>
            <a:ext cx="1927225" cy="39370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 bwMode="auto">
          <a:xfrm>
            <a:off x="1231900" y="4098925"/>
            <a:ext cx="1927225" cy="39370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5143" name="직사각형 56"/>
          <p:cNvSpPr>
            <a:spLocks noChangeArrowheads="1"/>
          </p:cNvSpPr>
          <p:nvPr/>
        </p:nvSpPr>
        <p:spPr bwMode="auto">
          <a:xfrm>
            <a:off x="1446213" y="1095375"/>
            <a:ext cx="1282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원활한 소통</a:t>
            </a:r>
          </a:p>
        </p:txBody>
      </p:sp>
      <p:sp>
        <p:nvSpPr>
          <p:cNvPr id="5144" name="TextBox 57"/>
          <p:cNvSpPr txBox="1">
            <a:spLocks noChangeArrowheads="1"/>
          </p:cNvSpPr>
          <p:nvPr/>
        </p:nvSpPr>
        <p:spPr bwMode="auto">
          <a:xfrm>
            <a:off x="6215063" y="1044575"/>
            <a:ext cx="1487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다분야간 융합</a:t>
            </a:r>
          </a:p>
        </p:txBody>
      </p:sp>
      <p:sp>
        <p:nvSpPr>
          <p:cNvPr id="61" name="타원 60"/>
          <p:cNvSpPr/>
          <p:nvPr/>
        </p:nvSpPr>
        <p:spPr bwMode="auto">
          <a:xfrm>
            <a:off x="3662363" y="2366963"/>
            <a:ext cx="1852612" cy="9858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5146" name="TextBox 58"/>
          <p:cNvSpPr txBox="1">
            <a:spLocks noChangeArrowheads="1"/>
          </p:cNvSpPr>
          <p:nvPr/>
        </p:nvSpPr>
        <p:spPr bwMode="auto">
          <a:xfrm>
            <a:off x="1401763" y="4127500"/>
            <a:ext cx="15605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지식 생산 확대</a:t>
            </a:r>
          </a:p>
        </p:txBody>
      </p:sp>
      <p:sp>
        <p:nvSpPr>
          <p:cNvPr id="5147" name="TextBox 59"/>
          <p:cNvSpPr txBox="1">
            <a:spLocks noChangeArrowheads="1"/>
          </p:cNvSpPr>
          <p:nvPr/>
        </p:nvSpPr>
        <p:spPr bwMode="auto">
          <a:xfrm>
            <a:off x="6107113" y="4144963"/>
            <a:ext cx="1765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정보 생태계 강화</a:t>
            </a:r>
          </a:p>
        </p:txBody>
      </p:sp>
      <p:sp>
        <p:nvSpPr>
          <p:cNvPr id="10" name="타원 9"/>
          <p:cNvSpPr/>
          <p:nvPr/>
        </p:nvSpPr>
        <p:spPr bwMode="auto">
          <a:xfrm>
            <a:off x="3743325" y="2330450"/>
            <a:ext cx="1662113" cy="885825"/>
          </a:xfrm>
          <a:prstGeom prst="ellipse">
            <a:avLst/>
          </a:prstGeom>
          <a:gradFill flip="none" rotWithShape="1">
            <a:gsLst>
              <a:gs pos="0">
                <a:srgbClr val="267BCB">
                  <a:shade val="30000"/>
                  <a:satMod val="115000"/>
                </a:srgbClr>
              </a:gs>
              <a:gs pos="50000">
                <a:srgbClr val="267BCB">
                  <a:shade val="67500"/>
                  <a:satMod val="115000"/>
                </a:srgbClr>
              </a:gs>
              <a:gs pos="100000">
                <a:srgbClr val="267BCB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5149" name="TextBox 11"/>
          <p:cNvSpPr txBox="1">
            <a:spLocks noChangeArrowheads="1"/>
          </p:cNvSpPr>
          <p:nvPr/>
        </p:nvSpPr>
        <p:spPr bwMode="auto">
          <a:xfrm>
            <a:off x="3981450" y="257175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언어자원</a:t>
            </a:r>
            <a:endParaRPr lang="ko-KR" altLang="en-US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50" name="TextBox 15"/>
          <p:cNvSpPr txBox="1">
            <a:spLocks noChangeArrowheads="1"/>
          </p:cNvSpPr>
          <p:nvPr/>
        </p:nvSpPr>
        <p:spPr bwMode="auto">
          <a:xfrm>
            <a:off x="1546225" y="2965450"/>
            <a:ext cx="2885726" cy="102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토착지식 생산 환경 조성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정확한 차용 지식 이식 체계 마련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정보 소비국에서 생산국으로 전환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 bwMode="auto">
          <a:xfrm>
            <a:off x="1443038" y="1517650"/>
            <a:ext cx="3192462" cy="31527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국가기관</a:t>
            </a:r>
          </a:p>
        </p:txBody>
      </p:sp>
      <p:sp>
        <p:nvSpPr>
          <p:cNvPr id="19" name="직사각형 18"/>
          <p:cNvSpPr/>
          <p:nvPr/>
        </p:nvSpPr>
        <p:spPr bwMode="auto">
          <a:xfrm>
            <a:off x="4776788" y="1517650"/>
            <a:ext cx="3192462" cy="31527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국가기관</a:t>
            </a:r>
          </a:p>
        </p:txBody>
      </p:sp>
      <p:sp>
        <p:nvSpPr>
          <p:cNvPr id="25" name="모서리가 둥근 직사각형 24"/>
          <p:cNvSpPr/>
          <p:nvPr/>
        </p:nvSpPr>
        <p:spPr bwMode="auto">
          <a:xfrm>
            <a:off x="1514475" y="4321175"/>
            <a:ext cx="6365875" cy="4746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  <a:ea typeface="굴림" pitchFamily="50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 bwMode="auto">
          <a:xfrm>
            <a:off x="1747838" y="1892300"/>
            <a:ext cx="2563812" cy="985838"/>
          </a:xfrm>
          <a:prstGeom prst="roundRect">
            <a:avLst>
              <a:gd name="adj" fmla="val 6667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5143500" y="1892300"/>
            <a:ext cx="2563813" cy="985838"/>
          </a:xfrm>
          <a:prstGeom prst="roundRect">
            <a:avLst>
              <a:gd name="adj" fmla="val 6667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819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전 략</a:t>
            </a:r>
          </a:p>
        </p:txBody>
      </p:sp>
      <p:sp>
        <p:nvSpPr>
          <p:cNvPr id="8200" name="TextBox 5"/>
          <p:cNvSpPr txBox="1">
            <a:spLocks noChangeArrowheads="1"/>
          </p:cNvSpPr>
          <p:nvPr/>
        </p:nvSpPr>
        <p:spPr bwMode="auto">
          <a:xfrm>
            <a:off x="2333625" y="2124075"/>
            <a:ext cx="1366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종합 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DB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구축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Ontology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개발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01" name="TextBox 7"/>
          <p:cNvSpPr txBox="1">
            <a:spLocks noChangeArrowheads="1"/>
          </p:cNvSpPr>
          <p:nvPr/>
        </p:nvSpPr>
        <p:spPr bwMode="auto">
          <a:xfrm>
            <a:off x="5661025" y="2106613"/>
            <a:ext cx="1565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각종 출판 저작물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분야별 사전 출판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1500" y="5338763"/>
            <a:ext cx="14970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사업화 추진</a:t>
            </a:r>
            <a:endParaRPr lang="en-US" altLang="ko-KR" sz="160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개별화</a:t>
            </a:r>
            <a:r>
              <a:rPr lang="en-US" altLang="ko-KR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차별화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3288" y="5338763"/>
            <a:ext cx="15589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기반 자료 수집</a:t>
            </a:r>
            <a:endParaRPr lang="en-US" altLang="ko-KR" sz="160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6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통합적 관리</a:t>
            </a:r>
          </a:p>
        </p:txBody>
      </p:sp>
      <p:sp>
        <p:nvSpPr>
          <p:cNvPr id="8204" name="TextBox 11"/>
          <p:cNvSpPr txBox="1">
            <a:spLocks noChangeArrowheads="1"/>
          </p:cNvSpPr>
          <p:nvPr/>
        </p:nvSpPr>
        <p:spPr bwMode="auto">
          <a:xfrm>
            <a:off x="3182060" y="4356100"/>
            <a:ext cx="31325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 언어 자원 통합 시스템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05" name="직사각형 12"/>
          <p:cNvSpPr>
            <a:spLocks noChangeArrowheads="1"/>
          </p:cNvSpPr>
          <p:nvPr/>
        </p:nvSpPr>
        <p:spPr bwMode="auto">
          <a:xfrm>
            <a:off x="1443038" y="1236663"/>
            <a:ext cx="3192462" cy="422275"/>
          </a:xfrm>
          <a:prstGeom prst="rect">
            <a:avLst/>
          </a:prstGeom>
          <a:solidFill>
            <a:srgbClr val="17630A"/>
          </a:soli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ko-KR" altLang="en-US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국가기관</a:t>
            </a:r>
          </a:p>
        </p:txBody>
      </p:sp>
      <p:sp>
        <p:nvSpPr>
          <p:cNvPr id="8206" name="직사각형 13"/>
          <p:cNvSpPr>
            <a:spLocks noChangeArrowheads="1"/>
          </p:cNvSpPr>
          <p:nvPr/>
        </p:nvSpPr>
        <p:spPr bwMode="auto">
          <a:xfrm>
            <a:off x="4779963" y="1236663"/>
            <a:ext cx="3190875" cy="422275"/>
          </a:xfrm>
          <a:prstGeom prst="rect">
            <a:avLst/>
          </a:prstGeom>
          <a:solidFill>
            <a:srgbClr val="595959"/>
          </a:soli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민간기관</a:t>
            </a:r>
          </a:p>
        </p:txBody>
      </p:sp>
      <p:sp>
        <p:nvSpPr>
          <p:cNvPr id="8207" name="직사각형 14"/>
          <p:cNvSpPr>
            <a:spLocks noChangeArrowheads="1"/>
          </p:cNvSpPr>
          <p:nvPr/>
        </p:nvSpPr>
        <p:spPr bwMode="auto">
          <a:xfrm>
            <a:off x="1443038" y="1249363"/>
            <a:ext cx="3192462" cy="420687"/>
          </a:xfrm>
          <a:prstGeom prst="rect">
            <a:avLst/>
          </a:prstGeom>
          <a:solidFill>
            <a:srgbClr val="4B6911"/>
          </a:soli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국가기관</a:t>
            </a:r>
          </a:p>
        </p:txBody>
      </p:sp>
      <p:sp>
        <p:nvSpPr>
          <p:cNvPr id="35" name="오른쪽 화살표 34"/>
          <p:cNvSpPr/>
          <p:nvPr/>
        </p:nvSpPr>
        <p:spPr bwMode="auto">
          <a:xfrm rot="5400000">
            <a:off x="2882107" y="2828131"/>
            <a:ext cx="304800" cy="404813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6" name="오른쪽 화살표 35"/>
          <p:cNvSpPr/>
          <p:nvPr/>
        </p:nvSpPr>
        <p:spPr bwMode="auto">
          <a:xfrm rot="5400000">
            <a:off x="6335713" y="2828925"/>
            <a:ext cx="304800" cy="40322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7" name="오른쪽 화살표 36"/>
          <p:cNvSpPr/>
          <p:nvPr/>
        </p:nvSpPr>
        <p:spPr bwMode="auto">
          <a:xfrm rot="5400000">
            <a:off x="5695950" y="4376738"/>
            <a:ext cx="1584325" cy="40322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8" name="오른쪽 화살표 37"/>
          <p:cNvSpPr/>
          <p:nvPr/>
        </p:nvSpPr>
        <p:spPr bwMode="auto">
          <a:xfrm rot="5400000">
            <a:off x="2249488" y="4376738"/>
            <a:ext cx="1584325" cy="40322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 bwMode="auto">
          <a:xfrm>
            <a:off x="1747838" y="3163888"/>
            <a:ext cx="2563812" cy="652462"/>
          </a:xfrm>
          <a:prstGeom prst="roundRect">
            <a:avLst>
              <a:gd name="adj" fmla="val 6667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 bwMode="auto">
          <a:xfrm>
            <a:off x="5143500" y="3163888"/>
            <a:ext cx="2563813" cy="652462"/>
          </a:xfrm>
          <a:prstGeom prst="roundRect">
            <a:avLst>
              <a:gd name="adj" fmla="val 6667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8214" name="TextBox 6"/>
          <p:cNvSpPr txBox="1">
            <a:spLocks noChangeArrowheads="1"/>
          </p:cNvSpPr>
          <p:nvPr/>
        </p:nvSpPr>
        <p:spPr bwMode="auto">
          <a:xfrm>
            <a:off x="2173288" y="3328988"/>
            <a:ext cx="1808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웹 기반 다국적 지원</a:t>
            </a:r>
          </a:p>
        </p:txBody>
      </p:sp>
      <p:sp>
        <p:nvSpPr>
          <p:cNvPr id="8215" name="TextBox 8"/>
          <p:cNvSpPr txBox="1">
            <a:spLocks noChangeArrowheads="1"/>
          </p:cNvSpPr>
          <p:nvPr/>
        </p:nvSpPr>
        <p:spPr bwMode="auto">
          <a:xfrm>
            <a:off x="5938838" y="3330575"/>
            <a:ext cx="11445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온라인 지원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오른쪽 화살표 30"/>
          <p:cNvSpPr/>
          <p:nvPr/>
        </p:nvSpPr>
        <p:spPr bwMode="auto">
          <a:xfrm>
            <a:off x="6742113" y="3254375"/>
            <a:ext cx="474662" cy="66357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5" name="오른쪽 화살표 34"/>
          <p:cNvSpPr/>
          <p:nvPr/>
        </p:nvSpPr>
        <p:spPr bwMode="auto">
          <a:xfrm>
            <a:off x="4500563" y="3254375"/>
            <a:ext cx="474662" cy="66357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7" name="오른쪽 화살표 36"/>
          <p:cNvSpPr/>
          <p:nvPr/>
        </p:nvSpPr>
        <p:spPr bwMode="auto">
          <a:xfrm>
            <a:off x="2170113" y="3254375"/>
            <a:ext cx="474662" cy="66357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2653553" y="2653549"/>
            <a:ext cx="1882588" cy="18646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 sz="16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 bwMode="auto">
          <a:xfrm>
            <a:off x="4974297" y="2653549"/>
            <a:ext cx="1820954" cy="1864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7224735" y="2653549"/>
            <a:ext cx="1605505" cy="18646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 bwMode="auto">
          <a:xfrm rot="10800000">
            <a:off x="268288" y="1300163"/>
            <a:ext cx="2027237" cy="48672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922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언어 자원 통합 시스템 모형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20688" y="1465263"/>
            <a:ext cx="1714500" cy="403225"/>
          </a:xfrm>
          <a:prstGeom prst="rect">
            <a:avLst/>
          </a:prstGeom>
          <a:solidFill>
            <a:srgbClr val="37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27" name="TextBox 5"/>
          <p:cNvSpPr txBox="1">
            <a:spLocks noChangeArrowheads="1"/>
          </p:cNvSpPr>
          <p:nvPr/>
        </p:nvSpPr>
        <p:spPr bwMode="auto">
          <a:xfrm>
            <a:off x="830263" y="1506538"/>
            <a:ext cx="800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도서관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20688" y="2487613"/>
            <a:ext cx="1714500" cy="404812"/>
          </a:xfrm>
          <a:prstGeom prst="rect">
            <a:avLst/>
          </a:prstGeom>
          <a:solidFill>
            <a:srgbClr val="4B7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29" name="TextBox 7"/>
          <p:cNvSpPr txBox="1">
            <a:spLocks noChangeArrowheads="1"/>
          </p:cNvSpPr>
          <p:nvPr/>
        </p:nvSpPr>
        <p:spPr bwMode="auto">
          <a:xfrm>
            <a:off x="903288" y="2528888"/>
            <a:ext cx="6683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기 업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20688" y="3511550"/>
            <a:ext cx="1714500" cy="404813"/>
          </a:xfrm>
          <a:prstGeom prst="rect">
            <a:avLst/>
          </a:prstGeom>
          <a:solidFill>
            <a:srgbClr val="6E9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31" name="TextBox 9"/>
          <p:cNvSpPr txBox="1">
            <a:spLocks noChangeArrowheads="1"/>
          </p:cNvSpPr>
          <p:nvPr/>
        </p:nvSpPr>
        <p:spPr bwMode="auto">
          <a:xfrm>
            <a:off x="830263" y="3552825"/>
            <a:ext cx="800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연구소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20688" y="4535488"/>
            <a:ext cx="1714500" cy="404812"/>
          </a:xfrm>
          <a:prstGeom prst="rect">
            <a:avLst/>
          </a:prstGeom>
          <a:solidFill>
            <a:srgbClr val="72B4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33" name="TextBox 11"/>
          <p:cNvSpPr txBox="1">
            <a:spLocks noChangeArrowheads="1"/>
          </p:cNvSpPr>
          <p:nvPr/>
        </p:nvSpPr>
        <p:spPr bwMode="auto">
          <a:xfrm>
            <a:off x="714375" y="4576763"/>
            <a:ext cx="10048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언론매체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20688" y="1976438"/>
            <a:ext cx="1714500" cy="404812"/>
          </a:xfrm>
          <a:prstGeom prst="rect">
            <a:avLst/>
          </a:prstGeom>
          <a:solidFill>
            <a:srgbClr val="37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903288" y="2017713"/>
            <a:ext cx="668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 인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20688" y="3000375"/>
            <a:ext cx="1714500" cy="403225"/>
          </a:xfrm>
          <a:prstGeom prst="rect">
            <a:avLst/>
          </a:prstGeom>
          <a:solidFill>
            <a:srgbClr val="4B7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37" name="TextBox 15"/>
          <p:cNvSpPr txBox="1">
            <a:spLocks noChangeArrowheads="1"/>
          </p:cNvSpPr>
          <p:nvPr/>
        </p:nvSpPr>
        <p:spPr bwMode="auto">
          <a:xfrm>
            <a:off x="944563" y="3041650"/>
            <a:ext cx="595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학교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20688" y="4022725"/>
            <a:ext cx="1714500" cy="404813"/>
          </a:xfrm>
          <a:prstGeom prst="rect">
            <a:avLst/>
          </a:prstGeom>
          <a:solidFill>
            <a:srgbClr val="6E9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9239" name="TextBox 17"/>
          <p:cNvSpPr txBox="1">
            <a:spLocks noChangeArrowheads="1"/>
          </p:cNvSpPr>
          <p:nvPr/>
        </p:nvSpPr>
        <p:spPr bwMode="auto">
          <a:xfrm>
            <a:off x="944563" y="4064000"/>
            <a:ext cx="595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정부</a:t>
            </a:r>
          </a:p>
        </p:txBody>
      </p:sp>
      <p:sp>
        <p:nvSpPr>
          <p:cNvPr id="9240" name="TextBox 20"/>
          <p:cNvSpPr txBox="1">
            <a:spLocks noChangeArrowheads="1"/>
          </p:cNvSpPr>
          <p:nvPr/>
        </p:nvSpPr>
        <p:spPr bwMode="auto">
          <a:xfrm>
            <a:off x="1103313" y="5019675"/>
            <a:ext cx="4921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ko-KR">
                <a:ea typeface="굴림" pitchFamily="50" charset="-127"/>
              </a:rPr>
              <a:t>…</a:t>
            </a:r>
            <a:endParaRPr lang="ko-KR" altLang="en-US">
              <a:ea typeface="굴림" pitchFamily="50" charset="-127"/>
            </a:endParaRPr>
          </a:p>
        </p:txBody>
      </p:sp>
      <p:sp>
        <p:nvSpPr>
          <p:cNvPr id="9241" name="TextBox 22"/>
          <p:cNvSpPr txBox="1">
            <a:spLocks noChangeArrowheads="1"/>
          </p:cNvSpPr>
          <p:nvPr/>
        </p:nvSpPr>
        <p:spPr bwMode="auto">
          <a:xfrm>
            <a:off x="2830513" y="3140075"/>
            <a:ext cx="14874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대량의 말뭉치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소스 데이터</a:t>
            </a:r>
          </a:p>
        </p:txBody>
      </p:sp>
      <p:sp>
        <p:nvSpPr>
          <p:cNvPr id="9242" name="TextBox 23"/>
          <p:cNvSpPr txBox="1">
            <a:spLocks noChangeArrowheads="1"/>
          </p:cNvSpPr>
          <p:nvPr/>
        </p:nvSpPr>
        <p:spPr bwMode="auto">
          <a:xfrm>
            <a:off x="5045075" y="2894013"/>
            <a:ext cx="14874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사전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등재어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사전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미등재어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신어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전문용어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외래어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43" name="TextBox 24"/>
          <p:cNvSpPr txBox="1">
            <a:spLocks noChangeArrowheads="1"/>
          </p:cNvSpPr>
          <p:nvPr/>
        </p:nvSpPr>
        <p:spPr bwMode="auto">
          <a:xfrm>
            <a:off x="7470775" y="2943225"/>
            <a:ext cx="1077913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웹기반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한국어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지식 정보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통합 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국어사전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44" name="TextBox 31"/>
          <p:cNvSpPr txBox="1">
            <a:spLocks noChangeArrowheads="1"/>
          </p:cNvSpPr>
          <p:nvPr/>
        </p:nvSpPr>
        <p:spPr bwMode="auto">
          <a:xfrm>
            <a:off x="2251075" y="2667000"/>
            <a:ext cx="4143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</a:t>
            </a:r>
            <a:endParaRPr lang="en-US" altLang="ko-KR" sz="1600" dirty="0">
              <a:solidFill>
                <a:schemeClr val="bg2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집</a:t>
            </a:r>
          </a:p>
        </p:txBody>
      </p:sp>
      <p:sp>
        <p:nvSpPr>
          <p:cNvPr id="9245" name="TextBox 32"/>
          <p:cNvSpPr txBox="1">
            <a:spLocks noChangeArrowheads="1"/>
          </p:cNvSpPr>
          <p:nvPr/>
        </p:nvSpPr>
        <p:spPr bwMode="auto">
          <a:xfrm>
            <a:off x="6815138" y="2667000"/>
            <a:ext cx="388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공</a:t>
            </a:r>
          </a:p>
        </p:txBody>
      </p:sp>
      <p:sp>
        <p:nvSpPr>
          <p:cNvPr id="9246" name="TextBox 33"/>
          <p:cNvSpPr txBox="1">
            <a:spLocks noChangeArrowheads="1"/>
          </p:cNvSpPr>
          <p:nvPr/>
        </p:nvSpPr>
        <p:spPr bwMode="auto">
          <a:xfrm>
            <a:off x="4554538" y="2668588"/>
            <a:ext cx="388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600" dirty="0">
                <a:solidFill>
                  <a:srgbClr val="72B43C"/>
                </a:solidFill>
                <a:latin typeface="맑은 고딕" pitchFamily="50" charset="-127"/>
                <a:ea typeface="맑은 고딕" pitchFamily="50" charset="-127"/>
              </a:rPr>
              <a:t>추</a:t>
            </a:r>
            <a:endParaRPr lang="en-US" altLang="ko-KR" sz="1600" dirty="0">
              <a:solidFill>
                <a:srgbClr val="72B43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72B43C"/>
                </a:solidFill>
                <a:latin typeface="맑은 고딕" pitchFamily="50" charset="-127"/>
                <a:ea typeface="맑은 고딕" pitchFamily="50" charset="-127"/>
              </a:rPr>
              <a:t>출</a:t>
            </a:r>
          </a:p>
        </p:txBody>
      </p:sp>
      <p:sp>
        <p:nvSpPr>
          <p:cNvPr id="32" name="직사각형 31"/>
          <p:cNvSpPr/>
          <p:nvPr/>
        </p:nvSpPr>
        <p:spPr bwMode="auto">
          <a:xfrm>
            <a:off x="3888713" y="5039775"/>
            <a:ext cx="1820954" cy="7844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dirty="0" smtClean="0">
                <a:solidFill>
                  <a:schemeClr val="tx1"/>
                </a:solidFill>
              </a:rPr>
              <a:t>기존 사전 정보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ko-KR" altLang="en-US" dirty="0" smtClean="0">
                <a:solidFill>
                  <a:schemeClr val="tx1"/>
                </a:solidFill>
              </a:rPr>
              <a:t>수용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3869764" y="1676400"/>
            <a:ext cx="1820954" cy="7844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dirty="0" smtClean="0">
                <a:solidFill>
                  <a:schemeClr val="tx1"/>
                </a:solidFill>
              </a:rPr>
              <a:t>신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조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어 경보기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4" name="오른쪽 화살표 33"/>
          <p:cNvSpPr/>
          <p:nvPr/>
        </p:nvSpPr>
        <p:spPr bwMode="auto">
          <a:xfrm rot="16200000">
            <a:off x="4541496" y="4470012"/>
            <a:ext cx="474662" cy="66357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신어 조사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신어 관리기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2</a:t>
            </a:fld>
            <a:endParaRPr lang="en-US" altLang="ko-KR"/>
          </a:p>
        </p:txBody>
      </p:sp>
      <p:pic>
        <p:nvPicPr>
          <p:cNvPr id="72706" name="Picture 2" descr="F:\07_연구\02_발표자료\2009_05_16 한글학회 남북정보화 현황 및 과제\이상곤-2차\신어-관리기-구현-화면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66800"/>
            <a:ext cx="7228386" cy="518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en-US" altLang="ko-KR" sz="2000" b="0" dirty="0" smtClean="0">
                <a:latin typeface="+mj-ea"/>
              </a:rPr>
              <a:t>Transcriber </a:t>
            </a:r>
            <a:r>
              <a:rPr lang="ko-KR" altLang="en-US" sz="2000" b="0" dirty="0" smtClean="0">
                <a:latin typeface="+mj-ea"/>
              </a:rPr>
              <a:t>구조</a:t>
            </a:r>
            <a:r>
              <a:rPr lang="en-US" altLang="ko-KR" sz="2000" b="0" dirty="0" smtClean="0">
                <a:latin typeface="+mj-ea"/>
              </a:rPr>
              <a:t>)</a:t>
            </a:r>
            <a:endParaRPr lang="ko-KR" altLang="en-US" sz="2000" dirty="0">
              <a:latin typeface="+mj-ea"/>
            </a:endParaRPr>
          </a:p>
        </p:txBody>
      </p:sp>
      <p:pic>
        <p:nvPicPr>
          <p:cNvPr id="53256" name="Picture 8" descr="Image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990599"/>
            <a:ext cx="5943600" cy="521485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1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>
                <a:latin typeface="+mj-ea"/>
              </a:rPr>
              <a:t>( </a:t>
            </a:r>
            <a:r>
              <a:rPr kumimoji="1" lang="ko-KR" altLang="en-US" sz="2000" dirty="0" smtClean="0">
                <a:solidFill>
                  <a:sysClr val="windowText" lastClr="000000"/>
                </a:solidFill>
                <a:latin typeface="+mj-ea"/>
              </a:rPr>
              <a:t>메아리 구조</a:t>
            </a:r>
            <a:r>
              <a:rPr kumimoji="1" lang="en-US" altLang="ko-KR" sz="2000" dirty="0" smtClean="0">
                <a:solidFill>
                  <a:sysClr val="windowText" lastClr="000000"/>
                </a:solidFill>
                <a:latin typeface="+mj-ea"/>
              </a:rPr>
              <a:t>)</a:t>
            </a:r>
            <a:endParaRPr kumimoji="1" lang="ko-KR" altLang="en-US" sz="2000" dirty="0">
              <a:solidFill>
                <a:sysClr val="windowText" lastClr="000000"/>
              </a:solidFill>
              <a:latin typeface="+mj-ea"/>
            </a:endParaRPr>
          </a:p>
        </p:txBody>
      </p:sp>
      <p:pic>
        <p:nvPicPr>
          <p:cNvPr id="51208" name="Picture 8" descr="메아리_초기화면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2288" y="1366838"/>
            <a:ext cx="6337300" cy="4953000"/>
          </a:xfrm>
          <a:noFill/>
          <a:ln/>
        </p:spPr>
      </p:pic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7019925" y="1412875"/>
            <a:ext cx="1944688" cy="48958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7019925" y="1412875"/>
            <a:ext cx="90281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1. </a:t>
            </a:r>
            <a:r>
              <a:rPr lang="ko-KR" altLang="en-US" dirty="0"/>
              <a:t>메뉴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7019925" y="1844675"/>
            <a:ext cx="90281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2. </a:t>
            </a:r>
            <a:r>
              <a:rPr lang="ko-KR" altLang="en-US" dirty="0"/>
              <a:t>도구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7019925" y="2324100"/>
            <a:ext cx="14285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3. </a:t>
            </a:r>
            <a:r>
              <a:rPr lang="ko-KR" altLang="en-US" dirty="0"/>
              <a:t>파일 탐색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7019925" y="3644900"/>
            <a:ext cx="1720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5. XML </a:t>
            </a:r>
            <a:r>
              <a:rPr lang="ko-KR" altLang="en-US" dirty="0"/>
              <a:t>태그 끝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7019925" y="2924175"/>
            <a:ext cx="194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4. XML </a:t>
            </a:r>
            <a:r>
              <a:rPr lang="ko-KR" altLang="en-US" dirty="0"/>
              <a:t>태그 시작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7022651" y="4437063"/>
            <a:ext cx="166366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 smtClean="0"/>
              <a:t>6. </a:t>
            </a:r>
            <a:r>
              <a:rPr lang="en-US" altLang="ko-KR" dirty="0"/>
              <a:t>XML </a:t>
            </a:r>
            <a:r>
              <a:rPr lang="ko-KR" altLang="en-US" dirty="0"/>
              <a:t>구획선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7019925" y="5229225"/>
            <a:ext cx="11557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ko-KR" dirty="0"/>
              <a:t>7. </a:t>
            </a:r>
            <a:r>
              <a:rPr lang="ko-KR" altLang="en-US" dirty="0"/>
              <a:t>주파수 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7027036" y="5589588"/>
            <a:ext cx="11336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8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진행률</a:t>
            </a:r>
            <a:endParaRPr lang="ko-KR" altLang="en-US" dirty="0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7027036" y="5909604"/>
            <a:ext cx="165942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altLang="ko-KR" dirty="0"/>
              <a:t>9</a:t>
            </a:r>
            <a:r>
              <a:rPr lang="en-US" altLang="ko-KR" dirty="0" smtClean="0"/>
              <a:t>. </a:t>
            </a:r>
            <a:r>
              <a:rPr lang="ko-KR" altLang="en-US" dirty="0" smtClean="0"/>
              <a:t>레코드 메뉴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>
                <a:latin typeface="+mj-ea"/>
              </a:rPr>
              <a:t>( </a:t>
            </a:r>
            <a:r>
              <a:rPr lang="ko-KR" altLang="en-US" sz="2000" dirty="0" smtClean="0">
                <a:latin typeface="+mj-ea"/>
              </a:rPr>
              <a:t>메아리의 </a:t>
            </a:r>
            <a:r>
              <a:rPr kumimoji="1" lang="ko-KR" altLang="en-US" sz="2000" dirty="0" smtClean="0">
                <a:solidFill>
                  <a:schemeClr val="tx1"/>
                </a:solidFill>
                <a:latin typeface="+mj-ea"/>
              </a:rPr>
              <a:t>파일 분할과 텍스트 출력</a:t>
            </a:r>
            <a:r>
              <a:rPr kumimoji="1" lang="en-US" altLang="ko-KR" sz="2000" dirty="0" smtClean="0">
                <a:solidFill>
                  <a:schemeClr val="tx1"/>
                </a:solidFill>
                <a:latin typeface="+mj-ea"/>
              </a:rPr>
              <a:t>)</a:t>
            </a:r>
            <a:endParaRPr kumimoji="1" lang="en-US" altLang="ko-KR" sz="2000" dirty="0">
              <a:solidFill>
                <a:schemeClr val="tx1"/>
              </a:solidFill>
              <a:latin typeface="+mj-ea"/>
            </a:endParaRPr>
          </a:p>
        </p:txBody>
      </p:sp>
      <p:pic>
        <p:nvPicPr>
          <p:cNvPr id="48133" name="Picture 5" descr="Image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844675"/>
            <a:ext cx="3122612" cy="4105275"/>
          </a:xfrm>
          <a:noFill/>
          <a:ln/>
        </p:spPr>
      </p:pic>
      <p:sp useBgFill="1">
        <p:nvSpPr>
          <p:cNvPr id="48135" name="Rectangle 7"/>
          <p:cNvSpPr>
            <a:spLocks noChangeArrowheads="1"/>
          </p:cNvSpPr>
          <p:nvPr/>
        </p:nvSpPr>
        <p:spPr bwMode="auto">
          <a:xfrm>
            <a:off x="4500563" y="1412875"/>
            <a:ext cx="4319587" cy="4824413"/>
          </a:xfrm>
          <a:prstGeom prst="rect">
            <a:avLst/>
          </a:prstGeom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l">
              <a:buClr>
                <a:schemeClr val="tx1"/>
              </a:buClr>
              <a:buFont typeface="Wingdings" pitchFamily="2" charset="2"/>
              <a:buChar char="v"/>
            </a:pPr>
            <a:r>
              <a:rPr lang="ko-KR" altLang="en-US" sz="2800" b="1" dirty="0"/>
              <a:t> 분할 파일로 저장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문단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문장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어절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구간지정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자동저장</a:t>
            </a:r>
          </a:p>
          <a:p>
            <a:pPr marL="342900" indent="-342900" algn="l">
              <a:buFontTx/>
              <a:buAutoNum type="arabicPeriod"/>
            </a:pPr>
            <a:endParaRPr lang="ko-KR" altLang="en-US" sz="24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v"/>
            </a:pPr>
            <a:r>
              <a:rPr lang="ko-KR" altLang="en-US" sz="2800" b="1" dirty="0">
                <a:solidFill>
                  <a:schemeClr val="tx1"/>
                </a:solidFill>
              </a:rPr>
              <a:t> </a:t>
            </a:r>
            <a:r>
              <a:rPr lang="ko-KR" altLang="en-US" sz="2800" b="1" dirty="0"/>
              <a:t>텍스트로 출력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>
                <a:latin typeface="굴림" pitchFamily="50" charset="-127"/>
              </a:rPr>
              <a:t>시간</a:t>
            </a:r>
            <a:r>
              <a:rPr lang="en-US" altLang="ko-KR" sz="2400" dirty="0">
                <a:latin typeface="굴림" pitchFamily="50" charset="-127"/>
              </a:rPr>
              <a:t>.</a:t>
            </a:r>
            <a:r>
              <a:rPr lang="ko-KR" altLang="en-US" sz="2400" dirty="0">
                <a:latin typeface="굴림" pitchFamily="50" charset="-127"/>
              </a:rPr>
              <a:t>내용 순으로 출력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>
                <a:latin typeface="굴림" pitchFamily="50" charset="-127"/>
              </a:rPr>
              <a:t>내용</a:t>
            </a:r>
            <a:r>
              <a:rPr lang="en-US" altLang="ko-KR" sz="2400" dirty="0">
                <a:latin typeface="굴림" pitchFamily="50" charset="-127"/>
              </a:rPr>
              <a:t>.</a:t>
            </a:r>
            <a:r>
              <a:rPr lang="ko-KR" altLang="en-US" sz="2400" dirty="0">
                <a:latin typeface="굴림" pitchFamily="50" charset="-127"/>
              </a:rPr>
              <a:t>시간 순으로 출력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>
                <a:latin typeface="굴림" pitchFamily="50" charset="-127"/>
              </a:rPr>
              <a:t>내용 만 출력</a:t>
            </a:r>
            <a:endParaRPr lang="en-US" altLang="ko-KR" sz="2400" dirty="0">
              <a:latin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ko-KR" altLang="en-US" sz="2000" dirty="0" smtClean="0">
                <a:latin typeface="+mj-ea"/>
              </a:rPr>
              <a:t>메아리의 </a:t>
            </a:r>
            <a:r>
              <a:rPr kumimoji="1" lang="ko-KR" altLang="en-US" sz="2000" dirty="0" smtClean="0">
                <a:solidFill>
                  <a:schemeClr val="tx1"/>
                </a:solidFill>
                <a:ea typeface="굴림" pitchFamily="50" charset="-127"/>
              </a:rPr>
              <a:t>옛한글 </a:t>
            </a:r>
            <a:r>
              <a:rPr kumimoji="1" lang="ko-KR" altLang="en-US" sz="2000" dirty="0" err="1" smtClean="0">
                <a:solidFill>
                  <a:schemeClr val="tx1"/>
                </a:solidFill>
                <a:ea typeface="굴림" pitchFamily="50" charset="-127"/>
              </a:rPr>
              <a:t>입력기</a:t>
            </a:r>
            <a:r>
              <a:rPr kumimoji="1" lang="en-US" altLang="ko-KR" sz="2000" dirty="0" smtClean="0">
                <a:solidFill>
                  <a:schemeClr val="tx1"/>
                </a:solidFill>
                <a:ea typeface="굴림" pitchFamily="50" charset="-127"/>
              </a:rPr>
              <a:t>)</a:t>
            </a:r>
            <a:endParaRPr kumimoji="1" lang="ko-KR" altLang="en-US" sz="2000" dirty="0">
              <a:solidFill>
                <a:schemeClr val="tx1"/>
              </a:solidFill>
              <a:ea typeface="굴림" pitchFamily="50" charset="-127"/>
            </a:endParaRPr>
          </a:p>
        </p:txBody>
      </p:sp>
      <p:pic>
        <p:nvPicPr>
          <p:cNvPr id="56324" name="Picture 4" descr="Image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5313" y="1793875"/>
            <a:ext cx="3322637" cy="3887788"/>
          </a:xfrm>
          <a:noFill/>
          <a:ln/>
        </p:spPr>
      </p:pic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4270375" y="1628775"/>
            <a:ext cx="4745038" cy="449969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Clr>
                <a:schemeClr val="tx1"/>
              </a:buClr>
              <a:buFont typeface="Wingdings" pitchFamily="2" charset="2"/>
              <a:buChar char="v"/>
            </a:pPr>
            <a:r>
              <a:rPr lang="ko-KR" altLang="en-US" sz="2800" b="1" dirty="0"/>
              <a:t> 발화자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발화자 찾기</a:t>
            </a:r>
          </a:p>
          <a:p>
            <a:pPr marL="342900" indent="-342900" algn="l">
              <a:lnSpc>
                <a:spcPct val="1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ko-KR" altLang="en-US" sz="2800" b="1" dirty="0"/>
              <a:t> 주제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ko-KR" altLang="en-US" sz="2400" dirty="0"/>
              <a:t>유형</a:t>
            </a:r>
            <a:r>
              <a:rPr lang="en-US" altLang="ko-KR" sz="2400" dirty="0"/>
              <a:t>, </a:t>
            </a:r>
            <a:r>
              <a:rPr lang="ko-KR" altLang="en-US" sz="2400" dirty="0"/>
              <a:t>제목</a:t>
            </a:r>
            <a:r>
              <a:rPr lang="en-US" altLang="ko-KR" sz="2400" dirty="0"/>
              <a:t>, </a:t>
            </a:r>
            <a:r>
              <a:rPr lang="ko-KR" altLang="en-US" sz="2400" dirty="0"/>
              <a:t>문단 내용 검색</a:t>
            </a:r>
            <a:endParaRPr lang="en-US" altLang="ko-KR" sz="2400" dirty="0"/>
          </a:p>
          <a:p>
            <a:pPr marL="342900" indent="-342900" algn="l">
              <a:lnSpc>
                <a:spcPct val="1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ko-KR" altLang="en-US" sz="2800" b="1" dirty="0"/>
              <a:t> 주석삽입</a:t>
            </a:r>
          </a:p>
          <a:p>
            <a:pPr marL="800100" lvl="1" indent="-342900" algn="l">
              <a:buClr>
                <a:schemeClr val="tx1"/>
              </a:buClr>
              <a:buFont typeface="Wingdings" pitchFamily="2" charset="2"/>
              <a:buChar char="§"/>
            </a:pPr>
            <a:r>
              <a:rPr lang="ko-KR" altLang="en-US" sz="2400" dirty="0"/>
              <a:t>형식과 위치 지정</a:t>
            </a:r>
          </a:p>
          <a:p>
            <a:pPr marL="342900" indent="-342900" algn="l">
              <a:lnSpc>
                <a:spcPct val="20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ko-KR" altLang="en-US" sz="2800" b="1" dirty="0"/>
              <a:t> 옛한글 </a:t>
            </a:r>
            <a:r>
              <a:rPr lang="ko-KR" altLang="en-US" sz="2800" b="1" dirty="0" err="1"/>
              <a:t>입력기</a:t>
            </a:r>
            <a:endParaRPr lang="ko-KR" altLang="en-US" sz="2800" b="1" dirty="0"/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altLang="ko-KR" sz="2400" dirty="0"/>
              <a:t>MS-Word</a:t>
            </a:r>
            <a:r>
              <a:rPr lang="ko-KR" altLang="en-US" sz="2400" dirty="0"/>
              <a:t>의 입력기 사용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4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ko-KR" altLang="en-US" sz="2000" dirty="0" smtClean="0">
                <a:latin typeface="+mj-ea"/>
              </a:rPr>
              <a:t>메아리의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자료 구조 </a:t>
            </a:r>
            <a:r>
              <a:rPr lang="en-US" altLang="ko-KR" sz="2000" dirty="0" smtClean="0"/>
              <a:t>1)</a:t>
            </a:r>
            <a:endParaRPr kumimoji="1" lang="ko-KR" altLang="en-US" dirty="0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58375" name="Picture 7" descr="Image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628775"/>
            <a:ext cx="3070225" cy="3889375"/>
          </a:xfrm>
          <a:noFill/>
          <a:ln/>
        </p:spPr>
      </p:pic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58585" name="Group 217"/>
          <p:cNvGraphicFramePr>
            <a:graphicFrameLocks noGrp="1"/>
          </p:cNvGraphicFramePr>
          <p:nvPr/>
        </p:nvGraphicFramePr>
        <p:xfrm>
          <a:off x="3851275" y="1717675"/>
          <a:ext cx="5040313" cy="3798888"/>
        </p:xfrm>
        <a:graphic>
          <a:graphicData uri="http://schemas.openxmlformats.org/drawingml/2006/table">
            <a:tbl>
              <a:tblPr/>
              <a:tblGrid>
                <a:gridCol w="792163"/>
                <a:gridCol w="1241425"/>
                <a:gridCol w="992187"/>
                <a:gridCol w="935038"/>
                <a:gridCol w="1079500"/>
              </a:tblGrid>
              <a:tr h="4603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메아리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Transcriber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구   분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실제 예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구   분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실제 예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유   형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길쌈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타이틀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Report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자연발화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제   목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무명베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에피소드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문  단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베 짜기 실제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의미단락</a:t>
                      </a:r>
                      <a:r>
                        <a:rPr kumimoji="0" lang="en-US" altLang="ko-K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, </a:t>
                      </a: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모티프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발화자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베 날기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형식단락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No speaker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발화 상황 기술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음성전사 내용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문장 또는 어절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음성전사 내용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한컴바탕" pitchFamily="18" charset="-127"/>
                        </a:rPr>
                        <a:t>문장 또는 어절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573" name="Rectangle 205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buFontTx/>
              <a:buNone/>
            </a:pPr>
            <a:endParaRPr lang="ko-KR" altLang="en-US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ko-KR" altLang="en-US" sz="2000" dirty="0" smtClean="0">
                <a:latin typeface="+mj-ea"/>
              </a:rPr>
              <a:t>메아리의 </a:t>
            </a:r>
            <a:r>
              <a:rPr lang="ko-KR" altLang="en-US" sz="2000" dirty="0" smtClean="0"/>
              <a:t>자료 구조 </a:t>
            </a:r>
            <a:r>
              <a:rPr lang="en-US" altLang="ko-KR" sz="2000" dirty="0" smtClean="0"/>
              <a:t>2, </a:t>
            </a:r>
            <a:r>
              <a:rPr lang="ko-KR" altLang="en-US" sz="2000" dirty="0" smtClean="0"/>
              <a:t>구술발화</a:t>
            </a:r>
            <a:r>
              <a:rPr lang="en-US" altLang="ko-KR" sz="2000" dirty="0" smtClean="0"/>
              <a:t>)</a:t>
            </a:r>
            <a:endParaRPr kumimoji="1" lang="ko-KR" altLang="en-US" b="0" dirty="0">
              <a:solidFill>
                <a:schemeClr val="tx1"/>
              </a:solidFill>
              <a:ea typeface="굴림" pitchFamily="50" charset="-127"/>
            </a:endParaRPr>
          </a:p>
        </p:txBody>
      </p:sp>
      <p:pic>
        <p:nvPicPr>
          <p:cNvPr id="116740" name="Picture 4" descr="이미지-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0000" y="1371600"/>
            <a:ext cx="6602413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음성자료 처리</a:t>
            </a:r>
            <a:r>
              <a:rPr lang="en-US" altLang="ko-KR" sz="2000" dirty="0" smtClean="0"/>
              <a:t>(</a:t>
            </a:r>
            <a:r>
              <a:rPr lang="ko-KR" altLang="en-US" sz="2000" dirty="0" smtClean="0">
                <a:latin typeface="+mj-ea"/>
              </a:rPr>
              <a:t>메아리의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자료 구조 </a:t>
            </a:r>
            <a:r>
              <a:rPr lang="en-US" altLang="ko-KR" sz="2000" dirty="0" smtClean="0"/>
              <a:t>3, </a:t>
            </a:r>
            <a:r>
              <a:rPr kumimoji="1" lang="en-US" altLang="ko-KR" sz="2000" dirty="0" smtClean="0">
                <a:solidFill>
                  <a:schemeClr val="tx1"/>
                </a:solidFill>
                <a:ea typeface="굴림" pitchFamily="50" charset="-127"/>
              </a:rPr>
              <a:t>XML </a:t>
            </a:r>
            <a:r>
              <a:rPr kumimoji="1" lang="ko-KR" altLang="en-US" sz="2000" dirty="0" smtClean="0">
                <a:solidFill>
                  <a:schemeClr val="tx1"/>
                </a:solidFill>
                <a:ea typeface="굴림" pitchFamily="50" charset="-127"/>
              </a:rPr>
              <a:t>자료 모형</a:t>
            </a:r>
            <a:r>
              <a:rPr kumimoji="1" lang="en-US" altLang="ko-KR" sz="2000" dirty="0" smtClean="0">
                <a:solidFill>
                  <a:schemeClr val="tx1"/>
                </a:solidFill>
                <a:ea typeface="굴림" pitchFamily="50" charset="-127"/>
              </a:rPr>
              <a:t>)</a:t>
            </a:r>
            <a:endParaRPr kumimoji="1" lang="ko-KR" altLang="en-US" sz="2000" dirty="0">
              <a:solidFill>
                <a:schemeClr val="tx1"/>
              </a:solidFill>
              <a:ea typeface="굴림" pitchFamily="50" charset="-127"/>
            </a:endParaRPr>
          </a:p>
        </p:txBody>
      </p:sp>
      <p:pic>
        <p:nvPicPr>
          <p:cNvPr id="118788" name="Picture 4" descr="이미지-0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44663" y="1371600"/>
            <a:ext cx="5653087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ri_test">
  <a:themeElements>
    <a:clrScheme name="nari_test 1">
      <a:dk1>
        <a:srgbClr val="4D4D4D"/>
      </a:dk1>
      <a:lt1>
        <a:srgbClr val="FFFFFF"/>
      </a:lt1>
      <a:dk2>
        <a:srgbClr val="51A0B9"/>
      </a:dk2>
      <a:lt2>
        <a:srgbClr val="DDDDDD"/>
      </a:lt2>
      <a:accent1>
        <a:srgbClr val="438ACB"/>
      </a:accent1>
      <a:accent2>
        <a:srgbClr val="77AE26"/>
      </a:accent2>
      <a:accent3>
        <a:srgbClr val="FFFFFF"/>
      </a:accent3>
      <a:accent4>
        <a:srgbClr val="404040"/>
      </a:accent4>
      <a:accent5>
        <a:srgbClr val="B0C4E2"/>
      </a:accent5>
      <a:accent6>
        <a:srgbClr val="6B9D21"/>
      </a:accent6>
      <a:hlink>
        <a:srgbClr val="449878"/>
      </a:hlink>
      <a:folHlink>
        <a:srgbClr val="90A8B0"/>
      </a:folHlink>
    </a:clrScheme>
    <a:fontScheme name="nari_tes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ri_test 1">
        <a:dk1>
          <a:srgbClr val="4D4D4D"/>
        </a:dk1>
        <a:lt1>
          <a:srgbClr val="FFFFFF"/>
        </a:lt1>
        <a:dk2>
          <a:srgbClr val="51A0B9"/>
        </a:dk2>
        <a:lt2>
          <a:srgbClr val="DDDDDD"/>
        </a:lt2>
        <a:accent1>
          <a:srgbClr val="438ACB"/>
        </a:accent1>
        <a:accent2>
          <a:srgbClr val="77AE26"/>
        </a:accent2>
        <a:accent3>
          <a:srgbClr val="FFFFFF"/>
        </a:accent3>
        <a:accent4>
          <a:srgbClr val="404040"/>
        </a:accent4>
        <a:accent5>
          <a:srgbClr val="B0C4E2"/>
        </a:accent5>
        <a:accent6>
          <a:srgbClr val="6B9D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ri_test 2">
        <a:dk1>
          <a:srgbClr val="4D4D4D"/>
        </a:dk1>
        <a:lt1>
          <a:srgbClr val="FFFFFF"/>
        </a:lt1>
        <a:dk2>
          <a:srgbClr val="0D8797"/>
        </a:dk2>
        <a:lt2>
          <a:srgbClr val="C0C0C0"/>
        </a:lt2>
        <a:accent1>
          <a:srgbClr val="8BB44E"/>
        </a:accent1>
        <a:accent2>
          <a:srgbClr val="F09234"/>
        </a:accent2>
        <a:accent3>
          <a:srgbClr val="FFFFFF"/>
        </a:accent3>
        <a:accent4>
          <a:srgbClr val="404040"/>
        </a:accent4>
        <a:accent5>
          <a:srgbClr val="C4D6B2"/>
        </a:accent5>
        <a:accent6>
          <a:srgbClr val="D9842E"/>
        </a:accent6>
        <a:hlink>
          <a:srgbClr val="7B9CB5"/>
        </a:hlink>
        <a:folHlink>
          <a:srgbClr val="B3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ri_test 3">
        <a:dk1>
          <a:srgbClr val="4D4D4D"/>
        </a:dk1>
        <a:lt1>
          <a:srgbClr val="FFFFFF"/>
        </a:lt1>
        <a:dk2>
          <a:srgbClr val="51944E"/>
        </a:dk2>
        <a:lt2>
          <a:srgbClr val="DDDDDD"/>
        </a:lt2>
        <a:accent1>
          <a:srgbClr val="646ADE"/>
        </a:accent1>
        <a:accent2>
          <a:srgbClr val="1BAFC3"/>
        </a:accent2>
        <a:accent3>
          <a:srgbClr val="FFFFFF"/>
        </a:accent3>
        <a:accent4>
          <a:srgbClr val="404040"/>
        </a:accent4>
        <a:accent5>
          <a:srgbClr val="B8B9EC"/>
        </a:accent5>
        <a:accent6>
          <a:srgbClr val="179EB0"/>
        </a:accent6>
        <a:hlink>
          <a:srgbClr val="98BF1D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3066</TotalTime>
  <Words>683</Words>
  <Application>Microsoft PowerPoint</Application>
  <PresentationFormat>화면 슬라이드 쇼(4:3)</PresentationFormat>
  <Paragraphs>236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nari_test</vt:lpstr>
      <vt:lpstr>신어 조사(SSOA 프로그램)</vt:lpstr>
      <vt:lpstr>신어 조사(신어 관리기)</vt:lpstr>
      <vt:lpstr>음성자료 처리(Transcriber 구조)</vt:lpstr>
      <vt:lpstr>음성자료 처리( 메아리 구조)</vt:lpstr>
      <vt:lpstr>음성자료 처리( 메아리의 파일 분할과 텍스트 출력)</vt:lpstr>
      <vt:lpstr>음성자료 처리(메아리의 옛한글 입력기)</vt:lpstr>
      <vt:lpstr>음성자료 처리(메아리의 자료 구조 1)</vt:lpstr>
      <vt:lpstr>음성자료 처리(메아리의 자료 구조 2, 구술발화)</vt:lpstr>
      <vt:lpstr>음성자료 처리(메아리의 자료 구조 3, XML 자료 모형)</vt:lpstr>
      <vt:lpstr>음성자료 처리(음성자료 구축 현황)</vt:lpstr>
      <vt:lpstr>겨레말 큰사전(사전 편집기)</vt:lpstr>
      <vt:lpstr>겨레말 큰사전( 검색 도구)</vt:lpstr>
      <vt:lpstr>겨레말 큰사전( 말뭉치 구축 및 이용 현황)</vt:lpstr>
      <vt:lpstr>겨레말 큰사전( 지역어/ 현장어/문헌어 조사)</vt:lpstr>
      <vt:lpstr>국어 정보화의 미래</vt:lpstr>
      <vt:lpstr>언어 자원 통합 체계 구축 필요성</vt:lpstr>
      <vt:lpstr>전 략</vt:lpstr>
      <vt:lpstr>언어 자원 통합 시스템 모형</vt:lpstr>
    </vt:vector>
  </TitlesOfParts>
  <Company>Guild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ThemeGallery</dc:creator>
  <cp:lastModifiedBy>한추회</cp:lastModifiedBy>
  <cp:revision>126</cp:revision>
  <dcterms:created xsi:type="dcterms:W3CDTF">2005-08-03T00:51:21Z</dcterms:created>
  <dcterms:modified xsi:type="dcterms:W3CDTF">2009-05-18T04:37:28Z</dcterms:modified>
</cp:coreProperties>
</file>