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2" r:id="rId25"/>
    <p:sldId id="283" r:id="rId2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2788-8027-46EB-B348-EC7DA4FAB2E5}" type="datetimeFigureOut">
              <a:rPr lang="ko-KR" altLang="en-US" smtClean="0"/>
              <a:pPr/>
              <a:t>2009-05-18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466CE-1AEB-4633-B6F0-7CB767CC6D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2788-8027-46EB-B348-EC7DA4FAB2E5}" type="datetimeFigureOut">
              <a:rPr lang="ko-KR" altLang="en-US" smtClean="0"/>
              <a:pPr/>
              <a:t>2009-05-18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466CE-1AEB-4633-B6F0-7CB767CC6D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2788-8027-46EB-B348-EC7DA4FAB2E5}" type="datetimeFigureOut">
              <a:rPr lang="ko-KR" altLang="en-US" smtClean="0"/>
              <a:pPr/>
              <a:t>2009-05-18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466CE-1AEB-4633-B6F0-7CB767CC6D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2788-8027-46EB-B348-EC7DA4FAB2E5}" type="datetimeFigureOut">
              <a:rPr lang="ko-KR" altLang="en-US" smtClean="0"/>
              <a:pPr/>
              <a:t>2009-05-18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466CE-1AEB-4633-B6F0-7CB767CC6D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2788-8027-46EB-B348-EC7DA4FAB2E5}" type="datetimeFigureOut">
              <a:rPr lang="ko-KR" altLang="en-US" smtClean="0"/>
              <a:pPr/>
              <a:t>2009-05-18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466CE-1AEB-4633-B6F0-7CB767CC6D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2788-8027-46EB-B348-EC7DA4FAB2E5}" type="datetimeFigureOut">
              <a:rPr lang="ko-KR" altLang="en-US" smtClean="0"/>
              <a:pPr/>
              <a:t>2009-05-18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466CE-1AEB-4633-B6F0-7CB767CC6D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2788-8027-46EB-B348-EC7DA4FAB2E5}" type="datetimeFigureOut">
              <a:rPr lang="ko-KR" altLang="en-US" smtClean="0"/>
              <a:pPr/>
              <a:t>2009-05-18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466CE-1AEB-4633-B6F0-7CB767CC6D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2788-8027-46EB-B348-EC7DA4FAB2E5}" type="datetimeFigureOut">
              <a:rPr lang="ko-KR" altLang="en-US" smtClean="0"/>
              <a:pPr/>
              <a:t>2009-05-18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466CE-1AEB-4633-B6F0-7CB767CC6D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2788-8027-46EB-B348-EC7DA4FAB2E5}" type="datetimeFigureOut">
              <a:rPr lang="ko-KR" altLang="en-US" smtClean="0"/>
              <a:pPr/>
              <a:t>2009-05-18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466CE-1AEB-4633-B6F0-7CB767CC6D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2788-8027-46EB-B348-EC7DA4FAB2E5}" type="datetimeFigureOut">
              <a:rPr lang="ko-KR" altLang="en-US" smtClean="0"/>
              <a:pPr/>
              <a:t>2009-05-18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466CE-1AEB-4633-B6F0-7CB767CC6D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2788-8027-46EB-B348-EC7DA4FAB2E5}" type="datetimeFigureOut">
              <a:rPr lang="ko-KR" altLang="en-US" smtClean="0"/>
              <a:pPr/>
              <a:t>2009-05-18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466CE-1AEB-4633-B6F0-7CB767CC6D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A2788-8027-46EB-B348-EC7DA4FAB2E5}" type="datetimeFigureOut">
              <a:rPr lang="ko-KR" altLang="en-US" smtClean="0"/>
              <a:pPr/>
              <a:t>2009-05-18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466CE-1AEB-4633-B6F0-7CB767CC6D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73" name="Picture 21" descr="water"/>
          <p:cNvPicPr>
            <a:picLocks noChangeAspect="1" noChangeArrowheads="1"/>
          </p:cNvPicPr>
          <p:nvPr/>
        </p:nvPicPr>
        <p:blipFill>
          <a:blip r:embed="rId2"/>
          <a:srcRect l="22409" t="16374" b="27486"/>
          <a:stretch>
            <a:fillRect/>
          </a:stretch>
        </p:blipFill>
        <p:spPr bwMode="auto">
          <a:xfrm rot="393398">
            <a:off x="5713413" y="4600575"/>
            <a:ext cx="3122612" cy="2574925"/>
          </a:xfrm>
          <a:prstGeom prst="rect">
            <a:avLst/>
          </a:prstGeom>
          <a:noFill/>
        </p:spPr>
      </p:pic>
      <p:sp>
        <p:nvSpPr>
          <p:cNvPr id="1003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2000" y="3200400"/>
            <a:ext cx="7772400" cy="685800"/>
          </a:xfrm>
        </p:spPr>
        <p:txBody>
          <a:bodyPr>
            <a:normAutofit fontScale="90000"/>
          </a:bodyPr>
          <a:lstStyle/>
          <a:p>
            <a:pPr>
              <a:tabLst>
                <a:tab pos="2743200" algn="l"/>
              </a:tabLst>
            </a:pPr>
            <a:r>
              <a:rPr lang="ko-KR" altLang="en-US" sz="4300" dirty="0" smtClean="0">
                <a:ea typeface="굴림" charset="-127"/>
              </a:rPr>
              <a:t>남북한 국어정보화 현황 및 과제</a:t>
            </a:r>
            <a:endParaRPr lang="en-US" altLang="ko-KR" sz="4300" dirty="0">
              <a:ea typeface="굴림" charset="-127"/>
            </a:endParaRPr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962400" y="3962400"/>
            <a:ext cx="3124200" cy="30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ko-KR" sz="1600" dirty="0" smtClean="0">
                <a:ea typeface="굴림" charset="-127"/>
              </a:rPr>
              <a:t>Unity in Reconciliation</a:t>
            </a:r>
            <a:endParaRPr lang="en-US" altLang="ko-KR" sz="1600" dirty="0">
              <a:ea typeface="굴림" charset="-127"/>
            </a:endParaRPr>
          </a:p>
        </p:txBody>
      </p:sp>
      <p:sp>
        <p:nvSpPr>
          <p:cNvPr id="100370" name="Rectangle 18"/>
          <p:cNvSpPr>
            <a:spLocks noChangeArrowheads="1"/>
          </p:cNvSpPr>
          <p:nvPr/>
        </p:nvSpPr>
        <p:spPr bwMode="gray">
          <a:xfrm>
            <a:off x="3810000" y="3962400"/>
            <a:ext cx="76200" cy="228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100374" name="Picture 22" descr="water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819400"/>
            <a:ext cx="866775" cy="533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33800" y="4876800"/>
            <a:ext cx="15359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b="1" dirty="0" smtClean="0"/>
              <a:t>2009. 5. 16</a:t>
            </a:r>
          </a:p>
          <a:p>
            <a:pPr algn="ctr"/>
            <a:r>
              <a:rPr lang="ko-KR" altLang="en-US" sz="2000" b="1" dirty="0" smtClean="0"/>
              <a:t>소    강    춘</a:t>
            </a:r>
            <a:endParaRPr lang="ko-KR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7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주요 개발 프로그램</a:t>
            </a:r>
            <a:r>
              <a:rPr lang="en-US" altLang="ko-KR" sz="2000" dirty="0" smtClean="0"/>
              <a:t>( </a:t>
            </a:r>
            <a:r>
              <a:rPr lang="ko-KR" altLang="en-US" sz="2000" dirty="0" smtClean="0"/>
              <a:t>은별 </a:t>
            </a:r>
            <a:r>
              <a:rPr lang="ko-KR" altLang="en-US" sz="2000" dirty="0" err="1" smtClean="0"/>
              <a:t>콤퓨터기술연구소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10</a:t>
            </a:fld>
            <a:endParaRPr lang="en-US" altLang="ko-KR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642910" y="1500150"/>
          <a:ext cx="7929618" cy="5000685"/>
        </p:xfrm>
        <a:graphic>
          <a:graphicData uri="http://schemas.openxmlformats.org/drawingml/2006/table">
            <a:tbl>
              <a:tblPr/>
              <a:tblGrid>
                <a:gridCol w="899450"/>
                <a:gridCol w="1499854"/>
                <a:gridCol w="5530314"/>
              </a:tblGrid>
              <a:tr h="5475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명 칭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영어 명칭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간단한 설명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272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은바둑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Silver Baduk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인공지능 알고리듬을 적용하여 개발된 컴퓨터 바둑 프로그램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.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컴퓨터와 인간의 대국뿐 아니라 인터넷을 이용한 인간과 인간의 대국도 가능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013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태권도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Taekwondo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태권도의 기본자세 및 기본동작 훈련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체력단련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특수기술 및 호신술의 응용예 다수 수록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013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조선우표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Korean Stamps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1946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년부터 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1996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년까지 발행된 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3,700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여종의 조선우표 수록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.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연도별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주제별로 검색가능</a:t>
                      </a:r>
                      <a:endParaRPr lang="ko-KR" alt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013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은장기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Silver Chess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컴퓨터장기프로그램</a:t>
                      </a:r>
                      <a:r>
                        <a:rPr lang="en-US" altLang="ko-KR" sz="1400" dirty="0">
                          <a:solidFill>
                            <a:srgbClr val="00B0F0"/>
                          </a:solidFill>
                          <a:latin typeface="바탕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일본장기</a:t>
                      </a:r>
                      <a:r>
                        <a:rPr lang="en-US" altLang="ko-KR" sz="1400" dirty="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군인장기</a:t>
                      </a:r>
                      <a:r>
                        <a:rPr lang="en-US" altLang="ko-KR" sz="1400" dirty="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서양체스 등 </a:t>
                      </a:r>
                      <a:r>
                        <a:rPr lang="ko-KR" altLang="en-US" sz="1400" dirty="0" err="1">
                          <a:solidFill>
                            <a:srgbClr val="00B0F0"/>
                          </a:solidFill>
                          <a:latin typeface="바탕"/>
                        </a:rPr>
                        <a:t>여러종류가</a:t>
                      </a: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 있음</a:t>
                      </a:r>
                      <a:r>
                        <a:rPr lang="en-US" altLang="ko-KR" sz="1400" dirty="0">
                          <a:solidFill>
                            <a:srgbClr val="00B0F0"/>
                          </a:solidFill>
                          <a:latin typeface="바탕"/>
                        </a:rPr>
                        <a:t>)</a:t>
                      </a:r>
                      <a:endParaRPr lang="ko-KR" altLang="en-US" sz="14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주요 연구 현황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단행본 도서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11</a:t>
            </a:fld>
            <a:endParaRPr lang="en-US" altLang="ko-KR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714348" y="1357298"/>
          <a:ext cx="7715304" cy="4643470"/>
        </p:xfrm>
        <a:graphic>
          <a:graphicData uri="http://schemas.openxmlformats.org/drawingml/2006/table">
            <a:tbl>
              <a:tblPr/>
              <a:tblGrid>
                <a:gridCol w="2214578"/>
                <a:gridCol w="1357322"/>
                <a:gridCol w="4143404"/>
              </a:tblGrid>
              <a:tr h="5192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B0F0"/>
                          </a:solidFill>
                          <a:latin typeface="바탕"/>
                        </a:rPr>
                        <a:t>도서명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B0F0"/>
                          </a:solidFill>
                          <a:latin typeface="바탕"/>
                        </a:rPr>
                        <a:t>저자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B0F0"/>
                          </a:solidFill>
                          <a:latin typeface="바탕"/>
                        </a:rPr>
                        <a:t>내용 요약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35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B0F0"/>
                          </a:solidFill>
                          <a:latin typeface="휴먼명조"/>
                        </a:rPr>
                        <a:t>조선어 정보처리</a:t>
                      </a:r>
                      <a:endParaRPr lang="ko-KR" altLang="en-US" sz="16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B0F0"/>
                          </a:solidFill>
                          <a:latin typeface="바탕"/>
                        </a:rPr>
                        <a:t>권종성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B0F0"/>
                          </a:solidFill>
                          <a:latin typeface="바탕"/>
                        </a:rPr>
                        <a:t>조선어 정보처리의 이론적 고찰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B0F0"/>
                          </a:solidFill>
                          <a:latin typeface="바탕"/>
                        </a:rPr>
                        <a:t>실제응용분야인 기계번역 및 정보검색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07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B0F0"/>
                          </a:solidFill>
                          <a:latin typeface="휴먼명조"/>
                        </a:rPr>
                        <a:t>조선어 정보 검색학</a:t>
                      </a:r>
                      <a:endParaRPr lang="ko-KR" altLang="en-US" sz="16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B0F0"/>
                          </a:solidFill>
                          <a:latin typeface="바탕"/>
                        </a:rPr>
                        <a:t>김길연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B0F0"/>
                          </a:solidFill>
                          <a:latin typeface="바탕"/>
                        </a:rPr>
                        <a:t>정보 검색언어와 색인 이론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B0F0"/>
                          </a:solidFill>
                          <a:latin typeface="바탕"/>
                        </a:rPr>
                        <a:t>본문 전문 검색 방법론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2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B0F0"/>
                          </a:solidFill>
                          <a:latin typeface="휴먼명조"/>
                        </a:rPr>
                        <a:t>조선어 글자 공학</a:t>
                      </a:r>
                      <a:endParaRPr lang="ko-KR" altLang="en-US" sz="16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B0F0"/>
                          </a:solidFill>
                          <a:latin typeface="바탕"/>
                        </a:rPr>
                        <a:t>최병수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B0F0"/>
                          </a:solidFill>
                          <a:latin typeface="바탕"/>
                        </a:rPr>
                        <a:t>한글 자동 인식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07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B0F0"/>
                          </a:solidFill>
                          <a:latin typeface="휴먼명조"/>
                        </a:rPr>
                        <a:t>조선어 전자사전 연구</a:t>
                      </a:r>
                      <a:endParaRPr lang="ko-KR" altLang="en-US" sz="16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 smtClean="0">
                          <a:solidFill>
                            <a:srgbClr val="00B0F0"/>
                          </a:solidFill>
                          <a:latin typeface="바탕"/>
                        </a:rPr>
                        <a:t>리승길</a:t>
                      </a:r>
                      <a:endParaRPr lang="en-US" altLang="ko-KR" sz="1600" dirty="0" smtClean="0">
                        <a:solidFill>
                          <a:srgbClr val="00B0F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smtClean="0">
                          <a:solidFill>
                            <a:srgbClr val="00B0F0"/>
                          </a:solidFill>
                          <a:latin typeface="바탕"/>
                        </a:rPr>
                        <a:t>방정호</a:t>
                      </a:r>
                      <a:endParaRPr lang="ko-KR" altLang="en-US" sz="16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B0F0"/>
                          </a:solidFill>
                          <a:latin typeface="바탕"/>
                        </a:rPr>
                        <a:t>전자사전 올림말</a:t>
                      </a:r>
                      <a:r>
                        <a:rPr lang="en-US" altLang="ko-KR" sz="16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600">
                          <a:solidFill>
                            <a:srgbClr val="00B0F0"/>
                          </a:solidFill>
                          <a:latin typeface="바탕"/>
                        </a:rPr>
                        <a:t>탐색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0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B0F0"/>
                          </a:solidFill>
                          <a:latin typeface="휴먼명조"/>
                        </a:rPr>
                        <a:t>조선어 문법 검사 연구</a:t>
                      </a:r>
                      <a:endParaRPr lang="ko-KR" altLang="en-US" sz="16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B0F0"/>
                          </a:solidFill>
                          <a:latin typeface="바탕"/>
                        </a:rPr>
                        <a:t>리승길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B0F0"/>
                          </a:solidFill>
                          <a:latin typeface="바탕"/>
                        </a:rPr>
                        <a:t>문법적 오류 자동 교정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한글 코드 문제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남북 코드 규격 대비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12</a:t>
            </a:fld>
            <a:endParaRPr lang="en-US" altLang="ko-KR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428596" y="1319315"/>
          <a:ext cx="8286808" cy="4968241"/>
        </p:xfrm>
        <a:graphic>
          <a:graphicData uri="http://schemas.openxmlformats.org/drawingml/2006/table">
            <a:tbl>
              <a:tblPr/>
              <a:tblGrid>
                <a:gridCol w="635142"/>
                <a:gridCol w="1222246"/>
                <a:gridCol w="3000396"/>
                <a:gridCol w="1285884"/>
                <a:gridCol w="2143140"/>
              </a:tblGrid>
              <a:tr h="217986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B0F0"/>
                          </a:solidFill>
                          <a:latin typeface="바탕"/>
                        </a:rPr>
                        <a:t>남 한</a:t>
                      </a: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북 한</a:t>
                      </a: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981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연도</a:t>
                      </a: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규격 번호</a:t>
                      </a: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B0F0"/>
                          </a:solidFill>
                          <a:latin typeface="바탕"/>
                        </a:rPr>
                        <a:t>내 용</a:t>
                      </a: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B0F0"/>
                          </a:solidFill>
                          <a:latin typeface="바탕"/>
                        </a:rPr>
                        <a:t>규격번호</a:t>
                      </a: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내 용</a:t>
                      </a: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1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1974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년</a:t>
                      </a: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KSC 5601-1974</a:t>
                      </a:r>
                      <a:endParaRPr lang="en-US" sz="12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한글 자모 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51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자에 코드 부여</a:t>
                      </a: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1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1977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년</a:t>
                      </a: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KSC 5714-1977</a:t>
                      </a:r>
                      <a:endParaRPr 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한자 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7,200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자에 코드 부여</a:t>
                      </a: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84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1982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년</a:t>
                      </a: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KSC 5601-1982</a:t>
                      </a:r>
                      <a:endParaRPr 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KSC 5619-1982</a:t>
                      </a:r>
                      <a:endParaRPr 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2</a:t>
                      </a:r>
                      <a:r>
                        <a:rPr lang="ko-KR" altLang="en-US" sz="12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바이트 조합형</a:t>
                      </a:r>
                      <a:endParaRPr lang="ko-KR" altLang="en-US" sz="12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B0F0"/>
                          </a:solidFill>
                          <a:latin typeface="바탕"/>
                        </a:rPr>
                        <a:t>완성형</a:t>
                      </a:r>
                      <a:r>
                        <a:rPr lang="en-US" altLang="ko-KR" sz="1200" dirty="0">
                          <a:solidFill>
                            <a:srgbClr val="00B0F0"/>
                          </a:solidFill>
                          <a:latin typeface="바탕"/>
                        </a:rPr>
                        <a:t>(</a:t>
                      </a:r>
                      <a:r>
                        <a:rPr lang="ko-KR" altLang="en-US" sz="1200" dirty="0">
                          <a:solidFill>
                            <a:srgbClr val="00B0F0"/>
                          </a:solidFill>
                          <a:latin typeface="바탕"/>
                        </a:rPr>
                        <a:t>한글 </a:t>
                      </a:r>
                      <a:r>
                        <a:rPr lang="en-US" altLang="ko-KR" sz="1200" dirty="0">
                          <a:solidFill>
                            <a:srgbClr val="00B0F0"/>
                          </a:solidFill>
                          <a:latin typeface="바탕"/>
                        </a:rPr>
                        <a:t>1,316</a:t>
                      </a:r>
                      <a:r>
                        <a:rPr lang="ko-KR" altLang="en-US" sz="1200" dirty="0">
                          <a:solidFill>
                            <a:srgbClr val="00B0F0"/>
                          </a:solidFill>
                          <a:latin typeface="바탕"/>
                        </a:rPr>
                        <a:t>자</a:t>
                      </a:r>
                      <a:r>
                        <a:rPr lang="en-US" altLang="ko-KR" sz="1200" dirty="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200" dirty="0">
                          <a:solidFill>
                            <a:srgbClr val="00B0F0"/>
                          </a:solidFill>
                          <a:latin typeface="바탕"/>
                        </a:rPr>
                        <a:t>한자 </a:t>
                      </a:r>
                      <a:r>
                        <a:rPr lang="en-US" altLang="ko-KR" sz="1200" dirty="0">
                          <a:solidFill>
                            <a:srgbClr val="00B0F0"/>
                          </a:solidFill>
                          <a:latin typeface="바탕"/>
                        </a:rPr>
                        <a:t>1,692</a:t>
                      </a:r>
                      <a:r>
                        <a:rPr lang="ko-KR" altLang="en-US" sz="1200" dirty="0">
                          <a:solidFill>
                            <a:srgbClr val="00B0F0"/>
                          </a:solidFill>
                          <a:latin typeface="바탕"/>
                        </a:rPr>
                        <a:t>자</a:t>
                      </a:r>
                      <a:r>
                        <a:rPr lang="en-US" altLang="ko-KR" sz="1200" dirty="0">
                          <a:solidFill>
                            <a:srgbClr val="00B0F0"/>
                          </a:solidFill>
                          <a:latin typeface="바탕"/>
                        </a:rPr>
                        <a:t>)</a:t>
                      </a:r>
                      <a:endParaRPr lang="ko-KR" altLang="en-US" sz="12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1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1987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년</a:t>
                      </a: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KSC 5601-1987</a:t>
                      </a:r>
                      <a:endParaRPr 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완성형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(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한글 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2,350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자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한자 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4,888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자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)</a:t>
                      </a: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96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1991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년</a:t>
                      </a: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KSC 5657-1991</a:t>
                      </a:r>
                      <a:endParaRPr 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완성형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(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한글 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1,930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자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옛한글 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1,673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자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한자 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2,865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자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)</a:t>
                      </a: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1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1992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년</a:t>
                      </a: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KSC 5601-1992</a:t>
                      </a:r>
                      <a:endParaRPr 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2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바이트 조합형을 복수표준화</a:t>
                      </a: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19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1993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년</a:t>
                      </a: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국규 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9566-93</a:t>
                      </a: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제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1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수준의 한글 음절자 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2420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자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한자는 不明</a:t>
                      </a: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1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1995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년</a:t>
                      </a: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KSC5700-1995</a:t>
                      </a:r>
                      <a:endParaRPr 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완성형 한글 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11,172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자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조합형 자모 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334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자</a:t>
                      </a: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6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1998</a:t>
                      </a: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년</a:t>
                      </a: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B0F0"/>
                          </a:solidFill>
                          <a:latin typeface="바탕"/>
                        </a:rPr>
                        <a:t>국규 </a:t>
                      </a:r>
                      <a:r>
                        <a:rPr lang="en-US" altLang="ko-KR" sz="1200">
                          <a:solidFill>
                            <a:srgbClr val="00B0F0"/>
                          </a:solidFill>
                          <a:latin typeface="바탕"/>
                        </a:rPr>
                        <a:t>9566-98</a:t>
                      </a:r>
                      <a:endParaRPr lang="ko-KR" altLang="en-US" sz="12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B0F0"/>
                          </a:solidFill>
                          <a:latin typeface="바탕"/>
                        </a:rPr>
                        <a:t>한글 </a:t>
                      </a:r>
                      <a:r>
                        <a:rPr lang="en-US" altLang="ko-KR" sz="1200" dirty="0">
                          <a:solidFill>
                            <a:srgbClr val="00B0F0"/>
                          </a:solidFill>
                          <a:latin typeface="바탕"/>
                        </a:rPr>
                        <a:t>2,679</a:t>
                      </a:r>
                      <a:r>
                        <a:rPr lang="ko-KR" altLang="en-US" sz="1200" dirty="0" smtClean="0">
                          <a:solidFill>
                            <a:srgbClr val="00B0F0"/>
                          </a:solidFill>
                          <a:latin typeface="바탕"/>
                        </a:rPr>
                        <a:t>자 한자 </a:t>
                      </a:r>
                      <a:r>
                        <a:rPr lang="en-US" altLang="ko-KR" sz="1200" dirty="0">
                          <a:solidFill>
                            <a:srgbClr val="00B0F0"/>
                          </a:solidFill>
                          <a:latin typeface="바탕"/>
                        </a:rPr>
                        <a:t>4,653</a:t>
                      </a:r>
                      <a:r>
                        <a:rPr lang="ko-KR" altLang="en-US" sz="1200" dirty="0">
                          <a:solidFill>
                            <a:srgbClr val="00B0F0"/>
                          </a:solidFill>
                          <a:latin typeface="바탕"/>
                        </a:rPr>
                        <a:t>자</a:t>
                      </a:r>
                    </a:p>
                  </a:txBody>
                  <a:tcPr marL="15585" marR="15585" marT="15585" marB="15585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말뭉치</a:t>
            </a:r>
            <a:r>
              <a:rPr lang="en-US" altLang="ko-KR" dirty="0" smtClean="0"/>
              <a:t>(corpus)</a:t>
            </a:r>
            <a:r>
              <a:rPr lang="ko-KR" altLang="en-US" dirty="0" smtClean="0"/>
              <a:t> 구축 현황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4800" y="1219200"/>
            <a:ext cx="8382000" cy="2286000"/>
          </a:xfrm>
        </p:spPr>
        <p:txBody>
          <a:bodyPr/>
          <a:lstStyle/>
          <a:p>
            <a:r>
              <a:rPr lang="ko-KR" altLang="en-US" dirty="0" smtClean="0"/>
              <a:t>조선어빈도수사전</a:t>
            </a:r>
            <a:r>
              <a:rPr lang="en-US" altLang="ko-KR" dirty="0" smtClean="0"/>
              <a:t>(1993), </a:t>
            </a:r>
            <a:r>
              <a:rPr lang="ko-KR" altLang="en-US" sz="1800" dirty="0" smtClean="0"/>
              <a:t>과학백과사전종합출판사</a:t>
            </a:r>
            <a:endParaRPr lang="en-US" altLang="ko-KR" sz="1800" dirty="0" smtClean="0"/>
          </a:p>
          <a:p>
            <a:pPr lvl="1"/>
            <a:r>
              <a:rPr lang="ko-KR" altLang="en-US" dirty="0" smtClean="0"/>
              <a:t>자모자 빈도수 </a:t>
            </a:r>
            <a:r>
              <a:rPr lang="en-US" altLang="ko-KR" dirty="0" smtClean="0"/>
              <a:t>:</a:t>
            </a:r>
            <a:r>
              <a:rPr lang="ko-KR" altLang="en-US" dirty="0" smtClean="0"/>
              <a:t>  </a:t>
            </a:r>
            <a:r>
              <a:rPr lang="en-US" altLang="ko-KR" dirty="0" smtClean="0"/>
              <a:t>1,096,856</a:t>
            </a:r>
            <a:r>
              <a:rPr lang="ko-KR" altLang="en-US" dirty="0" smtClean="0"/>
              <a:t>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음절 빈도수 </a:t>
            </a:r>
            <a:r>
              <a:rPr lang="en-US" altLang="ko-KR" dirty="0" smtClean="0"/>
              <a:t>: 463,010</a:t>
            </a:r>
            <a:r>
              <a:rPr lang="ko-KR" altLang="en-US" dirty="0" smtClean="0"/>
              <a:t>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토 빈도수 사전 </a:t>
            </a:r>
            <a:r>
              <a:rPr lang="en-US" altLang="ko-KR" dirty="0" smtClean="0"/>
              <a:t>:</a:t>
            </a:r>
            <a:r>
              <a:rPr lang="ko-KR" altLang="en-US" dirty="0" smtClean="0"/>
              <a:t> </a:t>
            </a:r>
            <a:r>
              <a:rPr lang="en-US" altLang="ko-KR" dirty="0" smtClean="0"/>
              <a:t>656,691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B26E54-81A7-4AB7-A958-13A7DE6B1F3F}" type="slidenum">
              <a:rPr lang="en-US" altLang="ko-KR" smtClean="0"/>
              <a:pPr/>
              <a:t>13</a:t>
            </a:fld>
            <a:endParaRPr lang="en-US" altLang="ko-KR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838200" y="3581400"/>
          <a:ext cx="7239000" cy="2743200"/>
        </p:xfrm>
        <a:graphic>
          <a:graphicData uri="http://schemas.openxmlformats.org/drawingml/2006/table">
            <a:tbl>
              <a:tblPr/>
              <a:tblGrid>
                <a:gridCol w="3619500"/>
                <a:gridCol w="3619500"/>
              </a:tblGrid>
              <a:tr h="685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chemeClr val="tx2"/>
                          </a:solidFill>
                          <a:latin typeface="바탕"/>
                        </a:rPr>
                        <a:t>문학 예술 본문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latin typeface="바탕"/>
                          <a:ea typeface="바탕"/>
                        </a:rPr>
                        <a:t>441,229(96,194</a:t>
                      </a:r>
                      <a:r>
                        <a:rPr lang="en-US" sz="1800" dirty="0" smtClean="0">
                          <a:solidFill>
                            <a:schemeClr val="tx2"/>
                          </a:solidFill>
                          <a:latin typeface="바탕"/>
                          <a:ea typeface="바탕"/>
                        </a:rPr>
                        <a:t>) </a:t>
                      </a:r>
                      <a:r>
                        <a:rPr lang="ko-KR" altLang="en-US" sz="1800" dirty="0" smtClean="0">
                          <a:solidFill>
                            <a:schemeClr val="tx2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en-US" sz="1800" dirty="0">
                        <a:solidFill>
                          <a:schemeClr val="tx2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chemeClr val="tx2"/>
                          </a:solidFill>
                          <a:latin typeface="바탕"/>
                        </a:rPr>
                        <a:t>사회 정치 본문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latin typeface="바탕"/>
                          <a:ea typeface="바탕"/>
                        </a:rPr>
                        <a:t>275,710(225,024</a:t>
                      </a:r>
                      <a:r>
                        <a:rPr lang="en-US" sz="1800" dirty="0" smtClean="0">
                          <a:solidFill>
                            <a:schemeClr val="tx2"/>
                          </a:solidFill>
                          <a:latin typeface="바탕"/>
                          <a:ea typeface="바탕"/>
                        </a:rPr>
                        <a:t>) </a:t>
                      </a:r>
                      <a:r>
                        <a:rPr lang="ko-KR" altLang="en-US" sz="1800" dirty="0" smtClean="0">
                          <a:solidFill>
                            <a:schemeClr val="tx2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en-US" sz="1800" dirty="0">
                        <a:solidFill>
                          <a:schemeClr val="tx2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chemeClr val="tx2"/>
                          </a:solidFill>
                          <a:latin typeface="바탕"/>
                        </a:rPr>
                        <a:t>신문 보도 본문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  <a:latin typeface="바탕"/>
                          <a:ea typeface="바탕"/>
                        </a:rPr>
                        <a:t>225,285 </a:t>
                      </a:r>
                      <a:r>
                        <a:rPr lang="ko-KR" altLang="en-US" sz="1800" dirty="0" smtClean="0">
                          <a:solidFill>
                            <a:schemeClr val="tx2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en-US" sz="1800" dirty="0">
                        <a:solidFill>
                          <a:schemeClr val="tx2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chemeClr val="tx2"/>
                          </a:solidFill>
                          <a:latin typeface="바탕"/>
                        </a:rPr>
                        <a:t>과학 기술 본문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latin typeface="바탕"/>
                          <a:ea typeface="바탕"/>
                        </a:rPr>
                        <a:t>105,152(141,792</a:t>
                      </a:r>
                      <a:r>
                        <a:rPr lang="en-US" sz="1800" dirty="0" smtClean="0">
                          <a:solidFill>
                            <a:schemeClr val="tx2"/>
                          </a:solidFill>
                          <a:latin typeface="바탕"/>
                          <a:ea typeface="바탕"/>
                        </a:rPr>
                        <a:t>) </a:t>
                      </a:r>
                      <a:r>
                        <a:rPr lang="ko-KR" altLang="en-US" sz="1800" dirty="0" smtClean="0">
                          <a:solidFill>
                            <a:schemeClr val="tx2"/>
                          </a:solidFill>
                          <a:latin typeface="바탕"/>
                          <a:ea typeface="바탕"/>
                        </a:rPr>
                        <a:t>개</a:t>
                      </a:r>
                      <a:endParaRPr lang="en-US" sz="1800" dirty="0">
                        <a:solidFill>
                          <a:schemeClr val="tx2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ymiso@jj.ac.kr</a:t>
            </a:r>
          </a:p>
        </p:txBody>
      </p:sp>
      <p:sp>
        <p:nvSpPr>
          <p:cNvPr id="19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17. Mar. 2006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ea typeface="굴림" pitchFamily="50" charset="-127"/>
              </a:rPr>
              <a:t>남한의 국어 정보화 현황</a:t>
            </a:r>
            <a:endParaRPr lang="ko-KR" altLang="en-US" dirty="0">
              <a:ea typeface="굴림" pitchFamily="50" charset="-127"/>
            </a:endParaRPr>
          </a:p>
        </p:txBody>
      </p:sp>
      <p:sp>
        <p:nvSpPr>
          <p:cNvPr id="35845" name="AutoShape 5"/>
          <p:cNvSpPr>
            <a:spLocks noChangeArrowheads="1"/>
          </p:cNvSpPr>
          <p:nvPr/>
        </p:nvSpPr>
        <p:spPr bwMode="gray">
          <a:xfrm>
            <a:off x="2168525" y="1444100"/>
            <a:ext cx="5473700" cy="360362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gray">
          <a:xfrm>
            <a:off x="2182813" y="2299762"/>
            <a:ext cx="5473700" cy="3603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gray">
          <a:xfrm>
            <a:off x="2490788" y="1404412"/>
            <a:ext cx="4935537" cy="46672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 eaLnBrk="1" latinLnBrk="1" hangingPunct="1">
              <a:buFontTx/>
              <a:buNone/>
            </a:pPr>
            <a:r>
              <a:rPr kumimoji="1" lang="en-US" altLang="ko-KR" sz="2400" dirty="0" smtClean="0">
                <a:solidFill>
                  <a:schemeClr val="bg1"/>
                </a:solidFill>
                <a:latin typeface="Verdana" pitchFamily="34" charset="0"/>
              </a:rPr>
              <a:t>21</a:t>
            </a:r>
            <a:r>
              <a:rPr kumimoji="1" lang="ko-KR" altLang="en-US" sz="2400" dirty="0" smtClean="0">
                <a:solidFill>
                  <a:schemeClr val="bg1"/>
                </a:solidFill>
                <a:latin typeface="Verdana" pitchFamily="34" charset="0"/>
              </a:rPr>
              <a:t>세기 세종계획 자료</a:t>
            </a:r>
            <a:endParaRPr kumimoji="1" lang="ko-KR" altLang="en-US" sz="2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gray">
          <a:xfrm>
            <a:off x="2490788" y="2241025"/>
            <a:ext cx="4949825" cy="46672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 eaLnBrk="1" latinLnBrk="1" hangingPunct="1">
              <a:buFontTx/>
              <a:buNone/>
            </a:pPr>
            <a:r>
              <a:rPr kumimoji="1" lang="ko-KR" altLang="en-US" sz="2400" dirty="0" smtClean="0">
                <a:solidFill>
                  <a:schemeClr val="bg1"/>
                </a:solidFill>
                <a:latin typeface="Verdana" pitchFamily="34" charset="0"/>
              </a:rPr>
              <a:t>디지털 언어 지도 시스템</a:t>
            </a:r>
            <a:endParaRPr kumimoji="1" lang="en-US" altLang="ko-KR" sz="2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5852" name="Oval 12"/>
          <p:cNvSpPr>
            <a:spLocks noChangeArrowheads="1"/>
          </p:cNvSpPr>
          <p:nvPr/>
        </p:nvSpPr>
        <p:spPr bwMode="gray">
          <a:xfrm>
            <a:off x="1828800" y="1288525"/>
            <a:ext cx="647700" cy="6477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0" scaled="1"/>
          </a:gradFill>
          <a:ln w="57150">
            <a:noFill/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latinLnBrk="1" hangingPunct="1">
              <a:buFontTx/>
              <a:buNone/>
            </a:pPr>
            <a:r>
              <a:rPr kumimoji="1" lang="en-US" altLang="ko-KR" sz="2800" b="1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1</a:t>
            </a:r>
          </a:p>
        </p:txBody>
      </p:sp>
      <p:sp>
        <p:nvSpPr>
          <p:cNvPr id="35853" name="Oval 13"/>
          <p:cNvSpPr>
            <a:spLocks noChangeArrowheads="1"/>
          </p:cNvSpPr>
          <p:nvPr/>
        </p:nvSpPr>
        <p:spPr bwMode="gray">
          <a:xfrm>
            <a:off x="1828800" y="2080687"/>
            <a:ext cx="647700" cy="6477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57150">
            <a:noFill/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latinLnBrk="1" hangingPunct="1">
              <a:buFontTx/>
              <a:buNone/>
            </a:pPr>
            <a:r>
              <a:rPr kumimoji="1" lang="en-US" altLang="ko-KR" sz="2800" b="1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2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828800" y="2945875"/>
            <a:ext cx="5813425" cy="647700"/>
            <a:chOff x="1152" y="2219"/>
            <a:chExt cx="3662" cy="408"/>
          </a:xfrm>
        </p:grpSpPr>
        <p:sp>
          <p:nvSpPr>
            <p:cNvPr id="35847" name="AutoShape 7"/>
            <p:cNvSpPr>
              <a:spLocks noChangeArrowheads="1"/>
            </p:cNvSpPr>
            <p:nvPr/>
          </p:nvSpPr>
          <p:spPr bwMode="gray">
            <a:xfrm>
              <a:off x="1366" y="2348"/>
              <a:ext cx="3448" cy="227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5850" name="AutoShape 10">
              <a:hlinkClick r:id="rId2" action="ppaction://hlinksldjump"/>
            </p:cNvPr>
            <p:cNvSpPr>
              <a:spLocks noChangeArrowheads="1"/>
            </p:cNvSpPr>
            <p:nvPr/>
          </p:nvSpPr>
          <p:spPr bwMode="gray">
            <a:xfrm>
              <a:off x="1569" y="2303"/>
              <a:ext cx="3109" cy="294"/>
            </a:xfrm>
            <a:prstGeom prst="roundRect">
              <a:avLst>
                <a:gd name="adj" fmla="val 16667"/>
              </a:avLst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latinLnBrk="1" hangingPunct="1">
                <a:buFontTx/>
                <a:buNone/>
              </a:pPr>
              <a:r>
                <a:rPr kumimoji="1" lang="ko-KR" altLang="en-US" sz="2400" dirty="0" smtClean="0">
                  <a:solidFill>
                    <a:schemeClr val="bg1"/>
                  </a:solidFill>
                  <a:latin typeface="Verdana" pitchFamily="34" charset="0"/>
                </a:rPr>
                <a:t>신</a:t>
              </a:r>
              <a:r>
                <a:rPr kumimoji="1" lang="en-US" altLang="ko-KR" sz="2400" dirty="0" smtClean="0">
                  <a:solidFill>
                    <a:schemeClr val="bg1"/>
                  </a:solidFill>
                  <a:latin typeface="Verdana" pitchFamily="34" charset="0"/>
                </a:rPr>
                <a:t>(</a:t>
              </a:r>
              <a:r>
                <a:rPr kumimoji="1" lang="ko-KR" altLang="en-US" sz="2400" dirty="0" smtClean="0">
                  <a:solidFill>
                    <a:schemeClr val="bg1"/>
                  </a:solidFill>
                  <a:latin typeface="Verdana" pitchFamily="34" charset="0"/>
                </a:rPr>
                <a:t>조</a:t>
              </a:r>
              <a:r>
                <a:rPr kumimoji="1" lang="en-US" altLang="ko-KR" sz="2400" dirty="0" smtClean="0">
                  <a:solidFill>
                    <a:schemeClr val="bg1"/>
                  </a:solidFill>
                  <a:latin typeface="Verdana" pitchFamily="34" charset="0"/>
                </a:rPr>
                <a:t>)</a:t>
              </a:r>
              <a:r>
                <a:rPr kumimoji="1" lang="ko-KR" altLang="en-US" sz="2400" dirty="0" smtClean="0">
                  <a:solidFill>
                    <a:schemeClr val="bg1"/>
                  </a:solidFill>
                  <a:latin typeface="Verdana" pitchFamily="34" charset="0"/>
                </a:rPr>
                <a:t>어 조사 도구</a:t>
              </a:r>
              <a:endParaRPr kumimoji="1" lang="ko-KR" altLang="en-US" sz="2400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35854" name="Oval 14"/>
            <p:cNvSpPr>
              <a:spLocks noChangeArrowheads="1"/>
            </p:cNvSpPr>
            <p:nvPr/>
          </p:nvSpPr>
          <p:spPr bwMode="gray">
            <a:xfrm>
              <a:off x="1152" y="2219"/>
              <a:ext cx="408" cy="408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0" scaled="1"/>
            </a:gradFill>
            <a:ln w="57150">
              <a:noFill/>
              <a:round/>
              <a:headEnd/>
              <a:tailEnd/>
            </a:ln>
            <a:effectLst>
              <a:outerShdw dist="107763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 eaLnBrk="1" latinLnBrk="1" hangingPunct="1">
                <a:buFontTx/>
                <a:buNone/>
              </a:pPr>
              <a:r>
                <a:rPr kumimoji="1" lang="en-US" altLang="ko-KR" sz="2800" b="1">
                  <a:solidFill>
                    <a:schemeClr val="tx1"/>
                  </a:solidFill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3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828800" y="3880912"/>
            <a:ext cx="5813425" cy="647700"/>
            <a:chOff x="1152" y="2808"/>
            <a:chExt cx="3662" cy="408"/>
          </a:xfrm>
        </p:grpSpPr>
        <p:sp>
          <p:nvSpPr>
            <p:cNvPr id="35844" name="AutoShape 4"/>
            <p:cNvSpPr>
              <a:spLocks noChangeArrowheads="1"/>
            </p:cNvSpPr>
            <p:nvPr/>
          </p:nvSpPr>
          <p:spPr bwMode="gray">
            <a:xfrm>
              <a:off x="1366" y="2901"/>
              <a:ext cx="3448" cy="227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5851" name="AutoShape 11">
              <a:hlinkClick r:id="rId3" action="ppaction://hlinksldjump"/>
            </p:cNvPr>
            <p:cNvSpPr>
              <a:spLocks noChangeArrowheads="1"/>
            </p:cNvSpPr>
            <p:nvPr/>
          </p:nvSpPr>
          <p:spPr bwMode="gray">
            <a:xfrm>
              <a:off x="1617" y="2865"/>
              <a:ext cx="3112" cy="294"/>
            </a:xfrm>
            <a:prstGeom prst="roundRect">
              <a:avLst>
                <a:gd name="adj" fmla="val 16667"/>
              </a:avLst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latinLnBrk="1" hangingPunct="1">
                <a:buFontTx/>
                <a:buNone/>
              </a:pPr>
              <a:r>
                <a:rPr kumimoji="1" lang="ko-KR" altLang="en-US" sz="2400" dirty="0" smtClean="0">
                  <a:solidFill>
                    <a:schemeClr val="bg1"/>
                  </a:solidFill>
                  <a:latin typeface="Verdana" pitchFamily="34" charset="0"/>
                </a:rPr>
                <a:t>음성자료 처리 도구 개발</a:t>
              </a:r>
              <a:endParaRPr kumimoji="1" lang="en-US" altLang="ko-KR" sz="2400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35855" name="Oval 15"/>
            <p:cNvSpPr>
              <a:spLocks noChangeArrowheads="1"/>
            </p:cNvSpPr>
            <p:nvPr/>
          </p:nvSpPr>
          <p:spPr bwMode="gray">
            <a:xfrm>
              <a:off x="1152" y="2808"/>
              <a:ext cx="408" cy="408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0"/>
                    <a:invGamma/>
                  </a:schemeClr>
                </a:gs>
              </a:gsLst>
              <a:lin ang="0" scaled="1"/>
            </a:gradFill>
            <a:ln w="57150">
              <a:noFill/>
              <a:round/>
              <a:headEnd/>
              <a:tailEnd/>
            </a:ln>
            <a:effectLst>
              <a:outerShdw dist="107763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 eaLnBrk="1" latinLnBrk="1" hangingPunct="1">
                <a:buFontTx/>
                <a:buNone/>
              </a:pPr>
              <a:r>
                <a:rPr kumimoji="1" lang="en-US" altLang="ko-KR" sz="2800" b="1">
                  <a:solidFill>
                    <a:schemeClr val="tx1"/>
                  </a:solidFill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4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828800" y="4757212"/>
            <a:ext cx="5813425" cy="647700"/>
            <a:chOff x="1152" y="2808"/>
            <a:chExt cx="3662" cy="408"/>
          </a:xfrm>
        </p:grpSpPr>
        <p:sp>
          <p:nvSpPr>
            <p:cNvPr id="21" name="AutoShape 4"/>
            <p:cNvSpPr>
              <a:spLocks noChangeArrowheads="1"/>
            </p:cNvSpPr>
            <p:nvPr/>
          </p:nvSpPr>
          <p:spPr bwMode="gray">
            <a:xfrm>
              <a:off x="1366" y="2901"/>
              <a:ext cx="3448" cy="227"/>
            </a:xfrm>
            <a:prstGeom prst="roundRect">
              <a:avLst>
                <a:gd name="adj" fmla="val 16667"/>
              </a:avLst>
            </a:prstGeom>
            <a:solidFill>
              <a:srgbClr val="CC66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" name="AutoShape 11">
              <a:hlinkClick r:id="rId3" action="ppaction://hlinksldjump"/>
            </p:cNvPr>
            <p:cNvSpPr>
              <a:spLocks noChangeArrowheads="1"/>
            </p:cNvSpPr>
            <p:nvPr/>
          </p:nvSpPr>
          <p:spPr bwMode="gray">
            <a:xfrm>
              <a:off x="1632" y="2856"/>
              <a:ext cx="3112" cy="294"/>
            </a:xfrm>
            <a:prstGeom prst="roundRect">
              <a:avLst>
                <a:gd name="adj" fmla="val 16667"/>
              </a:avLst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latinLnBrk="1" hangingPunct="1">
                <a:buFontTx/>
                <a:buNone/>
              </a:pPr>
              <a:r>
                <a:rPr kumimoji="1" lang="ko-KR" altLang="en-US" sz="2400" dirty="0" smtClean="0">
                  <a:solidFill>
                    <a:schemeClr val="bg1"/>
                  </a:solidFill>
                  <a:latin typeface="Verdana" pitchFamily="34" charset="0"/>
                </a:rPr>
                <a:t>겨레말 </a:t>
              </a:r>
              <a:r>
                <a:rPr kumimoji="1" lang="ko-KR" altLang="en-US" sz="2400" dirty="0" err="1" smtClean="0">
                  <a:solidFill>
                    <a:schemeClr val="bg1"/>
                  </a:solidFill>
                  <a:latin typeface="Verdana" pitchFamily="34" charset="0"/>
                </a:rPr>
                <a:t>큰사전</a:t>
              </a:r>
              <a:r>
                <a:rPr kumimoji="1" lang="ko-KR" altLang="en-US" sz="2400" dirty="0" smtClean="0">
                  <a:solidFill>
                    <a:schemeClr val="bg1"/>
                  </a:solidFill>
                  <a:latin typeface="Verdana" pitchFamily="34" charset="0"/>
                </a:rPr>
                <a:t> 편찬 사업</a:t>
              </a:r>
              <a:endParaRPr kumimoji="1" lang="en-US" altLang="ko-KR" sz="2400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23" name="Oval 15"/>
            <p:cNvSpPr>
              <a:spLocks noChangeArrowheads="1"/>
            </p:cNvSpPr>
            <p:nvPr/>
          </p:nvSpPr>
          <p:spPr bwMode="gray">
            <a:xfrm>
              <a:off x="1152" y="2808"/>
              <a:ext cx="408" cy="408"/>
            </a:xfrm>
            <a:prstGeom prst="ellipse">
              <a:avLst/>
            </a:prstGeom>
            <a:gradFill flip="none" rotWithShape="1">
              <a:gsLst>
                <a:gs pos="0">
                  <a:srgbClr val="CC66FF">
                    <a:tint val="66000"/>
                    <a:satMod val="160000"/>
                  </a:srgbClr>
                </a:gs>
                <a:gs pos="50000">
                  <a:srgbClr val="CC66FF">
                    <a:tint val="44500"/>
                    <a:satMod val="160000"/>
                  </a:srgbClr>
                </a:gs>
                <a:gs pos="100000">
                  <a:srgbClr val="CC66FF">
                    <a:tint val="23500"/>
                    <a:satMod val="160000"/>
                  </a:srgbClr>
                </a:gs>
              </a:gsLst>
              <a:lin ang="0" scaled="1"/>
              <a:tileRect/>
            </a:gradFill>
            <a:ln w="57150">
              <a:noFill/>
              <a:round/>
              <a:headEnd/>
              <a:tailEnd/>
            </a:ln>
            <a:effectLst>
              <a:outerShdw dist="107763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 eaLnBrk="1" latinLnBrk="1" hangingPunct="1">
                <a:buFontTx/>
                <a:buNone/>
              </a:pPr>
              <a:r>
                <a:rPr kumimoji="1" lang="en-US" altLang="ko-KR" sz="2800" b="1" dirty="0" smtClean="0">
                  <a:solidFill>
                    <a:schemeClr val="tx1"/>
                  </a:solidFill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5</a:t>
              </a:r>
              <a:endParaRPr kumimoji="1" lang="en-US" altLang="ko-KR" sz="2800" b="1" dirty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369907" y="6005732"/>
            <a:ext cx="5192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200" b="1" dirty="0" smtClean="0"/>
              <a:t>* </a:t>
            </a:r>
            <a:r>
              <a:rPr lang="ko-KR" altLang="en-US" sz="1200" b="1" dirty="0" smtClean="0"/>
              <a:t>북한 정보화 자료는 박찬모 교수 조사 결과를 홍윤표 교수가 수정한 것임 </a:t>
            </a:r>
            <a:r>
              <a:rPr lang="en-US" altLang="ko-KR" sz="1200" b="1" dirty="0" smtClean="0"/>
              <a:t>*</a:t>
            </a:r>
            <a:endParaRPr lang="ko-KR" alt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21</a:t>
            </a:r>
            <a:r>
              <a:rPr lang="ko-KR" altLang="en-US" dirty="0" smtClean="0"/>
              <a:t>세기 세종계획 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기초 자료</a:t>
            </a:r>
            <a:r>
              <a:rPr lang="en-US" altLang="ko-KR" sz="1800" dirty="0" smtClean="0"/>
              <a:t>)</a:t>
            </a:r>
            <a:endParaRPr lang="ko-KR" altLang="en-US" sz="18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15</a:t>
            </a:fld>
            <a:endParaRPr lang="en-US" altLang="ko-KR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762000" y="1143000"/>
          <a:ext cx="7848599" cy="4952997"/>
        </p:xfrm>
        <a:graphic>
          <a:graphicData uri="http://schemas.openxmlformats.org/drawingml/2006/table">
            <a:tbl>
              <a:tblPr/>
              <a:tblGrid>
                <a:gridCol w="1569720"/>
                <a:gridCol w="1357373"/>
                <a:gridCol w="1640502"/>
                <a:gridCol w="1640502"/>
                <a:gridCol w="1640502"/>
              </a:tblGrid>
              <a:tr h="550333"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세종계획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B0F0"/>
                          </a:solidFill>
                          <a:latin typeface="바탕"/>
                        </a:rPr>
                        <a:t>원시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B0F0"/>
                          </a:solidFill>
                          <a:latin typeface="바탕"/>
                        </a:rPr>
                        <a:t>문어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60,558,573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63,899,412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3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B0F0"/>
                          </a:solidFill>
                          <a:latin typeface="바탕"/>
                        </a:rPr>
                        <a:t>구어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3,340,839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503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분석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B0F0"/>
                          </a:solidFill>
                          <a:latin typeface="바탕"/>
                        </a:rPr>
                        <a:t>형태분석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15,226,186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28,697,043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3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B0F0"/>
                          </a:solidFill>
                          <a:latin typeface="바탕"/>
                        </a:rPr>
                        <a:t>의미분석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12,642,725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503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B0F0"/>
                          </a:solidFill>
                          <a:latin typeface="바탕"/>
                        </a:rPr>
                        <a:t>구문분석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826,127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503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KAIST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원시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B0F0"/>
                          </a:solidFill>
                          <a:latin typeface="바탕"/>
                        </a:rPr>
                        <a:t>현대문어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30,968,994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50333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>
                          <a:solidFill>
                            <a:srgbClr val="00B0F0"/>
                          </a:solidFill>
                          <a:latin typeface="바탕"/>
                        </a:rPr>
                        <a:t>국립국어원</a:t>
                      </a:r>
                      <a:endParaRPr lang="ko-KR" alt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원시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현대문어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36,029,885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503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역사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6,043,507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503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구비문학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2,207,758</a:t>
                      </a:r>
                      <a:endParaRPr 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21</a:t>
            </a:r>
            <a:r>
              <a:rPr lang="ko-KR" altLang="en-US" dirty="0" smtClean="0"/>
              <a:t>세기 세종계획 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특수 자료</a:t>
            </a:r>
            <a:r>
              <a:rPr lang="en-US" altLang="ko-KR" sz="1800" dirty="0" smtClean="0"/>
              <a:t>)</a:t>
            </a:r>
            <a:endParaRPr lang="ko-KR" altLang="en-US" sz="18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16</a:t>
            </a:fld>
            <a:endParaRPr lang="en-US" altLang="ko-KR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838200" y="1066800"/>
          <a:ext cx="7543801" cy="5105400"/>
        </p:xfrm>
        <a:graphic>
          <a:graphicData uri="http://schemas.openxmlformats.org/drawingml/2006/table">
            <a:tbl>
              <a:tblPr/>
              <a:tblGrid>
                <a:gridCol w="2348571"/>
                <a:gridCol w="2681283"/>
                <a:gridCol w="2513947"/>
              </a:tblGrid>
              <a:tr h="510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구 분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B0F0"/>
                          </a:solidFill>
                          <a:latin typeface="바탕"/>
                        </a:rPr>
                        <a:t>원 시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B0F0"/>
                          </a:solidFill>
                          <a:latin typeface="바탕"/>
                        </a:rPr>
                        <a:t>형태분석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구비문학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2,263,967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0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구어전사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3,671,322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1,008,681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>
                          <a:solidFill>
                            <a:srgbClr val="00B0F0"/>
                          </a:solidFill>
                          <a:latin typeface="바탕"/>
                        </a:rPr>
                        <a:t>한영병렬</a:t>
                      </a:r>
                      <a:endParaRPr lang="ko-KR" alt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4,753,522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1,009,715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한일병렬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1,101,878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299,615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B0F0"/>
                          </a:solidFill>
                          <a:latin typeface="바탕"/>
                        </a:rPr>
                        <a:t>북한해외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9,505,616</a:t>
                      </a:r>
                      <a:endParaRPr 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1,622,337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B0F0"/>
                          </a:solidFill>
                          <a:latin typeface="바탕"/>
                        </a:rPr>
                        <a:t>역 사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5,650,834</a:t>
                      </a:r>
                      <a:endParaRPr 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883,120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>
                          <a:solidFill>
                            <a:srgbClr val="00B0F0"/>
                          </a:solidFill>
                          <a:latin typeface="바탕"/>
                        </a:rPr>
                        <a:t>한중러불</a:t>
                      </a:r>
                      <a:endParaRPr lang="ko-KR" alt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150,853</a:t>
                      </a:r>
                      <a:endParaRPr 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0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B0F0"/>
                          </a:solidFill>
                          <a:latin typeface="바탕"/>
                        </a:rPr>
                        <a:t>전문용어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1,000,067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0</a:t>
                      </a:r>
                      <a:endParaRPr 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합 계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27,097,992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4,823,468</a:t>
                      </a:r>
                      <a:endParaRPr 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21</a:t>
            </a:r>
            <a:r>
              <a:rPr lang="ko-KR" altLang="en-US" dirty="0" smtClean="0"/>
              <a:t>세기 세종계획 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전자 사전</a:t>
            </a:r>
            <a:r>
              <a:rPr lang="en-US" altLang="ko-KR" sz="1800" dirty="0" smtClean="0"/>
              <a:t>)</a:t>
            </a:r>
            <a:endParaRPr lang="ko-KR" altLang="en-US" sz="18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17</a:t>
            </a:fld>
            <a:endParaRPr lang="en-US" altLang="ko-KR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838200" y="1143000"/>
          <a:ext cx="7772400" cy="5181605"/>
        </p:xfrm>
        <a:graphic>
          <a:graphicData uri="http://schemas.openxmlformats.org/drawingml/2006/table">
            <a:tbl>
              <a:tblPr/>
              <a:tblGrid>
                <a:gridCol w="2864584"/>
                <a:gridCol w="2629913"/>
                <a:gridCol w="2277903"/>
              </a:tblGrid>
              <a:tr h="471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구 </a:t>
                      </a:r>
                      <a:r>
                        <a:rPr lang="ko-KR" altLang="en-US" sz="1800" dirty="0" smtClean="0">
                          <a:solidFill>
                            <a:srgbClr val="00B0F0"/>
                          </a:solidFill>
                          <a:latin typeface="바탕"/>
                        </a:rPr>
                        <a:t>   분</a:t>
                      </a:r>
                      <a:endParaRPr lang="ko-KR" alt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B0F0"/>
                          </a:solidFill>
                          <a:latin typeface="바탕"/>
                        </a:rPr>
                        <a:t>기     본</a:t>
                      </a:r>
                      <a:endParaRPr lang="ko-KR" alt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B0F0"/>
                          </a:solidFill>
                          <a:latin typeface="바탕"/>
                        </a:rPr>
                        <a:t>상    세</a:t>
                      </a:r>
                      <a:endParaRPr lang="ko-KR" alt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체 </a:t>
                      </a:r>
                      <a:r>
                        <a:rPr lang="ko-KR" altLang="en-US" sz="1800" dirty="0" smtClean="0">
                          <a:solidFill>
                            <a:srgbClr val="00B0F0"/>
                          </a:solidFill>
                          <a:latin typeface="바탕"/>
                        </a:rPr>
                        <a:t>   언</a:t>
                      </a:r>
                      <a:endParaRPr lang="ko-KR" alt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121,500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50,200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용 </a:t>
                      </a:r>
                      <a:r>
                        <a:rPr lang="ko-KR" altLang="en-US" sz="1800" dirty="0" smtClean="0">
                          <a:solidFill>
                            <a:srgbClr val="00B0F0"/>
                          </a:solidFill>
                          <a:latin typeface="바탕"/>
                        </a:rPr>
                        <a:t>   언</a:t>
                      </a:r>
                      <a:endParaRPr lang="ko-KR" alt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52,200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27,150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고유명사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108,600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22,000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B0F0"/>
                          </a:solidFill>
                          <a:latin typeface="바탕"/>
                        </a:rPr>
                        <a:t>조사어미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2,650</a:t>
                      </a:r>
                      <a:endParaRPr 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2,650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부 </a:t>
                      </a:r>
                      <a:r>
                        <a:rPr lang="ko-KR" altLang="en-US" sz="1800" dirty="0" smtClean="0">
                          <a:solidFill>
                            <a:srgbClr val="00B0F0"/>
                          </a:solidFill>
                          <a:latin typeface="바탕"/>
                        </a:rPr>
                        <a:t>   사</a:t>
                      </a:r>
                      <a:endParaRPr lang="ko-KR" alt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42,224</a:t>
                      </a:r>
                      <a:endParaRPr 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4,500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B0F0"/>
                          </a:solidFill>
                          <a:latin typeface="바탕"/>
                        </a:rPr>
                        <a:t>연 </a:t>
                      </a:r>
                      <a:r>
                        <a:rPr lang="ko-KR" altLang="en-US" sz="1800" dirty="0" smtClean="0">
                          <a:solidFill>
                            <a:srgbClr val="00B0F0"/>
                          </a:solidFill>
                          <a:latin typeface="바탕"/>
                        </a:rPr>
                        <a:t>   어</a:t>
                      </a:r>
                      <a:endParaRPr lang="ko-KR" alt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15,000</a:t>
                      </a:r>
                      <a:endParaRPr 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9,000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B0F0"/>
                          </a:solidFill>
                          <a:latin typeface="바탕"/>
                        </a:rPr>
                        <a:t>관용표현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5,000</a:t>
                      </a:r>
                      <a:endParaRPr 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5,000</a:t>
                      </a:r>
                      <a:endParaRPr 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B0F0"/>
                          </a:solidFill>
                          <a:latin typeface="바탕"/>
                        </a:rPr>
                        <a:t>특수어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60,000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30,000</a:t>
                      </a:r>
                      <a:endParaRPr 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B0F0"/>
                          </a:solidFill>
                          <a:latin typeface="바탕"/>
                        </a:rPr>
                        <a:t>복합명사구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14,200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5,600</a:t>
                      </a:r>
                      <a:endParaRPr 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B0F0"/>
                          </a:solidFill>
                          <a:latin typeface="바탕"/>
                        </a:rPr>
                        <a:t>합   계</a:t>
                      </a:r>
                      <a:endParaRPr lang="ko-KR" alt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433,774</a:t>
                      </a:r>
                      <a:endParaRPr lang="en-US" sz="18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169,900</a:t>
                      </a:r>
                      <a:endParaRPr lang="en-US" sz="18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디지털 언어 지도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자료의 검색 및 후처리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5537" name="_x64076128" descr="EMB000006fc642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066800"/>
            <a:ext cx="7430977" cy="518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3000" y="5486400"/>
            <a:ext cx="2321469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ko-KR" altLang="en-US" b="1" dirty="0" err="1" smtClean="0"/>
              <a:t>국립국어원</a:t>
            </a:r>
            <a:r>
              <a:rPr lang="ko-KR" altLang="en-US" b="1" dirty="0" smtClean="0"/>
              <a:t> 사업</a:t>
            </a:r>
            <a:endParaRPr lang="en-US" altLang="ko-KR" b="1" dirty="0" smtClean="0"/>
          </a:p>
          <a:p>
            <a:pPr algn="ctr"/>
            <a:r>
              <a:rPr lang="ko-KR" altLang="en-US" b="1" dirty="0" smtClean="0"/>
              <a:t>안동언 교수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전북대</a:t>
            </a:r>
            <a:r>
              <a:rPr lang="en-US" altLang="ko-KR" b="1" dirty="0" smtClean="0"/>
              <a:t>)</a:t>
            </a:r>
            <a:endParaRPr lang="ko-KR" alt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디지털 언어 지도</a:t>
            </a:r>
            <a:r>
              <a:rPr lang="en-US" altLang="ko-KR" sz="2000" dirty="0" smtClean="0"/>
              <a:t>( </a:t>
            </a:r>
            <a:r>
              <a:rPr lang="ko-KR" altLang="en-US" sz="2000" dirty="0" smtClean="0"/>
              <a:t>지도의 구조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6563" name="_x73174600" descr="EMB000006fc642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066800"/>
            <a:ext cx="7367834" cy="5105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ea typeface="굴림" charset="-127"/>
              </a:rPr>
              <a:t>Contents</a:t>
            </a:r>
            <a:endParaRPr lang="en-US" altLang="ko-KR">
              <a:solidFill>
                <a:schemeClr val="accent1"/>
              </a:solidFill>
              <a:ea typeface="굴림" charset="-127"/>
            </a:endParaRPr>
          </a:p>
        </p:txBody>
      </p:sp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ko-KR" altLang="ko-KR"/>
          </a:p>
        </p:txBody>
      </p:sp>
      <p:sp>
        <p:nvSpPr>
          <p:cNvPr id="192554" name="AutoShape 42"/>
          <p:cNvSpPr>
            <a:spLocks noChangeArrowheads="1"/>
          </p:cNvSpPr>
          <p:nvPr/>
        </p:nvSpPr>
        <p:spPr bwMode="auto">
          <a:xfrm>
            <a:off x="1066800" y="1905000"/>
            <a:ext cx="7239000" cy="3962400"/>
          </a:xfrm>
          <a:prstGeom prst="roundRect">
            <a:avLst>
              <a:gd name="adj" fmla="val 10375"/>
            </a:avLst>
          </a:prstGeom>
          <a:noFill/>
          <a:ln w="19050" cap="rnd">
            <a:solidFill>
              <a:srgbClr val="C0C0C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2555" name="AutoShape 43"/>
          <p:cNvSpPr>
            <a:spLocks noChangeArrowheads="1"/>
          </p:cNvSpPr>
          <p:nvPr/>
        </p:nvSpPr>
        <p:spPr bwMode="gray">
          <a:xfrm>
            <a:off x="2133600" y="2056216"/>
            <a:ext cx="5105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60784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ko-KR" altLang="en-US" sz="1600" b="1" dirty="0" smtClean="0">
                <a:solidFill>
                  <a:srgbClr val="FFFFFF"/>
                </a:solidFill>
                <a:ea typeface="굴림" charset="-127"/>
              </a:rPr>
              <a:t>정보화의 개념과 국어정보화 단계</a:t>
            </a:r>
            <a:endParaRPr lang="en-US" altLang="ko-KR" sz="1600" b="1" dirty="0">
              <a:solidFill>
                <a:srgbClr val="FFFFFF"/>
              </a:solidFill>
              <a:ea typeface="굴림" charset="-127"/>
            </a:endParaRPr>
          </a:p>
        </p:txBody>
      </p:sp>
      <p:sp>
        <p:nvSpPr>
          <p:cNvPr id="192556" name="AutoShape 44"/>
          <p:cNvSpPr>
            <a:spLocks noChangeArrowheads="1"/>
          </p:cNvSpPr>
          <p:nvPr/>
        </p:nvSpPr>
        <p:spPr bwMode="gray">
          <a:xfrm>
            <a:off x="2133600" y="3115992"/>
            <a:ext cx="5105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60784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en-US" altLang="ko-KR" sz="1600" b="1" dirty="0">
                <a:solidFill>
                  <a:srgbClr val="FFFFFF"/>
                </a:solidFill>
                <a:ea typeface="굴림" charset="-127"/>
              </a:rPr>
              <a:t> </a:t>
            </a:r>
            <a:r>
              <a:rPr lang="ko-KR" altLang="en-US" sz="1600" b="1" dirty="0" smtClean="0">
                <a:solidFill>
                  <a:srgbClr val="FFFFFF"/>
                </a:solidFill>
                <a:ea typeface="굴림" charset="-127"/>
              </a:rPr>
              <a:t>북한의 정보화 현황</a:t>
            </a:r>
            <a:endParaRPr lang="en-US" altLang="ko-KR" sz="1600" b="1" dirty="0">
              <a:solidFill>
                <a:srgbClr val="FFFFFF"/>
              </a:solidFill>
              <a:ea typeface="굴림" charset="-127"/>
            </a:endParaRPr>
          </a:p>
        </p:txBody>
      </p:sp>
      <p:sp>
        <p:nvSpPr>
          <p:cNvPr id="192557" name="AutoShape 45"/>
          <p:cNvSpPr>
            <a:spLocks noChangeArrowheads="1"/>
          </p:cNvSpPr>
          <p:nvPr/>
        </p:nvSpPr>
        <p:spPr bwMode="gray">
          <a:xfrm>
            <a:off x="2133600" y="4121844"/>
            <a:ext cx="5105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60784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en-US" altLang="ko-KR" sz="1600" b="1" dirty="0">
                <a:solidFill>
                  <a:srgbClr val="FFFFFF"/>
                </a:solidFill>
                <a:ea typeface="굴림" charset="-127"/>
              </a:rPr>
              <a:t> </a:t>
            </a:r>
            <a:r>
              <a:rPr lang="ko-KR" altLang="en-US" sz="1600" b="1" dirty="0" smtClean="0">
                <a:solidFill>
                  <a:srgbClr val="FFFFFF"/>
                </a:solidFill>
                <a:ea typeface="굴림" charset="-127"/>
              </a:rPr>
              <a:t>남한의 국어정보화 현황</a:t>
            </a:r>
            <a:endParaRPr lang="en-US" altLang="ko-KR" sz="1600" b="1" dirty="0">
              <a:solidFill>
                <a:srgbClr val="FFFFFF"/>
              </a:solidFill>
              <a:ea typeface="굴림" charset="-127"/>
            </a:endParaRPr>
          </a:p>
        </p:txBody>
      </p:sp>
      <p:sp>
        <p:nvSpPr>
          <p:cNvPr id="192558" name="AutoShape 46"/>
          <p:cNvSpPr>
            <a:spLocks noChangeArrowheads="1"/>
          </p:cNvSpPr>
          <p:nvPr/>
        </p:nvSpPr>
        <p:spPr bwMode="gray">
          <a:xfrm>
            <a:off x="2133600" y="5063216"/>
            <a:ext cx="5105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60784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en-US" altLang="ko-KR" sz="1600" b="1" dirty="0">
                <a:solidFill>
                  <a:srgbClr val="FFFFFF"/>
                </a:solidFill>
                <a:ea typeface="굴림" charset="-127"/>
              </a:rPr>
              <a:t> </a:t>
            </a:r>
            <a:r>
              <a:rPr lang="ko-KR" altLang="en-US" sz="1600" b="1" dirty="0" smtClean="0">
                <a:solidFill>
                  <a:srgbClr val="FFFFFF"/>
                </a:solidFill>
                <a:ea typeface="굴림" charset="-127"/>
              </a:rPr>
              <a:t>국어정보화의 미래</a:t>
            </a:r>
            <a:endParaRPr lang="en-US" altLang="ko-KR" sz="1600" b="1" dirty="0">
              <a:solidFill>
                <a:srgbClr val="FFFFFF"/>
              </a:solidFill>
              <a:ea typeface="굴림" charset="-127"/>
            </a:endParaRPr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B26E54-81A7-4AB7-A958-13A7DE6B1F3F}" type="slidenum">
              <a:rPr lang="en-US" altLang="ko-KR" smtClean="0"/>
              <a:pPr/>
              <a:t>2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디지털 언어 지도</a:t>
            </a:r>
            <a:r>
              <a:rPr lang="en-US" altLang="ko-KR" sz="2000" dirty="0" smtClean="0"/>
              <a:t>( </a:t>
            </a:r>
            <a:r>
              <a:rPr lang="ko-KR" altLang="en-US" sz="2000" dirty="0" err="1" smtClean="0"/>
              <a:t>지역어</a:t>
            </a:r>
            <a:r>
              <a:rPr lang="ko-KR" altLang="en-US" sz="2000" dirty="0" smtClean="0"/>
              <a:t> 자료의 처리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7585" name="_x73361096" descr="EMB000006fc642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143000"/>
            <a:ext cx="7391400" cy="514257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디지털 언어 지도</a:t>
            </a:r>
            <a:r>
              <a:rPr lang="en-US" altLang="ko-KR" sz="2000" dirty="0" smtClean="0"/>
              <a:t>( </a:t>
            </a:r>
            <a:r>
              <a:rPr lang="ko-KR" altLang="en-US" sz="2000" dirty="0" err="1" smtClean="0"/>
              <a:t>레이어의</a:t>
            </a:r>
            <a:r>
              <a:rPr lang="ko-KR" altLang="en-US" sz="2000" dirty="0" smtClean="0"/>
              <a:t> 구조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9633" name="_x73065552" descr="EMB000006fc642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066800"/>
            <a:ext cx="7458996" cy="5181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디지털 언어 지도</a:t>
            </a:r>
            <a:r>
              <a:rPr lang="en-US" altLang="ko-KR" sz="2000" dirty="0" smtClean="0"/>
              <a:t>( </a:t>
            </a:r>
            <a:r>
              <a:rPr lang="ko-KR" altLang="en-US" sz="2000" dirty="0" smtClean="0"/>
              <a:t>자료의 입력 구조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0657" name="_x73067592" descr="EMB000006fc64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066800"/>
            <a:ext cx="4876800" cy="50367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신어 조사</a:t>
            </a:r>
            <a:r>
              <a:rPr lang="en-US" altLang="ko-KR" sz="2000" dirty="0" smtClean="0"/>
              <a:t>( 2008 </a:t>
            </a:r>
            <a:r>
              <a:rPr lang="ko-KR" altLang="en-US" sz="2000" dirty="0" smtClean="0"/>
              <a:t>신어 조사 과정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ko-KR" altLang="en-US" sz="2600" noProof="1" smtClean="0"/>
              <a:t>자료 수집</a:t>
            </a:r>
            <a:r>
              <a:rPr lang="en-US" altLang="ko-KR" sz="2600" noProof="1" smtClean="0"/>
              <a:t>, </a:t>
            </a:r>
            <a:r>
              <a:rPr lang="ko-KR" altLang="en-US" sz="2600" noProof="1" smtClean="0"/>
              <a:t>감시 말뭉치 구축 도구를</a:t>
            </a:r>
            <a:r>
              <a:rPr lang="en-US" altLang="ko-KR" sz="2600" noProof="1" smtClean="0"/>
              <a:t> </a:t>
            </a:r>
            <a:r>
              <a:rPr lang="ko-KR" altLang="en-US" sz="2600" noProof="1" smtClean="0"/>
              <a:t>새롭게 개발</a:t>
            </a:r>
            <a:endParaRPr lang="en-US" sz="2600" noProof="1" smtClean="0"/>
          </a:p>
          <a:p>
            <a:pPr marL="514350" indent="-514350">
              <a:buFont typeface="+mj-lt"/>
              <a:buAutoNum type="arabicPeriod"/>
            </a:pPr>
            <a:r>
              <a:rPr lang="ko-KR" altLang="en-US" sz="2600" noProof="1" smtClean="0"/>
              <a:t>자료 구조화</a:t>
            </a:r>
            <a:r>
              <a:rPr lang="en-US" altLang="ko-KR" sz="2600" noProof="1" smtClean="0"/>
              <a:t>, NWIC; New Word in Contexts</a:t>
            </a:r>
          </a:p>
          <a:p>
            <a:pPr marL="514350" indent="-514350">
              <a:buFont typeface="+mj-lt"/>
              <a:buAutoNum type="arabicPeriod"/>
            </a:pPr>
            <a:r>
              <a:rPr lang="ko-KR" altLang="en-US" sz="2600" noProof="1" smtClean="0"/>
              <a:t>표제항</a:t>
            </a:r>
            <a:r>
              <a:rPr lang="en-US" sz="2600" noProof="1" smtClean="0"/>
              <a:t> </a:t>
            </a:r>
            <a:r>
              <a:rPr lang="ko-KR" altLang="en-US" sz="2600" noProof="1" smtClean="0"/>
              <a:t>추출</a:t>
            </a:r>
            <a:r>
              <a:rPr lang="en-US" altLang="ko-KR" sz="2600" noProof="1" smtClean="0"/>
              <a:t>, </a:t>
            </a:r>
            <a:r>
              <a:rPr lang="ko-KR" altLang="en-US" sz="2600" noProof="1" smtClean="0"/>
              <a:t>신어</a:t>
            </a:r>
            <a:r>
              <a:rPr lang="en-US" altLang="ko-KR" sz="2600" noProof="1" smtClean="0"/>
              <a:t>/</a:t>
            </a:r>
            <a:r>
              <a:rPr lang="ko-KR" altLang="en-US" sz="2600" noProof="1" smtClean="0"/>
              <a:t>미등재어 후보 추출 도구  </a:t>
            </a:r>
            <a:endParaRPr lang="en-US" sz="2600" noProof="1" smtClean="0"/>
          </a:p>
          <a:p>
            <a:pPr marL="514350" indent="-514350" defTabSz="821239">
              <a:buFont typeface="+mj-lt"/>
              <a:buAutoNum type="arabicPeriod"/>
            </a:pPr>
            <a:r>
              <a:rPr lang="ko-KR" altLang="en-US" sz="2600" noProof="1" smtClean="0"/>
              <a:t>표제항 비교</a:t>
            </a:r>
            <a:r>
              <a:rPr lang="en-US" altLang="ko-KR" sz="2600" noProof="1" smtClean="0"/>
              <a:t>;  </a:t>
            </a:r>
            <a:r>
              <a:rPr lang="ko-KR" altLang="en-US" sz="2600" noProof="1" smtClean="0"/>
              <a:t>표준 사전 표제어 목록</a:t>
            </a:r>
            <a:r>
              <a:rPr lang="en-US" altLang="ko-KR" sz="2600" noProof="1" smtClean="0"/>
              <a:t>, </a:t>
            </a:r>
            <a:r>
              <a:rPr lang="ko-KR" altLang="en-US" sz="2600" noProof="1" smtClean="0"/>
              <a:t>기존 신어 </a:t>
            </a:r>
            <a:r>
              <a:rPr lang="en-US" altLang="ko-KR" sz="2600" noProof="1" smtClean="0"/>
              <a:t>/ </a:t>
            </a:r>
            <a:r>
              <a:rPr lang="ko-KR" altLang="en-US" sz="2600" noProof="1" smtClean="0"/>
              <a:t>미등재어 이용</a:t>
            </a:r>
            <a:endParaRPr lang="en-US" altLang="ko-KR" sz="2600" noProof="1" smtClean="0"/>
          </a:p>
          <a:p>
            <a:pPr marL="514350" indent="-514350" defTabSz="821239">
              <a:buFont typeface="+mj-lt"/>
              <a:buAutoNum type="arabicPeriod"/>
            </a:pPr>
            <a:r>
              <a:rPr lang="ko-KR" altLang="en-US" sz="2600" noProof="1" smtClean="0"/>
              <a:t>신어</a:t>
            </a:r>
            <a:r>
              <a:rPr lang="en-US" altLang="ko-KR" sz="2600" noProof="1" smtClean="0"/>
              <a:t>/</a:t>
            </a:r>
            <a:r>
              <a:rPr lang="ko-KR" altLang="en-US" sz="2600" noProof="1" smtClean="0"/>
              <a:t>미등재어 표제항 확정</a:t>
            </a:r>
            <a:r>
              <a:rPr lang="en-US" altLang="ko-KR" sz="2600" noProof="1" smtClean="0"/>
              <a:t>, </a:t>
            </a:r>
            <a:r>
              <a:rPr lang="ko-KR" altLang="en-US" sz="2600" noProof="1" smtClean="0"/>
              <a:t>조사</a:t>
            </a:r>
            <a:r>
              <a:rPr lang="en-US" altLang="ko-KR" sz="2600" noProof="1" smtClean="0"/>
              <a:t>/</a:t>
            </a:r>
            <a:r>
              <a:rPr lang="ko-KR" altLang="en-US" sz="2600" noProof="1" smtClean="0"/>
              <a:t>어미 분리 도구 사용</a:t>
            </a:r>
            <a:endParaRPr lang="en-US" sz="2600" noProof="1" smtClean="0"/>
          </a:p>
          <a:p>
            <a:pPr marL="514350" indent="-514350" defTabSz="821239">
              <a:buFont typeface="+mj-lt"/>
              <a:buAutoNum type="arabicPeriod"/>
            </a:pPr>
            <a:r>
              <a:rPr lang="ko-KR" altLang="en-US" sz="2600" noProof="1" smtClean="0">
                <a:solidFill>
                  <a:srgbClr val="FF0066"/>
                </a:solidFill>
              </a:rPr>
              <a:t>신어</a:t>
            </a:r>
            <a:r>
              <a:rPr lang="en-US" altLang="ko-KR" sz="2600" noProof="1" smtClean="0">
                <a:solidFill>
                  <a:srgbClr val="FF0066"/>
                </a:solidFill>
              </a:rPr>
              <a:t>/</a:t>
            </a:r>
            <a:r>
              <a:rPr lang="ko-KR" altLang="en-US" sz="2600" noProof="1" smtClean="0">
                <a:solidFill>
                  <a:srgbClr val="FF0066"/>
                </a:solidFill>
              </a:rPr>
              <a:t>미등재어의 원어</a:t>
            </a:r>
            <a:r>
              <a:rPr lang="en-US" altLang="ko-KR" sz="2600" noProof="1" smtClean="0">
                <a:solidFill>
                  <a:srgbClr val="FF0066"/>
                </a:solidFill>
              </a:rPr>
              <a:t>, </a:t>
            </a:r>
            <a:r>
              <a:rPr lang="ko-KR" altLang="en-US" sz="2600" noProof="1" smtClean="0">
                <a:solidFill>
                  <a:srgbClr val="FF0066"/>
                </a:solidFill>
              </a:rPr>
              <a:t>의미</a:t>
            </a:r>
            <a:r>
              <a:rPr lang="en-US" altLang="ko-KR" sz="2600" noProof="1" smtClean="0">
                <a:solidFill>
                  <a:srgbClr val="FF0066"/>
                </a:solidFill>
              </a:rPr>
              <a:t>, </a:t>
            </a:r>
            <a:r>
              <a:rPr lang="ko-KR" altLang="en-US" sz="2600" noProof="1" smtClean="0">
                <a:solidFill>
                  <a:srgbClr val="FF0066"/>
                </a:solidFill>
              </a:rPr>
              <a:t>분야 기술</a:t>
            </a:r>
            <a:endParaRPr lang="en-US" sz="2600" noProof="1" smtClean="0">
              <a:solidFill>
                <a:srgbClr val="FF0066"/>
              </a:solidFill>
            </a:endParaRPr>
          </a:p>
          <a:p>
            <a:pPr marL="514350" indent="-514350" defTabSz="821239">
              <a:buFont typeface="+mj-lt"/>
              <a:buAutoNum type="arabicPeriod"/>
            </a:pPr>
            <a:r>
              <a:rPr lang="ko-KR" altLang="en-US" sz="2600" noProof="1" smtClean="0">
                <a:solidFill>
                  <a:srgbClr val="FF0000"/>
                </a:solidFill>
              </a:rPr>
              <a:t>신어</a:t>
            </a:r>
            <a:r>
              <a:rPr lang="en-US" altLang="ko-KR" sz="2600" noProof="1" smtClean="0">
                <a:solidFill>
                  <a:srgbClr val="FF0000"/>
                </a:solidFill>
              </a:rPr>
              <a:t>/</a:t>
            </a:r>
            <a:r>
              <a:rPr lang="ko-KR" altLang="en-US" sz="2600" noProof="1" smtClean="0">
                <a:solidFill>
                  <a:srgbClr val="FF0000"/>
                </a:solidFill>
              </a:rPr>
              <a:t>미등재어 용례 사전 구축</a:t>
            </a:r>
            <a:endParaRPr lang="en-US" sz="2600" noProof="1" smtClean="0">
              <a:solidFill>
                <a:srgbClr val="FF0000"/>
              </a:solidFill>
            </a:endParaRPr>
          </a:p>
          <a:p>
            <a:pPr marL="514350" indent="-514350" defTabSz="821239">
              <a:buFont typeface="+mj-lt"/>
              <a:buAutoNum type="arabicPeriod"/>
            </a:pPr>
            <a:r>
              <a:rPr lang="ko-KR" altLang="en-US" sz="2600" noProof="1" smtClean="0">
                <a:solidFill>
                  <a:srgbClr val="CC3300"/>
                </a:solidFill>
              </a:rPr>
              <a:t>전체 자료와 관련하여 有意味한 통계 정보 제시</a:t>
            </a:r>
            <a:endParaRPr lang="en-US" sz="2600" noProof="1" smtClean="0">
              <a:solidFill>
                <a:srgbClr val="CC3300"/>
              </a:solidFill>
            </a:endParaRPr>
          </a:p>
          <a:p>
            <a:pPr marL="116897" indent="-116897" defTabSz="821239"/>
            <a:endParaRPr lang="en-US" noProof="1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B26E54-81A7-4AB7-A958-13A7DE6B1F3F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838200" y="5791200"/>
            <a:ext cx="2321469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ko-KR" altLang="en-US" b="1" dirty="0" err="1" smtClean="0"/>
              <a:t>국립국어원</a:t>
            </a:r>
            <a:r>
              <a:rPr lang="ko-KR" altLang="en-US" b="1" dirty="0" smtClean="0"/>
              <a:t> 사업</a:t>
            </a:r>
            <a:endParaRPr lang="en-US" altLang="ko-KR" b="1" dirty="0" smtClean="0"/>
          </a:p>
          <a:p>
            <a:pPr algn="ctr"/>
            <a:r>
              <a:rPr lang="ko-KR" altLang="en-US" b="1" dirty="0" err="1" smtClean="0"/>
              <a:t>소강춘</a:t>
            </a:r>
            <a:r>
              <a:rPr lang="ko-KR" altLang="en-US" b="1" dirty="0" smtClean="0"/>
              <a:t> 교수</a:t>
            </a:r>
            <a:r>
              <a:rPr lang="en-US" altLang="ko-KR" b="1" dirty="0" smtClean="0"/>
              <a:t>(</a:t>
            </a:r>
            <a:r>
              <a:rPr lang="ko-KR" altLang="en-US" b="1" dirty="0" err="1" smtClean="0"/>
              <a:t>전주대</a:t>
            </a:r>
            <a:r>
              <a:rPr lang="en-US" altLang="ko-KR" b="1" dirty="0" smtClean="0"/>
              <a:t>)</a:t>
            </a:r>
            <a:endParaRPr lang="ko-KR" alt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3175" y="2511425"/>
            <a:ext cx="9140825" cy="43386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AF907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82" name="AutoShape 34"/>
          <p:cNvSpPr>
            <a:spLocks noChangeArrowheads="1"/>
          </p:cNvSpPr>
          <p:nvPr/>
        </p:nvSpPr>
        <p:spPr bwMode="auto">
          <a:xfrm rot="10800000">
            <a:off x="247650" y="2601913"/>
            <a:ext cx="8516938" cy="8518525"/>
          </a:xfrm>
          <a:custGeom>
            <a:avLst/>
            <a:gdLst>
              <a:gd name="G0" fmla="+- 120 0 0"/>
              <a:gd name="G1" fmla="+- 0 0 0"/>
              <a:gd name="G2" fmla="+- 0 0 0"/>
              <a:gd name="T0" fmla="*/ 0 256 1"/>
              <a:gd name="T1" fmla="*/ 180 256 1"/>
              <a:gd name="G3" fmla="+- 0 T0 T1"/>
              <a:gd name="T2" fmla="*/ 0 256 1"/>
              <a:gd name="T3" fmla="*/ 90 256 1"/>
              <a:gd name="G4" fmla="+- 0 T2 T3"/>
              <a:gd name="G5" fmla="*/ G4 2 1"/>
              <a:gd name="T4" fmla="*/ 90 256 1"/>
              <a:gd name="T5" fmla="*/ 0 256 1"/>
              <a:gd name="G6" fmla="+- 0 T4 T5"/>
              <a:gd name="G7" fmla="*/ G6 2 1"/>
              <a:gd name="G8" fmla="abs 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20"/>
              <a:gd name="G18" fmla="*/ 120 1 2"/>
              <a:gd name="G19" fmla="+- G18 5400 0"/>
              <a:gd name="G20" fmla="cos G19 0"/>
              <a:gd name="G21" fmla="sin G19 0"/>
              <a:gd name="G22" fmla="+- G20 10800 0"/>
              <a:gd name="G23" fmla="+- G21 10800 0"/>
              <a:gd name="G24" fmla="+- 10800 0 G20"/>
              <a:gd name="G25" fmla="+- 120 10800 0"/>
              <a:gd name="G26" fmla="?: G9 G17 G25"/>
              <a:gd name="G27" fmla="?: G9 0 21600"/>
              <a:gd name="G28" fmla="cos 10800 0"/>
              <a:gd name="G29" fmla="sin 10800 0"/>
              <a:gd name="G30" fmla="sin 120 0"/>
              <a:gd name="G31" fmla="+- G28 10800 0"/>
              <a:gd name="G32" fmla="+- G29 10800 0"/>
              <a:gd name="G33" fmla="+- G30 10800 0"/>
              <a:gd name="G34" fmla="?: G4 0 G31"/>
              <a:gd name="G35" fmla="?: 0 G34 0"/>
              <a:gd name="G36" fmla="?: G6 G35 G31"/>
              <a:gd name="G37" fmla="+- 21600 0 G36"/>
              <a:gd name="G38" fmla="?: G4 0 G33"/>
              <a:gd name="G39" fmla="?: 0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6260 w 21600"/>
              <a:gd name="T15" fmla="*/ 10800 h 21600"/>
              <a:gd name="T16" fmla="*/ 10800 w 21600"/>
              <a:gd name="T17" fmla="*/ 10920 h 21600"/>
              <a:gd name="T18" fmla="*/ 534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20" y="10800"/>
                </a:moveTo>
                <a:cubicBezTo>
                  <a:pt x="10920" y="10866"/>
                  <a:pt x="10866" y="10920"/>
                  <a:pt x="10800" y="10920"/>
                </a:cubicBezTo>
                <a:cubicBezTo>
                  <a:pt x="10733" y="10920"/>
                  <a:pt x="10680" y="10866"/>
                  <a:pt x="10680" y="10800"/>
                </a:cubicBezTo>
                <a:lnTo>
                  <a:pt x="0" y="10800"/>
                </a:ln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83" name="Arc 35"/>
          <p:cNvSpPr>
            <a:spLocks/>
          </p:cNvSpPr>
          <p:nvPr/>
        </p:nvSpPr>
        <p:spPr bwMode="auto">
          <a:xfrm>
            <a:off x="1276350" y="3606800"/>
            <a:ext cx="6486525" cy="3262313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43200"/>
              <a:gd name="T1" fmla="*/ 21727 h 21727"/>
              <a:gd name="T2" fmla="*/ 43200 w 43200"/>
              <a:gd name="T3" fmla="*/ 21600 h 21727"/>
              <a:gd name="T4" fmla="*/ 21600 w 43200"/>
              <a:gd name="T5" fmla="*/ 21600 h 2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1727" fill="none" extrusionOk="0">
                <a:moveTo>
                  <a:pt x="0" y="21726"/>
                </a:moveTo>
                <a:cubicBezTo>
                  <a:pt x="0" y="21684"/>
                  <a:pt x="0" y="21642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1727" stroke="0" extrusionOk="0">
                <a:moveTo>
                  <a:pt x="0" y="21726"/>
                </a:moveTo>
                <a:cubicBezTo>
                  <a:pt x="0" y="21684"/>
                  <a:pt x="0" y="21642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C0C0C0"/>
              </a:gs>
              <a:gs pos="100000">
                <a:srgbClr val="FFFFFF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 sz="2400">
              <a:solidFill>
                <a:srgbClr val="CC3300"/>
              </a:solidFill>
              <a:latin typeface="Times New Roman" pitchFamily="18" charset="0"/>
            </a:endParaRPr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>
            <a:off x="4486275" y="3014663"/>
            <a:ext cx="0" cy="3829050"/>
          </a:xfrm>
          <a:prstGeom prst="line">
            <a:avLst/>
          </a:prstGeom>
          <a:noFill/>
          <a:ln w="9525">
            <a:solidFill>
              <a:srgbClr val="99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85" name="Line 37"/>
          <p:cNvSpPr>
            <a:spLocks noChangeShapeType="1"/>
          </p:cNvSpPr>
          <p:nvPr/>
        </p:nvSpPr>
        <p:spPr bwMode="auto">
          <a:xfrm rot="900000" flipH="1">
            <a:off x="4984750" y="3171825"/>
            <a:ext cx="138113" cy="3827463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 rot="900000" flipH="1">
            <a:off x="4933950" y="3560763"/>
            <a:ext cx="1270000" cy="3578225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 rot="1800000" flipH="1">
            <a:off x="5665788" y="2609850"/>
            <a:ext cx="1995487" cy="5092700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88" name="Oval 40"/>
          <p:cNvSpPr>
            <a:spLocks noChangeArrowheads="1"/>
          </p:cNvSpPr>
          <p:nvPr/>
        </p:nvSpPr>
        <p:spPr bwMode="auto">
          <a:xfrm>
            <a:off x="7277100" y="3819525"/>
            <a:ext cx="1008063" cy="1009650"/>
          </a:xfrm>
          <a:prstGeom prst="ellipse">
            <a:avLst/>
          </a:prstGeom>
          <a:gradFill rotWithShape="0">
            <a:gsLst>
              <a:gs pos="0">
                <a:srgbClr val="FF0066"/>
              </a:gs>
              <a:gs pos="100000">
                <a:srgbClr val="FF0066">
                  <a:gamma/>
                  <a:shade val="36078"/>
                  <a:invGamma/>
                </a:srgbClr>
              </a:gs>
            </a:gsLst>
            <a:path path="rect">
              <a:fillToRect r="100000" b="100000"/>
            </a:path>
          </a:gradFill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600" b="1" dirty="0" smtClean="0">
                <a:solidFill>
                  <a:srgbClr val="FFFF00"/>
                </a:solidFill>
                <a:latin typeface="Arial" charset="0"/>
              </a:rPr>
              <a:t>형태소</a:t>
            </a:r>
            <a:endParaRPr lang="en-US" altLang="ko-KR" sz="1600" b="1" dirty="0" smtClean="0">
              <a:solidFill>
                <a:srgbClr val="FFFF00"/>
              </a:solidFill>
              <a:latin typeface="Arial" charset="0"/>
            </a:endParaRPr>
          </a:p>
          <a:p>
            <a:pPr algn="ctr"/>
            <a:r>
              <a:rPr lang="ko-KR" altLang="en-US" sz="1600" b="1" dirty="0" smtClean="0">
                <a:solidFill>
                  <a:srgbClr val="FFFF00"/>
                </a:solidFill>
                <a:latin typeface="Arial" charset="0"/>
              </a:rPr>
              <a:t>분석</a:t>
            </a:r>
            <a:endParaRPr lang="en-US" altLang="ko-KR" sz="1600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2089" name="Oval 41"/>
          <p:cNvSpPr>
            <a:spLocks noChangeArrowheads="1"/>
          </p:cNvSpPr>
          <p:nvPr/>
        </p:nvSpPr>
        <p:spPr bwMode="auto">
          <a:xfrm>
            <a:off x="6372225" y="2762251"/>
            <a:ext cx="1143000" cy="1136650"/>
          </a:xfrm>
          <a:prstGeom prst="ellipse">
            <a:avLst/>
          </a:prstGeom>
          <a:gradFill rotWithShape="0">
            <a:gsLst>
              <a:gs pos="0">
                <a:srgbClr val="FF0066"/>
              </a:gs>
              <a:gs pos="100000">
                <a:srgbClr val="FF0066">
                  <a:gamma/>
                  <a:shade val="36078"/>
                  <a:invGamma/>
                </a:srgbClr>
              </a:gs>
            </a:gsLst>
            <a:path path="rect">
              <a:fillToRect r="100000" b="100000"/>
            </a:path>
          </a:gradFill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단어분석</a:t>
            </a:r>
            <a:r>
              <a:rPr lang="en-US" altLang="ko-KR" sz="1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,</a:t>
            </a:r>
          </a:p>
          <a:p>
            <a:pPr algn="ctr"/>
            <a:r>
              <a:rPr lang="ko-KR" altLang="en-US" sz="16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확장형</a:t>
            </a:r>
            <a:endParaRPr lang="en-US" altLang="ko-KR" sz="16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algn="ctr"/>
            <a:r>
              <a:rPr lang="ko-KR" altLang="en-US" sz="1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비교</a:t>
            </a:r>
            <a:endParaRPr lang="en-US" altLang="ko-KR" sz="16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2090" name="Oval 42"/>
          <p:cNvSpPr>
            <a:spLocks noChangeArrowheads="1"/>
          </p:cNvSpPr>
          <p:nvPr/>
        </p:nvSpPr>
        <p:spPr bwMode="auto">
          <a:xfrm>
            <a:off x="5157788" y="2362200"/>
            <a:ext cx="1008062" cy="1008063"/>
          </a:xfrm>
          <a:prstGeom prst="ellipse">
            <a:avLst/>
          </a:prstGeom>
          <a:gradFill rotWithShape="0">
            <a:gsLst>
              <a:gs pos="0">
                <a:srgbClr val="FF0066"/>
              </a:gs>
              <a:gs pos="100000">
                <a:srgbClr val="FF0066">
                  <a:gamma/>
                  <a:shade val="36078"/>
                  <a:invGamma/>
                </a:srgbClr>
              </a:gs>
            </a:gsLst>
            <a:path path="rect">
              <a:fillToRect r="100000" b="100000"/>
            </a:path>
          </a:gradFill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600" b="1" dirty="0" smtClean="0">
                <a:solidFill>
                  <a:srgbClr val="FFFFFF"/>
                </a:solidFill>
                <a:latin typeface="Arial" charset="0"/>
              </a:rPr>
              <a:t>어절 분리</a:t>
            </a:r>
            <a:endParaRPr lang="en-US" altLang="ko-KR" sz="16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91" name="Line 43"/>
          <p:cNvSpPr>
            <a:spLocks noChangeShapeType="1"/>
          </p:cNvSpPr>
          <p:nvPr/>
        </p:nvSpPr>
        <p:spPr bwMode="auto">
          <a:xfrm flipH="1">
            <a:off x="4481513" y="1431925"/>
            <a:ext cx="0" cy="5359400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92" name="Line 44"/>
          <p:cNvSpPr>
            <a:spLocks noChangeShapeType="1"/>
          </p:cNvSpPr>
          <p:nvPr/>
        </p:nvSpPr>
        <p:spPr bwMode="auto">
          <a:xfrm rot="-900000">
            <a:off x="3786188" y="3117850"/>
            <a:ext cx="147637" cy="3830638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93" name="Line 45"/>
          <p:cNvSpPr>
            <a:spLocks noChangeShapeType="1"/>
          </p:cNvSpPr>
          <p:nvPr/>
        </p:nvSpPr>
        <p:spPr bwMode="auto">
          <a:xfrm rot="-900000">
            <a:off x="2603500" y="3506788"/>
            <a:ext cx="1387475" cy="3578225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94" name="Line 46"/>
          <p:cNvSpPr>
            <a:spLocks noChangeShapeType="1"/>
          </p:cNvSpPr>
          <p:nvPr/>
        </p:nvSpPr>
        <p:spPr bwMode="auto">
          <a:xfrm rot="-1800000">
            <a:off x="2070100" y="3943350"/>
            <a:ext cx="1597025" cy="3578225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95" name="Oval 47"/>
          <p:cNvSpPr>
            <a:spLocks noChangeArrowheads="1"/>
          </p:cNvSpPr>
          <p:nvPr/>
        </p:nvSpPr>
        <p:spPr bwMode="auto">
          <a:xfrm>
            <a:off x="361950" y="3898901"/>
            <a:ext cx="1123950" cy="1081088"/>
          </a:xfrm>
          <a:prstGeom prst="ellipse">
            <a:avLst/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36078"/>
                  <a:invGamma/>
                </a:srgbClr>
              </a:gs>
            </a:gsLst>
            <a:path path="rect">
              <a:fillToRect r="100000" b="100000"/>
            </a:path>
          </a:gradFill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1600" b="1" dirty="0" smtClean="0">
                <a:solidFill>
                  <a:srgbClr val="FFFFFF"/>
                </a:solidFill>
                <a:latin typeface="Arial" charset="0"/>
              </a:rPr>
              <a:t>HTML</a:t>
            </a:r>
          </a:p>
          <a:p>
            <a:pPr algn="ctr"/>
            <a:r>
              <a:rPr lang="ko-KR" altLang="en-US" sz="1600" b="1" dirty="0" smtClean="0">
                <a:solidFill>
                  <a:srgbClr val="FFFFFF"/>
                </a:solidFill>
                <a:latin typeface="Arial" charset="0"/>
              </a:rPr>
              <a:t>기사 수집</a:t>
            </a:r>
            <a:endParaRPr lang="en-US" altLang="ko-KR" sz="16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96" name="Oval 48"/>
          <p:cNvSpPr>
            <a:spLocks noChangeArrowheads="1"/>
          </p:cNvSpPr>
          <p:nvPr/>
        </p:nvSpPr>
        <p:spPr bwMode="auto">
          <a:xfrm>
            <a:off x="1457325" y="2960688"/>
            <a:ext cx="1008063" cy="1011237"/>
          </a:xfrm>
          <a:prstGeom prst="ellipse">
            <a:avLst/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36078"/>
                  <a:invGamma/>
                </a:srgbClr>
              </a:gs>
            </a:gsLst>
            <a:path path="rect">
              <a:fillToRect r="100000" b="100000"/>
            </a:path>
          </a:gradFill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600" b="1" dirty="0" smtClean="0">
                <a:solidFill>
                  <a:srgbClr val="FFFFFF"/>
                </a:solidFill>
                <a:latin typeface="Arial" charset="0"/>
              </a:rPr>
              <a:t>문자 정보</a:t>
            </a:r>
            <a:endParaRPr lang="en-US" altLang="ko-KR" sz="1600" b="1" dirty="0" smtClean="0">
              <a:solidFill>
                <a:srgbClr val="FFFFFF"/>
              </a:solidFill>
              <a:latin typeface="Arial" charset="0"/>
            </a:endParaRPr>
          </a:p>
          <a:p>
            <a:pPr algn="ctr"/>
            <a:r>
              <a:rPr lang="ko-KR" altLang="en-US" sz="1600" b="1" dirty="0" smtClean="0">
                <a:solidFill>
                  <a:srgbClr val="FFFFFF"/>
                </a:solidFill>
                <a:latin typeface="Arial" charset="0"/>
              </a:rPr>
              <a:t>추출</a:t>
            </a:r>
            <a:endParaRPr lang="en-US" altLang="ko-KR" sz="16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97" name="AutoShape 49"/>
          <p:cNvSpPr>
            <a:spLocks noChangeArrowheads="1"/>
          </p:cNvSpPr>
          <p:nvPr/>
        </p:nvSpPr>
        <p:spPr bwMode="auto">
          <a:xfrm rot="10800000">
            <a:off x="1620838" y="3983038"/>
            <a:ext cx="5762625" cy="5761037"/>
          </a:xfrm>
          <a:custGeom>
            <a:avLst/>
            <a:gdLst>
              <a:gd name="G0" fmla="+- 120 0 0"/>
              <a:gd name="G1" fmla="+- 0 0 0"/>
              <a:gd name="G2" fmla="+- 0 0 0"/>
              <a:gd name="T0" fmla="*/ 0 256 1"/>
              <a:gd name="T1" fmla="*/ 180 256 1"/>
              <a:gd name="G3" fmla="+- 0 T0 T1"/>
              <a:gd name="T2" fmla="*/ 0 256 1"/>
              <a:gd name="T3" fmla="*/ 90 256 1"/>
              <a:gd name="G4" fmla="+- 0 T2 T3"/>
              <a:gd name="G5" fmla="*/ G4 2 1"/>
              <a:gd name="T4" fmla="*/ 90 256 1"/>
              <a:gd name="T5" fmla="*/ 0 256 1"/>
              <a:gd name="G6" fmla="+- 0 T4 T5"/>
              <a:gd name="G7" fmla="*/ G6 2 1"/>
              <a:gd name="G8" fmla="abs 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20"/>
              <a:gd name="G18" fmla="*/ 120 1 2"/>
              <a:gd name="G19" fmla="+- G18 5400 0"/>
              <a:gd name="G20" fmla="cos G19 0"/>
              <a:gd name="G21" fmla="sin G19 0"/>
              <a:gd name="G22" fmla="+- G20 10800 0"/>
              <a:gd name="G23" fmla="+- G21 10800 0"/>
              <a:gd name="G24" fmla="+- 10800 0 G20"/>
              <a:gd name="G25" fmla="+- 120 10800 0"/>
              <a:gd name="G26" fmla="?: G9 G17 G25"/>
              <a:gd name="G27" fmla="?: G9 0 21600"/>
              <a:gd name="G28" fmla="cos 10800 0"/>
              <a:gd name="G29" fmla="sin 10800 0"/>
              <a:gd name="G30" fmla="sin 120 0"/>
              <a:gd name="G31" fmla="+- G28 10800 0"/>
              <a:gd name="G32" fmla="+- G29 10800 0"/>
              <a:gd name="G33" fmla="+- G30 10800 0"/>
              <a:gd name="G34" fmla="?: G4 0 G31"/>
              <a:gd name="G35" fmla="?: 0 G34 0"/>
              <a:gd name="G36" fmla="?: G6 G35 G31"/>
              <a:gd name="G37" fmla="+- 21600 0 G36"/>
              <a:gd name="G38" fmla="?: G4 0 G33"/>
              <a:gd name="G39" fmla="?: 0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6260 w 21600"/>
              <a:gd name="T15" fmla="*/ 10800 h 21600"/>
              <a:gd name="T16" fmla="*/ 10800 w 21600"/>
              <a:gd name="T17" fmla="*/ 10920 h 21600"/>
              <a:gd name="T18" fmla="*/ 534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20" y="10800"/>
                </a:moveTo>
                <a:cubicBezTo>
                  <a:pt x="10920" y="10866"/>
                  <a:pt x="10866" y="10920"/>
                  <a:pt x="10800" y="10920"/>
                </a:cubicBezTo>
                <a:cubicBezTo>
                  <a:pt x="10733" y="10920"/>
                  <a:pt x="10680" y="10866"/>
                  <a:pt x="10680" y="10800"/>
                </a:cubicBezTo>
                <a:lnTo>
                  <a:pt x="0" y="10800"/>
                </a:ln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B2B2B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98" name="AutoShape 50"/>
          <p:cNvSpPr>
            <a:spLocks noChangeArrowheads="1"/>
          </p:cNvSpPr>
          <p:nvPr/>
        </p:nvSpPr>
        <p:spPr bwMode="auto">
          <a:xfrm rot="10800000">
            <a:off x="2465388" y="4851400"/>
            <a:ext cx="4003675" cy="4003675"/>
          </a:xfrm>
          <a:custGeom>
            <a:avLst/>
            <a:gdLst>
              <a:gd name="G0" fmla="+- 120 0 0"/>
              <a:gd name="G1" fmla="+- 0 0 0"/>
              <a:gd name="G2" fmla="+- 0 0 0"/>
              <a:gd name="T0" fmla="*/ 0 256 1"/>
              <a:gd name="T1" fmla="*/ 180 256 1"/>
              <a:gd name="G3" fmla="+- 0 T0 T1"/>
              <a:gd name="T2" fmla="*/ 0 256 1"/>
              <a:gd name="T3" fmla="*/ 90 256 1"/>
              <a:gd name="G4" fmla="+- 0 T2 T3"/>
              <a:gd name="G5" fmla="*/ G4 2 1"/>
              <a:gd name="T4" fmla="*/ 90 256 1"/>
              <a:gd name="T5" fmla="*/ 0 256 1"/>
              <a:gd name="G6" fmla="+- 0 T4 T5"/>
              <a:gd name="G7" fmla="*/ G6 2 1"/>
              <a:gd name="G8" fmla="abs 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20"/>
              <a:gd name="G18" fmla="*/ 120 1 2"/>
              <a:gd name="G19" fmla="+- G18 5400 0"/>
              <a:gd name="G20" fmla="cos G19 0"/>
              <a:gd name="G21" fmla="sin G19 0"/>
              <a:gd name="G22" fmla="+- G20 10800 0"/>
              <a:gd name="G23" fmla="+- G21 10800 0"/>
              <a:gd name="G24" fmla="+- 10800 0 G20"/>
              <a:gd name="G25" fmla="+- 120 10800 0"/>
              <a:gd name="G26" fmla="?: G9 G17 G25"/>
              <a:gd name="G27" fmla="?: G9 0 21600"/>
              <a:gd name="G28" fmla="cos 10800 0"/>
              <a:gd name="G29" fmla="sin 10800 0"/>
              <a:gd name="G30" fmla="sin 120 0"/>
              <a:gd name="G31" fmla="+- G28 10800 0"/>
              <a:gd name="G32" fmla="+- G29 10800 0"/>
              <a:gd name="G33" fmla="+- G30 10800 0"/>
              <a:gd name="G34" fmla="?: G4 0 G31"/>
              <a:gd name="G35" fmla="?: 0 G34 0"/>
              <a:gd name="G36" fmla="?: G6 G35 G31"/>
              <a:gd name="G37" fmla="+- 21600 0 G36"/>
              <a:gd name="G38" fmla="?: G4 0 G33"/>
              <a:gd name="G39" fmla="?: 0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6260 w 21600"/>
              <a:gd name="T15" fmla="*/ 10800 h 21600"/>
              <a:gd name="T16" fmla="*/ 10800 w 21600"/>
              <a:gd name="T17" fmla="*/ 10920 h 21600"/>
              <a:gd name="T18" fmla="*/ 534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20" y="10800"/>
                </a:moveTo>
                <a:cubicBezTo>
                  <a:pt x="10920" y="10866"/>
                  <a:pt x="10866" y="10920"/>
                  <a:pt x="10800" y="10920"/>
                </a:cubicBezTo>
                <a:cubicBezTo>
                  <a:pt x="10733" y="10920"/>
                  <a:pt x="10680" y="10866"/>
                  <a:pt x="10680" y="10800"/>
                </a:cubicBezTo>
                <a:lnTo>
                  <a:pt x="0" y="10800"/>
                </a:ln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C0C0C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99" name="AutoShape 51"/>
          <p:cNvSpPr>
            <a:spLocks noChangeArrowheads="1"/>
          </p:cNvSpPr>
          <p:nvPr/>
        </p:nvSpPr>
        <p:spPr bwMode="auto">
          <a:xfrm rot="10800000">
            <a:off x="2795588" y="5176838"/>
            <a:ext cx="3370262" cy="3371850"/>
          </a:xfrm>
          <a:custGeom>
            <a:avLst/>
            <a:gdLst>
              <a:gd name="G0" fmla="+- 120 0 0"/>
              <a:gd name="G1" fmla="+- 0 0 0"/>
              <a:gd name="G2" fmla="+- 0 0 0"/>
              <a:gd name="T0" fmla="*/ 0 256 1"/>
              <a:gd name="T1" fmla="*/ 180 256 1"/>
              <a:gd name="G3" fmla="+- 0 T0 T1"/>
              <a:gd name="T2" fmla="*/ 0 256 1"/>
              <a:gd name="T3" fmla="*/ 90 256 1"/>
              <a:gd name="G4" fmla="+- 0 T2 T3"/>
              <a:gd name="G5" fmla="*/ G4 2 1"/>
              <a:gd name="T4" fmla="*/ 90 256 1"/>
              <a:gd name="T5" fmla="*/ 0 256 1"/>
              <a:gd name="G6" fmla="+- 0 T4 T5"/>
              <a:gd name="G7" fmla="*/ G6 2 1"/>
              <a:gd name="G8" fmla="abs 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20"/>
              <a:gd name="G18" fmla="*/ 120 1 2"/>
              <a:gd name="G19" fmla="+- G18 5400 0"/>
              <a:gd name="G20" fmla="cos G19 0"/>
              <a:gd name="G21" fmla="sin G19 0"/>
              <a:gd name="G22" fmla="+- G20 10800 0"/>
              <a:gd name="G23" fmla="+- G21 10800 0"/>
              <a:gd name="G24" fmla="+- 10800 0 G20"/>
              <a:gd name="G25" fmla="+- 120 10800 0"/>
              <a:gd name="G26" fmla="?: G9 G17 G25"/>
              <a:gd name="G27" fmla="?: G9 0 21600"/>
              <a:gd name="G28" fmla="cos 10800 0"/>
              <a:gd name="G29" fmla="sin 10800 0"/>
              <a:gd name="G30" fmla="sin 120 0"/>
              <a:gd name="G31" fmla="+- G28 10800 0"/>
              <a:gd name="G32" fmla="+- G29 10800 0"/>
              <a:gd name="G33" fmla="+- G30 10800 0"/>
              <a:gd name="G34" fmla="?: G4 0 G31"/>
              <a:gd name="G35" fmla="?: 0 G34 0"/>
              <a:gd name="G36" fmla="?: G6 G35 G31"/>
              <a:gd name="G37" fmla="+- 21600 0 G36"/>
              <a:gd name="G38" fmla="?: G4 0 G33"/>
              <a:gd name="G39" fmla="?: 0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6260 w 21600"/>
              <a:gd name="T15" fmla="*/ 10800 h 21600"/>
              <a:gd name="T16" fmla="*/ 10800 w 21600"/>
              <a:gd name="T17" fmla="*/ 10920 h 21600"/>
              <a:gd name="T18" fmla="*/ 534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20" y="10800"/>
                </a:moveTo>
                <a:cubicBezTo>
                  <a:pt x="10920" y="10866"/>
                  <a:pt x="10866" y="10920"/>
                  <a:pt x="10800" y="10920"/>
                </a:cubicBezTo>
                <a:cubicBezTo>
                  <a:pt x="10733" y="10920"/>
                  <a:pt x="10680" y="10866"/>
                  <a:pt x="10680" y="10800"/>
                </a:cubicBezTo>
                <a:lnTo>
                  <a:pt x="0" y="10800"/>
                </a:ln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lose/>
              </a:path>
            </a:pathLst>
          </a:custGeom>
          <a:gradFill rotWithShape="0">
            <a:gsLst>
              <a:gs pos="0">
                <a:srgbClr val="CC3300">
                  <a:gamma/>
                  <a:shade val="66275"/>
                  <a:invGamma/>
                </a:srgbClr>
              </a:gs>
              <a:gs pos="100000">
                <a:srgbClr val="CC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00" name="Arc 52"/>
          <p:cNvSpPr>
            <a:spLocks/>
          </p:cNvSpPr>
          <p:nvPr/>
        </p:nvSpPr>
        <p:spPr bwMode="auto">
          <a:xfrm>
            <a:off x="4414838" y="1644650"/>
            <a:ext cx="3903662" cy="4632325"/>
          </a:xfrm>
          <a:custGeom>
            <a:avLst/>
            <a:gdLst>
              <a:gd name="G0" fmla="+- 0 0 0"/>
              <a:gd name="G1" fmla="+- 21599 0 0"/>
              <a:gd name="G2" fmla="+- 21600 0 0"/>
              <a:gd name="T0" fmla="*/ 228 w 18222"/>
              <a:gd name="T1" fmla="*/ 0 h 21599"/>
              <a:gd name="T2" fmla="*/ 18222 w 18222"/>
              <a:gd name="T3" fmla="*/ 10001 h 21599"/>
              <a:gd name="T4" fmla="*/ 0 w 18222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222" h="21599" fill="none" extrusionOk="0">
                <a:moveTo>
                  <a:pt x="227" y="0"/>
                </a:moveTo>
                <a:cubicBezTo>
                  <a:pt x="7531" y="77"/>
                  <a:pt x="14300" y="3839"/>
                  <a:pt x="18222" y="10000"/>
                </a:cubicBezTo>
              </a:path>
              <a:path w="18222" h="21599" stroke="0" extrusionOk="0">
                <a:moveTo>
                  <a:pt x="227" y="0"/>
                </a:moveTo>
                <a:cubicBezTo>
                  <a:pt x="7531" y="77"/>
                  <a:pt x="14300" y="3839"/>
                  <a:pt x="18222" y="10000"/>
                </a:cubicBezTo>
                <a:lnTo>
                  <a:pt x="0" y="21599"/>
                </a:lnTo>
                <a:close/>
              </a:path>
            </a:pathLst>
          </a:custGeom>
          <a:noFill/>
          <a:ln w="28575">
            <a:solidFill>
              <a:srgbClr val="CC33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01" name="WordArt 53"/>
          <p:cNvSpPr>
            <a:spLocks noChangeArrowheads="1" noChangeShapeType="1" noTextEdit="1"/>
          </p:cNvSpPr>
          <p:nvPr/>
        </p:nvSpPr>
        <p:spPr bwMode="auto">
          <a:xfrm rot="1800000">
            <a:off x="3432175" y="1841500"/>
            <a:ext cx="5257800" cy="33813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3441279"/>
              </a:avLst>
            </a:prstTxWarp>
          </a:bodyPr>
          <a:lstStyle/>
          <a:p>
            <a:pPr algn="ctr"/>
            <a:r>
              <a:rPr lang="en-US" altLang="ko-KR" sz="1000" kern="10" dirty="0" smtClean="0">
                <a:ln w="9525">
                  <a:noFill/>
                  <a:round/>
                  <a:headEnd/>
                  <a:tailEnd/>
                </a:ln>
                <a:solidFill>
                  <a:srgbClr val="CA0026"/>
                </a:solidFill>
                <a:latin typeface="돋움"/>
                <a:ea typeface="돋움"/>
              </a:rPr>
              <a:t>Main Processes</a:t>
            </a:r>
            <a:endParaRPr lang="ko-KR" altLang="en-US" sz="1000" kern="10" dirty="0">
              <a:ln w="9525">
                <a:noFill/>
                <a:round/>
                <a:headEnd/>
                <a:tailEnd/>
              </a:ln>
              <a:solidFill>
                <a:srgbClr val="CA0026"/>
              </a:solidFill>
              <a:latin typeface="돋움"/>
              <a:ea typeface="돋움"/>
            </a:endParaRPr>
          </a:p>
        </p:txBody>
      </p:sp>
      <p:sp>
        <p:nvSpPr>
          <p:cNvPr id="2102" name="WordArt 54"/>
          <p:cNvSpPr>
            <a:spLocks noChangeArrowheads="1" noChangeShapeType="1" noTextEdit="1"/>
          </p:cNvSpPr>
          <p:nvPr/>
        </p:nvSpPr>
        <p:spPr bwMode="auto">
          <a:xfrm>
            <a:off x="2081213" y="4419600"/>
            <a:ext cx="4806950" cy="510381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616354"/>
              </a:avLst>
            </a:prstTxWarp>
          </a:bodyPr>
          <a:lstStyle/>
          <a:p>
            <a:pPr algn="ctr"/>
            <a:r>
              <a:rPr lang="en-US" altLang="ko-KR" sz="3600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969696"/>
                </a:solidFill>
                <a:latin typeface="Arial Black"/>
              </a:rPr>
              <a:t>Sso’s</a:t>
            </a:r>
            <a:r>
              <a:rPr lang="en-US" altLang="ko-KR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969696"/>
                </a:solidFill>
                <a:latin typeface="Arial Black"/>
              </a:rPr>
              <a:t> Agent, Searcher for New Words</a:t>
            </a:r>
          </a:p>
        </p:txBody>
      </p:sp>
      <p:sp>
        <p:nvSpPr>
          <p:cNvPr id="2103" name="WordArt 55"/>
          <p:cNvSpPr>
            <a:spLocks noChangeArrowheads="1" noChangeShapeType="1" noTextEdit="1"/>
          </p:cNvSpPr>
          <p:nvPr/>
        </p:nvSpPr>
        <p:spPr bwMode="auto">
          <a:xfrm>
            <a:off x="3121025" y="5964238"/>
            <a:ext cx="2786063" cy="311308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3532543"/>
              </a:avLst>
            </a:prstTxWarp>
          </a:bodyPr>
          <a:lstStyle/>
          <a:p>
            <a:pPr algn="ctr"/>
            <a:r>
              <a:rPr lang="en-US" altLang="ko-KR" sz="36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9933"/>
                    </a:gs>
                    <a:gs pos="100000">
                      <a:srgbClr val="5D0011"/>
                    </a:gs>
                  </a:gsLst>
                  <a:lin ang="2700000" scaled="1"/>
                </a:gradFill>
                <a:effectLst>
                  <a:outerShdw dist="45791" dir="3378596" algn="ctr" rotWithShape="0">
                    <a:schemeClr val="tx1">
                      <a:alpha val="50000"/>
                    </a:schemeClr>
                  </a:outerShdw>
                </a:effectLst>
                <a:latin typeface="Arial Black"/>
              </a:rPr>
              <a:t>2008 </a:t>
            </a:r>
            <a:r>
              <a:rPr lang="ko-KR" altLang="en-US" sz="36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9933"/>
                    </a:gs>
                    <a:gs pos="100000">
                      <a:srgbClr val="5D0011"/>
                    </a:gs>
                  </a:gsLst>
                  <a:lin ang="2700000" scaled="1"/>
                </a:gradFill>
                <a:effectLst>
                  <a:outerShdw dist="45791" dir="3378596" algn="ctr" rotWithShape="0">
                    <a:schemeClr val="tx1">
                      <a:alpha val="50000"/>
                    </a:schemeClr>
                  </a:outerShdw>
                </a:effectLst>
                <a:latin typeface="Arial Black"/>
              </a:rPr>
              <a:t>新語</a:t>
            </a:r>
            <a:endParaRPr lang="ko-KR" altLang="en-US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9933"/>
                  </a:gs>
                  <a:gs pos="100000">
                    <a:srgbClr val="5D0011"/>
                  </a:gs>
                </a:gsLst>
                <a:lin ang="2700000" scaled="1"/>
              </a:gradFill>
              <a:effectLst>
                <a:outerShdw dist="45791" dir="3378596" algn="ctr" rotWithShape="0">
                  <a:schemeClr val="tx1">
                    <a:alpha val="5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2105" name="Oval 57"/>
          <p:cNvSpPr>
            <a:spLocks noChangeArrowheads="1"/>
          </p:cNvSpPr>
          <p:nvPr/>
        </p:nvSpPr>
        <p:spPr bwMode="auto">
          <a:xfrm>
            <a:off x="3838575" y="1885950"/>
            <a:ext cx="1141413" cy="1128713"/>
          </a:xfrm>
          <a:prstGeom prst="ellipse">
            <a:avLst/>
          </a:prstGeom>
          <a:gradFill rotWithShape="0">
            <a:gsLst>
              <a:gs pos="0">
                <a:srgbClr val="FF0066"/>
              </a:gs>
              <a:gs pos="100000">
                <a:srgbClr val="FF0066">
                  <a:gamma/>
                  <a:shade val="36078"/>
                  <a:invGamma/>
                </a:srgbClr>
              </a:gs>
            </a:gsLst>
            <a:path path="rect">
              <a:fillToRect r="100000" b="100000"/>
            </a:path>
          </a:gradFill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600" b="1" dirty="0" smtClean="0">
                <a:solidFill>
                  <a:srgbClr val="FFFFFF"/>
                </a:solidFill>
                <a:latin typeface="Arial" charset="0"/>
              </a:rPr>
              <a:t>구 단위</a:t>
            </a:r>
            <a:endParaRPr lang="en-US" altLang="ko-KR" sz="1600" b="1" dirty="0" smtClean="0">
              <a:solidFill>
                <a:srgbClr val="FFFFFF"/>
              </a:solidFill>
              <a:latin typeface="Arial" charset="0"/>
            </a:endParaRPr>
          </a:p>
          <a:p>
            <a:pPr algn="ctr"/>
            <a:r>
              <a:rPr lang="ko-KR" altLang="en-US" sz="1600" b="1" dirty="0" smtClean="0">
                <a:solidFill>
                  <a:srgbClr val="FFFFFF"/>
                </a:solidFill>
                <a:latin typeface="Arial" charset="0"/>
              </a:rPr>
              <a:t>처리</a:t>
            </a:r>
            <a:endParaRPr lang="en-US" altLang="ko-KR" sz="1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06" name="Oval 58"/>
          <p:cNvSpPr>
            <a:spLocks noChangeArrowheads="1"/>
          </p:cNvSpPr>
          <p:nvPr/>
        </p:nvSpPr>
        <p:spPr bwMode="auto">
          <a:xfrm>
            <a:off x="2465389" y="2309813"/>
            <a:ext cx="1168400" cy="1011237"/>
          </a:xfrm>
          <a:prstGeom prst="ellipse">
            <a:avLst/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36078"/>
                  <a:invGamma/>
                </a:srgbClr>
              </a:gs>
            </a:gsLst>
            <a:path path="rect">
              <a:fillToRect r="100000" b="100000"/>
            </a:path>
          </a:gradFill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600" b="1" dirty="0" smtClean="0">
                <a:solidFill>
                  <a:srgbClr val="FFFFFF"/>
                </a:solidFill>
                <a:latin typeface="Arial" charset="0"/>
              </a:rPr>
              <a:t>문장 인식</a:t>
            </a:r>
            <a:endParaRPr lang="en-US" altLang="ko-KR" sz="16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슬라이드 번호 개체 틀 4"/>
          <p:cNvSpPr txBox="1">
            <a:spLocks noGrp="1"/>
          </p:cNvSpPr>
          <p:nvPr/>
        </p:nvSpPr>
        <p:spPr bwMode="auto">
          <a:xfrm>
            <a:off x="4098925" y="6542088"/>
            <a:ext cx="982663" cy="3365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 anchorCtr="1">
            <a:spAutoFit/>
          </a:bodyPr>
          <a:lstStyle/>
          <a:p>
            <a:pPr algn="l">
              <a:lnSpc>
                <a:spcPct val="100000"/>
              </a:lnSpc>
              <a:defRPr/>
            </a:pPr>
            <a:fld id="{04F90724-DAB7-4B80-94D5-6911287F975E}" type="slidenum">
              <a:rPr kumimoji="0" lang="ko-KR" altLang="en-US" sz="1600" b="0">
                <a:solidFill>
                  <a:srgbClr val="0000CC"/>
                </a:solidFill>
                <a:latin typeface="+mn-lt"/>
                <a:ea typeface="+mn-ea"/>
              </a:rPr>
              <a:pPr algn="l">
                <a:lnSpc>
                  <a:spcPct val="100000"/>
                </a:lnSpc>
                <a:defRPr/>
              </a:pPr>
              <a:t>24</a:t>
            </a:fld>
            <a:endParaRPr kumimoji="0" lang="en-US" altLang="ko-KR" sz="1600" b="0" dirty="0">
              <a:solidFill>
                <a:srgbClr val="0000CC"/>
              </a:solidFill>
              <a:latin typeface="+mn-lt"/>
              <a:ea typeface="+mn-ea"/>
            </a:endParaRPr>
          </a:p>
        </p:txBody>
      </p:sp>
      <p:sp>
        <p:nvSpPr>
          <p:cNvPr id="31" name="제목 1"/>
          <p:cNvSpPr txBox="1">
            <a:spLocks/>
          </p:cNvSpPr>
          <p:nvPr/>
        </p:nvSpPr>
        <p:spPr>
          <a:xfrm>
            <a:off x="838200" y="350838"/>
            <a:ext cx="72390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신어 조사</a:t>
            </a:r>
            <a:r>
              <a:rPr kumimoji="0" lang="en-US" altLang="ko-K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ko-KR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자료의 처리 단계</a:t>
            </a:r>
            <a:r>
              <a:rPr kumimoji="0" lang="en-US" altLang="ko-K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신어 조사 도구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자료 처리기의 구조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7825" name="_x35448024" descr="DRW000006fc64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399" y="1219200"/>
            <a:ext cx="7596855" cy="4648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국어 정보화의 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광의</a:t>
            </a:r>
            <a:r>
              <a:rPr lang="en-US" altLang="ko-KR" dirty="0" smtClean="0"/>
              <a:t>: </a:t>
            </a:r>
            <a:r>
              <a:rPr lang="ko-KR" altLang="en-US" dirty="0" smtClean="0"/>
              <a:t>컴퓨터에 인간의 언어 능력을 갖게 하는 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전산학계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기계번역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자연언어처리 등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ko-KR" altLang="en-US" dirty="0" smtClean="0"/>
              <a:t>협의</a:t>
            </a:r>
            <a:r>
              <a:rPr lang="en-US" altLang="ko-KR" dirty="0" smtClean="0"/>
              <a:t>: </a:t>
            </a:r>
            <a:r>
              <a:rPr lang="ko-KR" altLang="en-US" dirty="0" smtClean="0"/>
              <a:t>전산 언어 자원을 구축하고 그것을 바탕으로 컴퓨터를 이용하여 수행하는 언어 연구와 응용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국어학계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언어학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전산학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사전학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정보과학의 통합학문</a:t>
            </a:r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B26E54-81A7-4AB7-A958-13A7DE6B1F3F}" type="slidenum">
              <a:rPr lang="en-US" altLang="ko-KR" smtClean="0"/>
              <a:pPr/>
              <a:t>3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남북한 정보화 단계 및 수준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4</a:t>
            </a:fld>
            <a:endParaRPr lang="en-US" altLang="ko-KR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714348" y="1571613"/>
          <a:ext cx="8072493" cy="4676787"/>
        </p:xfrm>
        <a:graphic>
          <a:graphicData uri="http://schemas.openxmlformats.org/drawingml/2006/table">
            <a:tbl>
              <a:tblPr/>
              <a:tblGrid>
                <a:gridCol w="1653120"/>
                <a:gridCol w="1775903"/>
                <a:gridCol w="3429024"/>
                <a:gridCol w="1214446"/>
              </a:tblGrid>
              <a:tr h="68325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제</a:t>
                      </a:r>
                      <a:r>
                        <a:rPr lang="en-US" altLang="ko-KR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1</a:t>
                      </a:r>
                      <a:r>
                        <a:rPr lang="ko-KR" altLang="en-US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차 정보화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산업의 정보화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>
                          <a:solidFill>
                            <a:srgbClr val="00B0F0"/>
                          </a:solidFill>
                          <a:latin typeface="바탕"/>
                        </a:rPr>
                        <a:t>산업 내부의 컴퓨터화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남한</a:t>
                      </a:r>
                      <a:r>
                        <a:rPr lang="en-US" altLang="ko-KR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북한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2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정보의 산업화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>
                          <a:solidFill>
                            <a:srgbClr val="00B0F0"/>
                          </a:solidFill>
                          <a:latin typeface="바탕"/>
                        </a:rPr>
                        <a:t>정보 관련 산업의 탄생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83253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제</a:t>
                      </a:r>
                      <a:r>
                        <a:rPr lang="en-US" altLang="ko-KR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2</a:t>
                      </a:r>
                      <a:r>
                        <a:rPr lang="ko-KR" altLang="en-US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차 정보화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생활의 정보화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>
                          <a:solidFill>
                            <a:srgbClr val="00B0F0"/>
                          </a:solidFill>
                          <a:latin typeface="바탕"/>
                        </a:rPr>
                        <a:t>개인 컴퓨터의 가정 보급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남한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5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사회의 정보화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사회의 정보에 대한 의존도 확대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832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정보의 세계화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B0F0"/>
                          </a:solidFill>
                          <a:latin typeface="바탕"/>
                        </a:rPr>
                        <a:t>네트워크를 통한 정보의 공유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832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 smtClean="0">
                          <a:solidFill>
                            <a:srgbClr val="00B0F0"/>
                          </a:solidFill>
                          <a:latin typeface="바탕"/>
                        </a:rPr>
                        <a:t>제</a:t>
                      </a:r>
                      <a:r>
                        <a:rPr lang="en-US" altLang="ko-KR" sz="1800" b="1" dirty="0" smtClean="0">
                          <a:solidFill>
                            <a:srgbClr val="00B0F0"/>
                          </a:solidFill>
                          <a:latin typeface="바탕"/>
                        </a:rPr>
                        <a:t>3</a:t>
                      </a:r>
                      <a:r>
                        <a:rPr lang="ko-KR" altLang="en-US" sz="1800" b="1" dirty="0" smtClean="0">
                          <a:solidFill>
                            <a:srgbClr val="00B0F0"/>
                          </a:solidFill>
                          <a:latin typeface="바탕"/>
                        </a:rPr>
                        <a:t>차 정보화</a:t>
                      </a:r>
                      <a:endParaRPr lang="ko-KR" altLang="en-US" sz="1800" b="1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 smtClean="0">
                          <a:solidFill>
                            <a:srgbClr val="00B0F0"/>
                          </a:solidFill>
                          <a:latin typeface="바탕"/>
                        </a:rPr>
                        <a:t>정보사회</a:t>
                      </a:r>
                      <a:endParaRPr lang="ko-KR" altLang="en-US" sz="1800" b="1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 smtClean="0">
                          <a:solidFill>
                            <a:srgbClr val="00B0F0"/>
                          </a:solidFill>
                          <a:latin typeface="바탕"/>
                        </a:rPr>
                        <a:t>새로운 문화와 문명 창조</a:t>
                      </a:r>
                      <a:endParaRPr lang="ko-KR" altLang="en-US" sz="1800" b="1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b="1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ymiso@jj.ac.kr</a:t>
            </a:r>
          </a:p>
        </p:txBody>
      </p:sp>
      <p:sp>
        <p:nvSpPr>
          <p:cNvPr id="19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17. Mar. 2006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ea typeface="굴림" pitchFamily="50" charset="-127"/>
              </a:rPr>
              <a:t>북한의 정보화 현황</a:t>
            </a:r>
            <a:endParaRPr lang="ko-KR" altLang="en-US" dirty="0">
              <a:ea typeface="굴림" pitchFamily="50" charset="-127"/>
            </a:endParaRPr>
          </a:p>
        </p:txBody>
      </p:sp>
      <p:sp>
        <p:nvSpPr>
          <p:cNvPr id="35845" name="AutoShape 5"/>
          <p:cNvSpPr>
            <a:spLocks noChangeArrowheads="1"/>
          </p:cNvSpPr>
          <p:nvPr/>
        </p:nvSpPr>
        <p:spPr bwMode="gray">
          <a:xfrm>
            <a:off x="2168525" y="1444100"/>
            <a:ext cx="5473700" cy="360362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gray">
          <a:xfrm>
            <a:off x="2182813" y="2299762"/>
            <a:ext cx="5473700" cy="3603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gray">
          <a:xfrm>
            <a:off x="2490788" y="1404412"/>
            <a:ext cx="4935537" cy="46672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 eaLnBrk="1" latinLnBrk="1" hangingPunct="1">
              <a:buFontTx/>
              <a:buNone/>
            </a:pPr>
            <a:r>
              <a:rPr kumimoji="1" lang="ko-KR" altLang="en-US" sz="2400" dirty="0" smtClean="0">
                <a:solidFill>
                  <a:schemeClr val="bg1"/>
                </a:solidFill>
                <a:latin typeface="Verdana" pitchFamily="34" charset="0"/>
              </a:rPr>
              <a:t>북한의 주요 연구개발 기관</a:t>
            </a:r>
            <a:endParaRPr kumimoji="1" lang="ko-KR" altLang="en-US" sz="2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gray">
          <a:xfrm>
            <a:off x="2490788" y="2241025"/>
            <a:ext cx="4949825" cy="46672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 eaLnBrk="1" latinLnBrk="1" hangingPunct="1">
              <a:buFontTx/>
              <a:buNone/>
            </a:pPr>
            <a:r>
              <a:rPr kumimoji="1" lang="ko-KR" altLang="en-US" sz="2400" dirty="0" smtClean="0">
                <a:solidFill>
                  <a:schemeClr val="bg1"/>
                </a:solidFill>
                <a:latin typeface="Verdana" pitchFamily="34" charset="0"/>
              </a:rPr>
              <a:t>주요 개발 프로그램</a:t>
            </a:r>
            <a:endParaRPr kumimoji="1" lang="en-US" altLang="ko-KR" sz="2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5852" name="Oval 12"/>
          <p:cNvSpPr>
            <a:spLocks noChangeArrowheads="1"/>
          </p:cNvSpPr>
          <p:nvPr/>
        </p:nvSpPr>
        <p:spPr bwMode="gray">
          <a:xfrm>
            <a:off x="1828800" y="1288525"/>
            <a:ext cx="647700" cy="6477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0" scaled="1"/>
          </a:gradFill>
          <a:ln w="57150">
            <a:noFill/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latinLnBrk="1" hangingPunct="1">
              <a:buFontTx/>
              <a:buNone/>
            </a:pPr>
            <a:r>
              <a:rPr kumimoji="1" lang="en-US" altLang="ko-KR" sz="2800" b="1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1</a:t>
            </a:r>
          </a:p>
        </p:txBody>
      </p:sp>
      <p:sp>
        <p:nvSpPr>
          <p:cNvPr id="35853" name="Oval 13"/>
          <p:cNvSpPr>
            <a:spLocks noChangeArrowheads="1"/>
          </p:cNvSpPr>
          <p:nvPr/>
        </p:nvSpPr>
        <p:spPr bwMode="gray">
          <a:xfrm>
            <a:off x="1828800" y="2080687"/>
            <a:ext cx="647700" cy="6477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57150">
            <a:noFill/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latinLnBrk="1" hangingPunct="1">
              <a:buFontTx/>
              <a:buNone/>
            </a:pPr>
            <a:r>
              <a:rPr kumimoji="1" lang="en-US" altLang="ko-KR" sz="2800" b="1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2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828800" y="2945875"/>
            <a:ext cx="5813425" cy="647700"/>
            <a:chOff x="1152" y="2219"/>
            <a:chExt cx="3662" cy="408"/>
          </a:xfrm>
        </p:grpSpPr>
        <p:sp>
          <p:nvSpPr>
            <p:cNvPr id="35847" name="AutoShape 7"/>
            <p:cNvSpPr>
              <a:spLocks noChangeArrowheads="1"/>
            </p:cNvSpPr>
            <p:nvPr/>
          </p:nvSpPr>
          <p:spPr bwMode="gray">
            <a:xfrm>
              <a:off x="1366" y="2348"/>
              <a:ext cx="3448" cy="227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5850" name="AutoShape 10">
              <a:hlinkClick r:id="rId2" action="ppaction://hlinksldjump"/>
            </p:cNvPr>
            <p:cNvSpPr>
              <a:spLocks noChangeArrowheads="1"/>
            </p:cNvSpPr>
            <p:nvPr/>
          </p:nvSpPr>
          <p:spPr bwMode="gray">
            <a:xfrm>
              <a:off x="1569" y="2303"/>
              <a:ext cx="3109" cy="294"/>
            </a:xfrm>
            <a:prstGeom prst="roundRect">
              <a:avLst>
                <a:gd name="adj" fmla="val 16667"/>
              </a:avLst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latinLnBrk="1" hangingPunct="1">
                <a:buFontTx/>
                <a:buNone/>
              </a:pPr>
              <a:r>
                <a:rPr kumimoji="1" lang="ko-KR" altLang="en-US" sz="2400" dirty="0" smtClean="0">
                  <a:solidFill>
                    <a:schemeClr val="bg1"/>
                  </a:solidFill>
                  <a:latin typeface="Verdana" pitchFamily="34" charset="0"/>
                </a:rPr>
                <a:t>주요 연구 현황</a:t>
              </a:r>
              <a:endParaRPr kumimoji="1" lang="ko-KR" altLang="en-US" sz="2400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35854" name="Oval 14"/>
            <p:cNvSpPr>
              <a:spLocks noChangeArrowheads="1"/>
            </p:cNvSpPr>
            <p:nvPr/>
          </p:nvSpPr>
          <p:spPr bwMode="gray">
            <a:xfrm>
              <a:off x="1152" y="2219"/>
              <a:ext cx="408" cy="408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0" scaled="1"/>
            </a:gradFill>
            <a:ln w="57150">
              <a:noFill/>
              <a:round/>
              <a:headEnd/>
              <a:tailEnd/>
            </a:ln>
            <a:effectLst>
              <a:outerShdw dist="107763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 eaLnBrk="1" latinLnBrk="1" hangingPunct="1">
                <a:buFontTx/>
                <a:buNone/>
              </a:pPr>
              <a:r>
                <a:rPr kumimoji="1" lang="en-US" altLang="ko-KR" sz="2800" b="1">
                  <a:solidFill>
                    <a:schemeClr val="tx1"/>
                  </a:solidFill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3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828800" y="3880912"/>
            <a:ext cx="5813425" cy="647700"/>
            <a:chOff x="1152" y="2808"/>
            <a:chExt cx="3662" cy="408"/>
          </a:xfrm>
        </p:grpSpPr>
        <p:sp>
          <p:nvSpPr>
            <p:cNvPr id="35844" name="AutoShape 4"/>
            <p:cNvSpPr>
              <a:spLocks noChangeArrowheads="1"/>
            </p:cNvSpPr>
            <p:nvPr/>
          </p:nvSpPr>
          <p:spPr bwMode="gray">
            <a:xfrm>
              <a:off x="1366" y="2901"/>
              <a:ext cx="3448" cy="227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5851" name="AutoShape 11">
              <a:hlinkClick r:id="rId3" action="ppaction://hlinksldjump"/>
            </p:cNvPr>
            <p:cNvSpPr>
              <a:spLocks noChangeArrowheads="1"/>
            </p:cNvSpPr>
            <p:nvPr/>
          </p:nvSpPr>
          <p:spPr bwMode="gray">
            <a:xfrm>
              <a:off x="1617" y="2865"/>
              <a:ext cx="3112" cy="294"/>
            </a:xfrm>
            <a:prstGeom prst="roundRect">
              <a:avLst>
                <a:gd name="adj" fmla="val 16667"/>
              </a:avLst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latinLnBrk="1" hangingPunct="1">
                <a:buFontTx/>
                <a:buNone/>
              </a:pPr>
              <a:r>
                <a:rPr kumimoji="1" lang="ko-KR" altLang="en-US" sz="2400" dirty="0" smtClean="0">
                  <a:solidFill>
                    <a:schemeClr val="bg1"/>
                  </a:solidFill>
                  <a:latin typeface="Verdana" pitchFamily="34" charset="0"/>
                </a:rPr>
                <a:t>한글 코드 문제</a:t>
              </a:r>
              <a:endParaRPr kumimoji="1" lang="en-US" altLang="ko-KR" sz="2400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35855" name="Oval 15"/>
            <p:cNvSpPr>
              <a:spLocks noChangeArrowheads="1"/>
            </p:cNvSpPr>
            <p:nvPr/>
          </p:nvSpPr>
          <p:spPr bwMode="gray">
            <a:xfrm>
              <a:off x="1152" y="2808"/>
              <a:ext cx="408" cy="408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0"/>
                    <a:invGamma/>
                  </a:schemeClr>
                </a:gs>
              </a:gsLst>
              <a:lin ang="0" scaled="1"/>
            </a:gradFill>
            <a:ln w="57150">
              <a:noFill/>
              <a:round/>
              <a:headEnd/>
              <a:tailEnd/>
            </a:ln>
            <a:effectLst>
              <a:outerShdw dist="107763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 eaLnBrk="1" latinLnBrk="1" hangingPunct="1">
                <a:buFontTx/>
                <a:buNone/>
              </a:pPr>
              <a:r>
                <a:rPr kumimoji="1" lang="en-US" altLang="ko-KR" sz="2800" b="1">
                  <a:solidFill>
                    <a:schemeClr val="tx1"/>
                  </a:solidFill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4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828800" y="4757212"/>
            <a:ext cx="5813425" cy="647700"/>
            <a:chOff x="1152" y="2808"/>
            <a:chExt cx="3662" cy="408"/>
          </a:xfrm>
        </p:grpSpPr>
        <p:sp>
          <p:nvSpPr>
            <p:cNvPr id="21" name="AutoShape 4"/>
            <p:cNvSpPr>
              <a:spLocks noChangeArrowheads="1"/>
            </p:cNvSpPr>
            <p:nvPr/>
          </p:nvSpPr>
          <p:spPr bwMode="gray">
            <a:xfrm>
              <a:off x="1366" y="2901"/>
              <a:ext cx="3448" cy="227"/>
            </a:xfrm>
            <a:prstGeom prst="roundRect">
              <a:avLst>
                <a:gd name="adj" fmla="val 16667"/>
              </a:avLst>
            </a:prstGeom>
            <a:solidFill>
              <a:srgbClr val="CC66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" name="AutoShape 11">
              <a:hlinkClick r:id="rId3" action="ppaction://hlinksldjump"/>
            </p:cNvPr>
            <p:cNvSpPr>
              <a:spLocks noChangeArrowheads="1"/>
            </p:cNvSpPr>
            <p:nvPr/>
          </p:nvSpPr>
          <p:spPr bwMode="gray">
            <a:xfrm>
              <a:off x="1632" y="2856"/>
              <a:ext cx="3112" cy="294"/>
            </a:xfrm>
            <a:prstGeom prst="roundRect">
              <a:avLst>
                <a:gd name="adj" fmla="val 16667"/>
              </a:avLst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eaLnBrk="1" latinLnBrk="1" hangingPunct="1">
                <a:buFontTx/>
                <a:buNone/>
              </a:pPr>
              <a:r>
                <a:rPr kumimoji="1" lang="ko-KR" altLang="en-US" sz="2400" dirty="0" smtClean="0">
                  <a:solidFill>
                    <a:schemeClr val="bg1"/>
                  </a:solidFill>
                  <a:latin typeface="Verdana" pitchFamily="34" charset="0"/>
                </a:rPr>
                <a:t>말뭉치 구축 현황</a:t>
              </a:r>
              <a:endParaRPr kumimoji="1" lang="en-US" altLang="ko-KR" sz="2400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23" name="Oval 15"/>
            <p:cNvSpPr>
              <a:spLocks noChangeArrowheads="1"/>
            </p:cNvSpPr>
            <p:nvPr/>
          </p:nvSpPr>
          <p:spPr bwMode="gray">
            <a:xfrm>
              <a:off x="1152" y="2808"/>
              <a:ext cx="408" cy="408"/>
            </a:xfrm>
            <a:prstGeom prst="ellipse">
              <a:avLst/>
            </a:prstGeom>
            <a:gradFill flip="none" rotWithShape="1">
              <a:gsLst>
                <a:gs pos="0">
                  <a:srgbClr val="CC66FF">
                    <a:tint val="66000"/>
                    <a:satMod val="160000"/>
                  </a:srgbClr>
                </a:gs>
                <a:gs pos="50000">
                  <a:srgbClr val="CC66FF">
                    <a:tint val="44500"/>
                    <a:satMod val="160000"/>
                  </a:srgbClr>
                </a:gs>
                <a:gs pos="100000">
                  <a:srgbClr val="CC66FF">
                    <a:tint val="23500"/>
                    <a:satMod val="160000"/>
                  </a:srgbClr>
                </a:gs>
              </a:gsLst>
              <a:lin ang="0" scaled="1"/>
              <a:tileRect/>
            </a:gradFill>
            <a:ln w="57150">
              <a:noFill/>
              <a:round/>
              <a:headEnd/>
              <a:tailEnd/>
            </a:ln>
            <a:effectLst>
              <a:outerShdw dist="107763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 eaLnBrk="1" latinLnBrk="1" hangingPunct="1">
                <a:buFontTx/>
                <a:buNone/>
              </a:pPr>
              <a:r>
                <a:rPr kumimoji="1" lang="en-US" altLang="ko-KR" sz="2800" b="1" dirty="0" smtClean="0">
                  <a:solidFill>
                    <a:schemeClr val="tx1"/>
                  </a:solidFill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5</a:t>
              </a:r>
              <a:endParaRPr kumimoji="1" lang="en-US" altLang="ko-KR" sz="2800" b="1" dirty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046343" y="6005732"/>
            <a:ext cx="5687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200" b="1" dirty="0" smtClean="0"/>
              <a:t>* </a:t>
            </a:r>
            <a:r>
              <a:rPr lang="ko-KR" altLang="en-US" sz="1200" b="1" dirty="0" smtClean="0"/>
              <a:t>북한 정보화 자료는 박찬모 교수 조사 결과를 홍윤표 교수가 수정한 것을 원용 </a:t>
            </a:r>
            <a:r>
              <a:rPr lang="en-US" altLang="ko-KR" sz="1200" b="1" dirty="0" smtClean="0"/>
              <a:t>*</a:t>
            </a:r>
            <a:endParaRPr lang="ko-KR" alt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북한의 주요 연구개발 기관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ts val="4500"/>
              </a:lnSpc>
              <a:spcBef>
                <a:spcPts val="600"/>
              </a:spcBef>
            </a:pPr>
            <a:r>
              <a:rPr lang="ko-KR" altLang="en-US" dirty="0" err="1" smtClean="0"/>
              <a:t>김일성종합대학</a:t>
            </a:r>
            <a:endParaRPr lang="en-US" altLang="ko-KR" dirty="0" smtClean="0"/>
          </a:p>
          <a:p>
            <a:pPr>
              <a:lnSpc>
                <a:spcPts val="4500"/>
              </a:lnSpc>
              <a:spcBef>
                <a:spcPts val="600"/>
              </a:spcBef>
            </a:pPr>
            <a:r>
              <a:rPr lang="ko-KR" altLang="en-US" dirty="0" err="1" smtClean="0"/>
              <a:t>김책공업종합대학</a:t>
            </a:r>
            <a:endParaRPr lang="en-US" altLang="ko-KR" dirty="0" smtClean="0"/>
          </a:p>
          <a:p>
            <a:pPr>
              <a:lnSpc>
                <a:spcPts val="4500"/>
              </a:lnSpc>
              <a:spcBef>
                <a:spcPts val="600"/>
              </a:spcBef>
            </a:pPr>
            <a:r>
              <a:rPr lang="ko-KR" altLang="en-US" dirty="0" err="1" smtClean="0"/>
              <a:t>평양콤퓨터기술대학</a:t>
            </a:r>
            <a:endParaRPr lang="ko-KR" altLang="en-US" dirty="0" smtClean="0"/>
          </a:p>
          <a:p>
            <a:pPr>
              <a:lnSpc>
                <a:spcPts val="4500"/>
              </a:lnSpc>
              <a:spcBef>
                <a:spcPts val="600"/>
              </a:spcBef>
            </a:pPr>
            <a:r>
              <a:rPr lang="ko-KR" altLang="en-US" dirty="0" smtClean="0"/>
              <a:t>조선과학원</a:t>
            </a:r>
            <a:r>
              <a:rPr lang="en-US" altLang="ko-KR" dirty="0" smtClean="0"/>
              <a:t>(</a:t>
            </a:r>
            <a:r>
              <a:rPr lang="en-US" dirty="0" smtClean="0"/>
              <a:t>DPRK Academy of Sciences)</a:t>
            </a:r>
          </a:p>
          <a:p>
            <a:pPr>
              <a:lnSpc>
                <a:spcPts val="4500"/>
              </a:lnSpc>
              <a:spcBef>
                <a:spcPts val="600"/>
              </a:spcBef>
            </a:pPr>
            <a:r>
              <a:rPr lang="ko-KR" altLang="en-US" dirty="0" err="1" smtClean="0"/>
              <a:t>평양정보쎈터</a:t>
            </a:r>
            <a:r>
              <a:rPr lang="en-US" altLang="ko-KR" dirty="0" smtClean="0"/>
              <a:t>(PIC)</a:t>
            </a:r>
          </a:p>
          <a:p>
            <a:pPr>
              <a:lnSpc>
                <a:spcPts val="4500"/>
              </a:lnSpc>
              <a:spcBef>
                <a:spcPts val="600"/>
              </a:spcBef>
            </a:pPr>
            <a:r>
              <a:rPr lang="ko-KR" altLang="en-US" dirty="0" err="1" smtClean="0"/>
              <a:t>조선콤퓨터쎈터</a:t>
            </a:r>
            <a:r>
              <a:rPr lang="en-US" altLang="ko-KR" dirty="0" smtClean="0"/>
              <a:t>(KCC) </a:t>
            </a:r>
          </a:p>
          <a:p>
            <a:pPr>
              <a:lnSpc>
                <a:spcPts val="4500"/>
              </a:lnSpc>
              <a:spcBef>
                <a:spcPts val="600"/>
              </a:spcBef>
            </a:pPr>
            <a:r>
              <a:rPr lang="ko-KR" altLang="en-US" dirty="0" smtClean="0"/>
              <a:t>은별 </a:t>
            </a:r>
            <a:r>
              <a:rPr lang="ko-KR" altLang="en-US" dirty="0" err="1" smtClean="0"/>
              <a:t>콤퓨터기술연구소</a:t>
            </a:r>
            <a:r>
              <a:rPr lang="en-US" altLang="ko-KR" dirty="0" smtClean="0"/>
              <a:t>(Silver Star) </a:t>
            </a:r>
            <a:r>
              <a:rPr lang="ko-KR" altLang="en-US" dirty="0" smtClean="0"/>
              <a:t>등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B26E54-81A7-4AB7-A958-13A7DE6B1F3F}" type="slidenum">
              <a:rPr lang="en-US" altLang="ko-KR" smtClean="0"/>
              <a:pPr/>
              <a:t>6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주요 개발 프로그램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조선과학원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7</a:t>
            </a:fld>
            <a:endParaRPr lang="en-US" altLang="ko-KR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609600" y="990600"/>
          <a:ext cx="8072494" cy="5353719"/>
        </p:xfrm>
        <a:graphic>
          <a:graphicData uri="http://schemas.openxmlformats.org/drawingml/2006/table">
            <a:tbl>
              <a:tblPr/>
              <a:tblGrid>
                <a:gridCol w="1143008"/>
                <a:gridCol w="1357322"/>
                <a:gridCol w="5572164"/>
              </a:tblGrid>
              <a:tr h="3138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명 칭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영어 명칭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간단한 설명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0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비둘기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DOVE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전자 회화집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조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-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영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영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-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조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일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-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영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영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-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일의 네 가지</a:t>
                      </a: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여행자용으로 기본 회화 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1000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여 문장에 기초함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9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글동무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Word-Mate</a:t>
                      </a:r>
                      <a:endParaRPr lang="en-US" sz="14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컴퓨터 게임을 통해 즐기면서 하는 조선어와 일본어 </a:t>
                      </a: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단어 학습용 소프트웨어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(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조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-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일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일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-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조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)</a:t>
                      </a:r>
                      <a:endParaRPr lang="ko-KR" alt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매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Eagle</a:t>
                      </a:r>
                      <a:endParaRPr lang="en-US" sz="14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조선 문자 자동 인식 프로그램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8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무지개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Rainbow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컴퓨터 보조 일</a:t>
                      </a:r>
                      <a:r>
                        <a:rPr lang="en-US" altLang="ko-KR" sz="1400" dirty="0">
                          <a:solidFill>
                            <a:srgbClr val="00B0F0"/>
                          </a:solidFill>
                          <a:latin typeface="바탕"/>
                        </a:rPr>
                        <a:t>-</a:t>
                      </a: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영 번역 시스템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9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스터디</a:t>
                      </a:r>
                    </a:p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테트리스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Study Tetris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게임을 통하여 즐기면서 영어 단어나 물리 공식 등을 배울 수 있는 학습용 컴퓨터 게임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8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비지네스 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Business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컴퓨터를 사용하여 영어로 </a:t>
                      </a:r>
                      <a:r>
                        <a:rPr lang="ko-KR" altLang="en-US" sz="1400" dirty="0" err="1">
                          <a:solidFill>
                            <a:srgbClr val="00B0F0"/>
                          </a:solidFill>
                          <a:latin typeface="바탕"/>
                        </a:rPr>
                        <a:t>비지니스</a:t>
                      </a: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 편지를 작성하는 데 도움을 주는 전문가 시스템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0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망나니공</a:t>
                      </a:r>
                    </a:p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(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청개구리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1)</a:t>
                      </a:r>
                      <a:endParaRPr lang="ko-KR" alt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FreeBall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(Tree-Frog 1)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지능 개발용 컴퓨터 프로그램 시리즈 첫 번째인 ‘</a:t>
                      </a:r>
                      <a:r>
                        <a:rPr lang="ko-KR" altLang="en-US" sz="1400" dirty="0" err="1">
                          <a:solidFill>
                            <a:srgbClr val="00B0F0"/>
                          </a:solidFill>
                          <a:latin typeface="바탕"/>
                        </a:rPr>
                        <a:t>망나니공</a:t>
                      </a: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’은 브라운 운동을 하는 공을 잡아 가두는 게임임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0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색맞추기</a:t>
                      </a:r>
                    </a:p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(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청개구리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2)</a:t>
                      </a:r>
                      <a:endParaRPr lang="ko-KR" alt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Colcon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채색된 네모들의 자리를 바꾸어서 색을 맞추는 지능 게임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0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요술상자</a:t>
                      </a:r>
                    </a:p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(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청개구리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3)</a:t>
                      </a:r>
                      <a:endParaRPr lang="ko-KR" alt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Magic Box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화면 중앙에 나타나는 채색된 박스를 가로</a:t>
                      </a:r>
                      <a:r>
                        <a:rPr lang="en-US" altLang="ko-KR" sz="1400" dirty="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세로</a:t>
                      </a:r>
                      <a:r>
                        <a:rPr lang="en-US" altLang="ko-KR" sz="1400" dirty="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혹은 대각선 방향으로 </a:t>
                      </a:r>
                      <a:r>
                        <a:rPr lang="en-US" altLang="ko-KR" sz="1400" dirty="0">
                          <a:solidFill>
                            <a:srgbClr val="00B0F0"/>
                          </a:solidFill>
                          <a:latin typeface="바탕"/>
                        </a:rPr>
                        <a:t>3</a:t>
                      </a: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개 이상 나열시키는 게임</a:t>
                      </a:r>
                      <a:r>
                        <a:rPr lang="en-US" altLang="ko-KR" sz="1400" dirty="0">
                          <a:solidFill>
                            <a:srgbClr val="00B0F0"/>
                          </a:solidFill>
                          <a:latin typeface="바탕"/>
                        </a:rPr>
                        <a:t>. </a:t>
                      </a: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나열된 박스는 화면에서 사라짐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8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용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(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청개구리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4)</a:t>
                      </a:r>
                      <a:endParaRPr lang="ko-KR" alt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DRAGON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화면상에서 자유로 왔다갔다하는 용을 울타리 안으로 잡아 넣는 게임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요리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-300</a:t>
                      </a:r>
                      <a:endParaRPr lang="ko-KR" alt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Foods-300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한국의 민속 음식 </a:t>
                      </a:r>
                      <a:r>
                        <a:rPr lang="en-US" altLang="ko-KR" sz="1400" dirty="0">
                          <a:solidFill>
                            <a:srgbClr val="00B0F0"/>
                          </a:solidFill>
                          <a:latin typeface="바탕"/>
                        </a:rPr>
                        <a:t>300</a:t>
                      </a: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여 종을 수록한 전자 요리집</a:t>
                      </a:r>
                    </a:p>
                  </a:txBody>
                  <a:tcPr marL="15022" marR="15022" marT="15022" marB="15022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주요 개발 프로그램</a:t>
            </a:r>
            <a:r>
              <a:rPr lang="en-US" altLang="ko-KR" sz="2000" dirty="0" smtClean="0"/>
              <a:t>( </a:t>
            </a:r>
            <a:r>
              <a:rPr lang="ko-KR" altLang="en-US" sz="2000" dirty="0" err="1" smtClean="0"/>
              <a:t>평양정보쎈터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8</a:t>
            </a:fld>
            <a:endParaRPr lang="en-US" altLang="ko-KR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571472" y="1071546"/>
          <a:ext cx="8001056" cy="5100654"/>
        </p:xfrm>
        <a:graphic>
          <a:graphicData uri="http://schemas.openxmlformats.org/drawingml/2006/table">
            <a:tbl>
              <a:tblPr/>
              <a:tblGrid>
                <a:gridCol w="1285884"/>
                <a:gridCol w="928694"/>
                <a:gridCol w="5786478"/>
              </a:tblGrid>
              <a:tr h="3222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명 칭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영어 명칭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간단한 설명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5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창덕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Changdok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문서편집 프로그램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.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조선어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영어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일본어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한자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러시아어 등 다국어 편집 기능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단군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Tangun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조선어 전처리 프로그램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.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영문 윈도우 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95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상에서 조선어 입출력 가능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전자출판체계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DPT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조선어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영어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일본어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한자병용의 전자출판체계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인식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Insik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조선어 자동인식 프로그램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(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인식율 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95%)</a:t>
                      </a:r>
                      <a:endParaRPr lang="ko-KR" alt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고향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Gohyang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자료관리체계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(DBMS)</a:t>
                      </a:r>
                      <a:endParaRPr lang="ko-KR" alt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들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Dul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2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차원 컴퓨터 보조설계 지원 시스템</a:t>
                      </a:r>
                      <a:endParaRPr lang="ko-KR" alt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산악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Sanak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3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차원 컴퓨터 보조 건축설계 지원 시스템</a:t>
                      </a:r>
                      <a:endParaRPr lang="ko-KR" alt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담징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Tamjing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조일기계번역 프로그램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체질과 식사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dirty="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건강관리시스템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타자학교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어린이들이 조선어 및 영문타자를 재미있고 쉽게 배울 수 있는 프로그램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주요 개발 프로그램</a:t>
            </a:r>
            <a:r>
              <a:rPr lang="en-US" altLang="ko-KR" sz="2000" dirty="0" smtClean="0"/>
              <a:t>( </a:t>
            </a:r>
            <a:r>
              <a:rPr lang="ko-KR" altLang="en-US" sz="2000" dirty="0" err="1" smtClean="0"/>
              <a:t>조선콤퓨터쎈터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122CAF-135E-4D8F-B8AA-5CCBA0B8B16D}" type="slidenum">
              <a:rPr lang="en-US" altLang="ko-KR" smtClean="0"/>
              <a:pPr/>
              <a:t>9</a:t>
            </a:fld>
            <a:endParaRPr lang="en-US" altLang="ko-KR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571472" y="1142985"/>
          <a:ext cx="8143932" cy="5029214"/>
        </p:xfrm>
        <a:graphic>
          <a:graphicData uri="http://schemas.openxmlformats.org/drawingml/2006/table">
            <a:tbl>
              <a:tblPr/>
              <a:tblGrid>
                <a:gridCol w="1325249"/>
                <a:gridCol w="1652109"/>
                <a:gridCol w="5166574"/>
              </a:tblGrid>
              <a:tr h="3822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명 칭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영어 명칭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간단한 설명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고려침구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KORYO 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Acupuncture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전통 고려의술 전문가시스템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(Expert System).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침술을 통한 치료와 교육용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금빛말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Golden Horse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지문에 의한 체질분류 및 진단체계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8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종합의료봉사시스템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ISDM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고려의술체계에 따라 질병의 처방 및 치료에 활용 되는 시스템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.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예진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진단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고려의술시스템으로 구성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지능출납체계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Intelligent 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Salesman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상점 판매용 </a:t>
                      </a: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</a:rPr>
                        <a:t>POS(Point of Sales)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시스템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9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모호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-37</a:t>
                      </a:r>
                      <a:endParaRPr lang="ko-KR" alt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MOHO-37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광석의 선광처리를 위한 퍼지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(Fuzzy)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컴퓨터제어시스템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토성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-6</a:t>
                      </a:r>
                      <a:endParaRPr lang="ko-KR" alt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Saturn-6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항공교통지휘 시스템으로 레이다 신호처리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레이다 자료처리</a:t>
                      </a:r>
                      <a:r>
                        <a:rPr lang="en-US" altLang="ko-KR" sz="1400">
                          <a:solidFill>
                            <a:srgbClr val="00B0F0"/>
                          </a:solidFill>
                          <a:latin typeface="바탕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자료기록 및 재생시스템으로 구성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9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B0F0"/>
                          </a:solidFill>
                          <a:latin typeface="바탕"/>
                        </a:rPr>
                        <a:t>지문자물쇠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B0F0"/>
                          </a:solidFill>
                          <a:latin typeface="바탕"/>
                          <a:ea typeface="바탕"/>
                        </a:rPr>
                        <a:t>FVS-P</a:t>
                      </a:r>
                      <a:endParaRPr lang="en-US" sz="1400">
                        <a:solidFill>
                          <a:srgbClr val="00B0F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지문의 고유한 특성을 이용 개인을 확인하고 </a:t>
                      </a:r>
                      <a:r>
                        <a:rPr lang="ko-KR" altLang="en-US" sz="1400" dirty="0" err="1">
                          <a:solidFill>
                            <a:srgbClr val="00B0F0"/>
                          </a:solidFill>
                          <a:latin typeface="바탕"/>
                        </a:rPr>
                        <a:t>문열기</a:t>
                      </a:r>
                      <a:r>
                        <a:rPr lang="ko-KR" altLang="en-US" sz="1400" dirty="0">
                          <a:solidFill>
                            <a:srgbClr val="00B0F0"/>
                          </a:solidFill>
                          <a:latin typeface="바탕"/>
                        </a:rPr>
                        <a:t> 기능을 하는 시스템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1314</Words>
  <Application>Microsoft Office PowerPoint</Application>
  <PresentationFormat>화면 슬라이드 쇼(4:3)</PresentationFormat>
  <Paragraphs>413</Paragraphs>
  <Slides>25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26" baseType="lpstr">
      <vt:lpstr>Office 테마</vt:lpstr>
      <vt:lpstr>남북한 국어정보화 현황 및 과제</vt:lpstr>
      <vt:lpstr>Contents</vt:lpstr>
      <vt:lpstr>국어 정보화의 개념</vt:lpstr>
      <vt:lpstr>남북한 정보화 단계 및 수준</vt:lpstr>
      <vt:lpstr>북한의 정보화 현황</vt:lpstr>
      <vt:lpstr>북한의 주요 연구개발 기관</vt:lpstr>
      <vt:lpstr>주요 개발 프로그램(조선과학원)</vt:lpstr>
      <vt:lpstr>주요 개발 프로그램( 평양정보쎈터)</vt:lpstr>
      <vt:lpstr>주요 개발 프로그램( 조선콤퓨터쎈터)</vt:lpstr>
      <vt:lpstr>주요 개발 프로그램( 은별 콤퓨터기술연구소)</vt:lpstr>
      <vt:lpstr>주요 연구 현황(단행본 도서)</vt:lpstr>
      <vt:lpstr>한글 코드 문제(남북 코드 규격 대비)</vt:lpstr>
      <vt:lpstr>말뭉치(corpus) 구축 현황</vt:lpstr>
      <vt:lpstr>남한의 국어 정보화 현황</vt:lpstr>
      <vt:lpstr>21세기 세종계획 (기초 자료)</vt:lpstr>
      <vt:lpstr>21세기 세종계획 (특수 자료)</vt:lpstr>
      <vt:lpstr>21세기 세종계획 (전자 사전)</vt:lpstr>
      <vt:lpstr>디지털 언어 지도(자료의 검색 및 후처리)</vt:lpstr>
      <vt:lpstr>디지털 언어 지도( 지도의 구조)</vt:lpstr>
      <vt:lpstr>디지털 언어 지도( 지역어 자료의 처리)</vt:lpstr>
      <vt:lpstr>디지털 언어 지도( 레이어의 구조)</vt:lpstr>
      <vt:lpstr>디지털 언어 지도( 자료의 입력 구조)</vt:lpstr>
      <vt:lpstr>신어 조사( 2008 신어 조사 과정)</vt:lpstr>
      <vt:lpstr>슬라이드 24</vt:lpstr>
      <vt:lpstr>신어 조사 도구(자료 처리기의 구조)</vt:lpstr>
    </vt:vector>
  </TitlesOfParts>
  <Company>한추회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남북한 국어정보화 현황 및 과제</dc:title>
  <dc:creator>한추회</dc:creator>
  <cp:lastModifiedBy>한추회</cp:lastModifiedBy>
  <cp:revision>3</cp:revision>
  <dcterms:created xsi:type="dcterms:W3CDTF">2009-05-18T03:25:56Z</dcterms:created>
  <dcterms:modified xsi:type="dcterms:W3CDTF">2009-05-18T04:37:16Z</dcterms:modified>
</cp:coreProperties>
</file>